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814" r:id="rId3"/>
    <p:sldId id="768" r:id="rId4"/>
    <p:sldId id="815" r:id="rId5"/>
    <p:sldId id="816" r:id="rId6"/>
    <p:sldId id="665" r:id="rId7"/>
    <p:sldId id="666" r:id="rId8"/>
    <p:sldId id="777" r:id="rId9"/>
    <p:sldId id="774" r:id="rId10"/>
    <p:sldId id="788" r:id="rId11"/>
    <p:sldId id="787" r:id="rId12"/>
    <p:sldId id="786" r:id="rId13"/>
    <p:sldId id="764" r:id="rId14"/>
    <p:sldId id="772" r:id="rId15"/>
    <p:sldId id="679" r:id="rId16"/>
    <p:sldId id="778" r:id="rId17"/>
    <p:sldId id="779" r:id="rId18"/>
    <p:sldId id="785" r:id="rId19"/>
    <p:sldId id="692" r:id="rId20"/>
    <p:sldId id="693" r:id="rId21"/>
    <p:sldId id="694" r:id="rId22"/>
    <p:sldId id="695" r:id="rId23"/>
    <p:sldId id="780" r:id="rId24"/>
    <p:sldId id="782" r:id="rId25"/>
    <p:sldId id="783" r:id="rId26"/>
    <p:sldId id="784" r:id="rId27"/>
    <p:sldId id="781" r:id="rId28"/>
    <p:sldId id="720" r:id="rId29"/>
    <p:sldId id="724" r:id="rId30"/>
    <p:sldId id="725" r:id="rId31"/>
    <p:sldId id="726" r:id="rId32"/>
    <p:sldId id="728" r:id="rId33"/>
    <p:sldId id="733" r:id="rId34"/>
    <p:sldId id="737" r:id="rId35"/>
    <p:sldId id="789" r:id="rId36"/>
    <p:sldId id="790" r:id="rId37"/>
    <p:sldId id="791" r:id="rId38"/>
    <p:sldId id="792" r:id="rId39"/>
    <p:sldId id="793" r:id="rId40"/>
    <p:sldId id="795" r:id="rId41"/>
    <p:sldId id="796" r:id="rId42"/>
    <p:sldId id="798" r:id="rId43"/>
    <p:sldId id="799" r:id="rId44"/>
    <p:sldId id="800" r:id="rId45"/>
    <p:sldId id="801" r:id="rId46"/>
    <p:sldId id="802" r:id="rId47"/>
    <p:sldId id="805" r:id="rId48"/>
    <p:sldId id="806" r:id="rId49"/>
    <p:sldId id="807" r:id="rId50"/>
    <p:sldId id="808" r:id="rId51"/>
    <p:sldId id="809" r:id="rId52"/>
    <p:sldId id="810" r:id="rId53"/>
    <p:sldId id="811" r:id="rId54"/>
    <p:sldId id="812" r:id="rId55"/>
    <p:sldId id="813" r:id="rId5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1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5" Type="http://schemas.openxmlformats.org/officeDocument/2006/relationships/image" Target="../media/image6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Relationship Id="rId1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FA90C4-01FD-4717-AF91-C18DF3A85AA6}" type="datetimeFigureOut">
              <a:rPr lang="pt-BR"/>
              <a:pPr>
                <a:defRPr/>
              </a:pPr>
              <a:t>05/03/2024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7728712-9445-4AF4-936C-11245276BB4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7586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49C832-E832-4278-8BA1-B4FCCAB2491B}" type="slidenum">
              <a:rPr lang="pt-BR" altLang="pt-BR" smtClean="0">
                <a:latin typeface="Calibri" pitchFamily="34" charset="0"/>
              </a:rPr>
              <a:pPr/>
              <a:t>1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85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2B2AB9-EA39-4A1B-A15F-8E48336BB11B}" type="slidenum">
              <a:rPr lang="pt-BR" altLang="pt-BR" smtClean="0">
                <a:latin typeface="Calibri" pitchFamily="34" charset="0"/>
              </a:rPr>
              <a:pPr/>
              <a:t>10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41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2B2AB9-EA39-4A1B-A15F-8E48336BB11B}" type="slidenum">
              <a:rPr lang="pt-BR" altLang="pt-BR" smtClean="0">
                <a:latin typeface="Calibri" pitchFamily="34" charset="0"/>
              </a:rPr>
              <a:pPr/>
              <a:t>11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98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2B2AB9-EA39-4A1B-A15F-8E48336BB11B}" type="slidenum">
              <a:rPr lang="pt-BR" altLang="pt-BR" smtClean="0">
                <a:latin typeface="Calibri" pitchFamily="34" charset="0"/>
              </a:rPr>
              <a:pPr/>
              <a:t>12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57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01C590-9FBF-4141-9170-B966D92738F5}" type="slidenum">
              <a:rPr lang="pt-BR" altLang="pt-BR" smtClean="0">
                <a:latin typeface="Calibri" pitchFamily="34" charset="0"/>
              </a:rPr>
              <a:pPr/>
              <a:t>13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99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CF0E2F-504E-48EF-AC82-47282C94D874}" type="slidenum">
              <a:rPr lang="pt-BR" altLang="pt-BR" smtClean="0">
                <a:latin typeface="Calibri" pitchFamily="34" charset="0"/>
              </a:rPr>
              <a:pPr/>
              <a:t>14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94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12BC4C-7F34-486D-920D-E8A011C1DDAC}" type="slidenum">
              <a:rPr lang="pt-BR" altLang="pt-BR" smtClean="0">
                <a:latin typeface="Calibri" pitchFamily="34" charset="0"/>
              </a:rPr>
              <a:pPr/>
              <a:t>15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6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C7157B-2B58-4AC2-B48B-75136DC63A64}" type="slidenum">
              <a:rPr lang="pt-BR" altLang="pt-BR" smtClean="0">
                <a:latin typeface="Calibri" pitchFamily="34" charset="0"/>
              </a:rPr>
              <a:pPr/>
              <a:t>16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62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01468B-937C-4633-ABB4-5B313D539207}" type="slidenum">
              <a:rPr lang="pt-BR" altLang="pt-BR" smtClean="0">
                <a:latin typeface="Calibri" pitchFamily="34" charset="0"/>
              </a:rPr>
              <a:pPr/>
              <a:t>17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63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01468B-937C-4633-ABB4-5B313D539207}" type="slidenum">
              <a:rPr lang="pt-BR" altLang="pt-BR" smtClean="0">
                <a:latin typeface="Calibri" pitchFamily="34" charset="0"/>
              </a:rPr>
              <a:pPr/>
              <a:t>18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97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DF2BCF-BE2D-4E62-9ABA-B33FC351B637}" type="slidenum">
              <a:rPr lang="pt-BR" altLang="pt-BR" smtClean="0">
                <a:latin typeface="Calibri" pitchFamily="34" charset="0"/>
              </a:rPr>
              <a:pPr/>
              <a:t>19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1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6075DD-D295-4655-9500-5DEC7689B0DE}" type="slidenum">
              <a:rPr lang="pt-BR" altLang="pt-BR" smtClean="0">
                <a:latin typeface="Calibri" panose="020F0502020204030204" pitchFamily="34" charset="0"/>
              </a:rPr>
              <a:pPr/>
              <a:t>2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56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308A33-4630-434E-B854-453721ECD655}" type="slidenum">
              <a:rPr lang="pt-BR" altLang="pt-BR" smtClean="0">
                <a:latin typeface="Calibri" pitchFamily="34" charset="0"/>
              </a:rPr>
              <a:pPr/>
              <a:t>20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03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B3AE3A-3A6E-4588-9910-6F29948746B5}" type="slidenum">
              <a:rPr lang="pt-BR" altLang="pt-BR" smtClean="0">
                <a:latin typeface="Calibri" pitchFamily="34" charset="0"/>
              </a:rPr>
              <a:pPr/>
              <a:t>21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02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078233-BC4B-43B8-BDCA-611B3ED459AF}" type="slidenum">
              <a:rPr lang="pt-BR" altLang="pt-BR" smtClean="0">
                <a:latin typeface="Calibri" pitchFamily="34" charset="0"/>
              </a:rPr>
              <a:pPr/>
              <a:t>22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52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E11D57-3F20-4A5A-8768-77F2D1125AD2}" type="slidenum">
              <a:rPr lang="pt-BR" altLang="pt-BR" smtClean="0">
                <a:latin typeface="Calibri" pitchFamily="34" charset="0"/>
              </a:rPr>
              <a:pPr/>
              <a:t>23</a:t>
            </a:fld>
            <a:endParaRPr lang="pt-BR" altLang="pt-BR" smtClean="0">
              <a:latin typeface="Calibri" pitchFamily="34" charset="0"/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E104A60-A18C-4D46-921D-B0D49ECFC031}" type="slidenum">
              <a:rPr lang="es-ES" altLang="pt-BR" sz="1200"/>
              <a:pPr algn="r" eaLnBrk="1" hangingPunct="1"/>
              <a:t>23</a:t>
            </a:fld>
            <a:endParaRPr lang="es-ES" altLang="pt-BR" sz="12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es-ES_tradnl" altLang="pt-BR" smtClean="0"/>
          </a:p>
        </p:txBody>
      </p:sp>
    </p:spTree>
    <p:extLst>
      <p:ext uri="{BB962C8B-B14F-4D97-AF65-F5344CB8AC3E}">
        <p14:creationId xmlns:p14="http://schemas.microsoft.com/office/powerpoint/2010/main" val="2752319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82B1BA-A42B-4DF2-A3B8-B4EE7E037FBC}" type="slidenum">
              <a:rPr lang="pt-BR" altLang="pt-BR" smtClean="0">
                <a:latin typeface="Calibri" pitchFamily="34" charset="0"/>
              </a:rPr>
              <a:pPr/>
              <a:t>24</a:t>
            </a:fld>
            <a:endParaRPr lang="pt-BR" altLang="pt-BR" smtClean="0">
              <a:latin typeface="Calibri" pitchFamily="34" charset="0"/>
            </a:endParaRPr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ECBBFE-6B52-4ECF-9349-E388326A0CA3}" type="slidenum">
              <a:rPr lang="es-ES" altLang="pt-BR" sz="1200"/>
              <a:pPr algn="r" eaLnBrk="1" hangingPunct="1"/>
              <a:t>24</a:t>
            </a:fld>
            <a:endParaRPr lang="es-ES" altLang="pt-BR" sz="1200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es-ES_tradnl" altLang="pt-BR" smtClean="0"/>
          </a:p>
        </p:txBody>
      </p:sp>
    </p:spTree>
    <p:extLst>
      <p:ext uri="{BB962C8B-B14F-4D97-AF65-F5344CB8AC3E}">
        <p14:creationId xmlns:p14="http://schemas.microsoft.com/office/powerpoint/2010/main" val="3230749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48132A-4BED-4481-A894-55929FF60D7B}" type="slidenum">
              <a:rPr lang="pt-BR" altLang="pt-BR" smtClean="0">
                <a:latin typeface="Calibri" pitchFamily="34" charset="0"/>
              </a:rPr>
              <a:pPr/>
              <a:t>25</a:t>
            </a:fld>
            <a:endParaRPr lang="pt-BR" altLang="pt-BR" smtClean="0">
              <a:latin typeface="Calibri" pitchFamily="34" charset="0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6D62586-D557-4751-8E51-DD0C501C0B46}" type="slidenum">
              <a:rPr lang="es-ES" altLang="pt-BR" sz="1200"/>
              <a:pPr algn="r" eaLnBrk="1" hangingPunct="1"/>
              <a:t>25</a:t>
            </a:fld>
            <a:endParaRPr lang="es-ES" altLang="pt-BR" sz="1200"/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es-ES_tradnl" altLang="pt-BR" smtClean="0"/>
          </a:p>
        </p:txBody>
      </p:sp>
    </p:spTree>
    <p:extLst>
      <p:ext uri="{BB962C8B-B14F-4D97-AF65-F5344CB8AC3E}">
        <p14:creationId xmlns:p14="http://schemas.microsoft.com/office/powerpoint/2010/main" val="157012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EEAA5A-F4CD-456E-96F1-CFFF80F6441D}" type="slidenum">
              <a:rPr lang="pt-BR" altLang="pt-BR" smtClean="0">
                <a:latin typeface="Calibri" pitchFamily="34" charset="0"/>
              </a:rPr>
              <a:pPr/>
              <a:t>26</a:t>
            </a:fld>
            <a:endParaRPr lang="pt-BR" altLang="pt-BR" smtClean="0">
              <a:latin typeface="Calibri" pitchFamily="34" charset="0"/>
            </a:endParaRPr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B36DD80-F344-45E3-BF31-7FDFAD9A2899}" type="slidenum">
              <a:rPr lang="es-ES" altLang="pt-BR" sz="1200"/>
              <a:pPr algn="r" eaLnBrk="1" hangingPunct="1"/>
              <a:t>26</a:t>
            </a:fld>
            <a:endParaRPr lang="es-ES" altLang="pt-BR" sz="120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es-ES_tradnl" altLang="pt-BR" smtClean="0"/>
          </a:p>
        </p:txBody>
      </p:sp>
    </p:spTree>
    <p:extLst>
      <p:ext uri="{BB962C8B-B14F-4D97-AF65-F5344CB8AC3E}">
        <p14:creationId xmlns:p14="http://schemas.microsoft.com/office/powerpoint/2010/main" val="421338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201D2B-461E-4FF7-BE55-C2068567CF4F}" type="slidenum">
              <a:rPr lang="pt-BR" altLang="pt-BR" smtClean="0">
                <a:latin typeface="Calibri" pitchFamily="34" charset="0"/>
              </a:rPr>
              <a:pPr/>
              <a:t>27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89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4ECED6-7568-473D-ABA3-3A7F9C8EBD91}" type="slidenum">
              <a:rPr lang="pt-BR" altLang="pt-BR" smtClean="0">
                <a:latin typeface="Calibri" pitchFamily="34" charset="0"/>
              </a:rPr>
              <a:pPr/>
              <a:t>28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93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1931CE-1EA5-4729-B769-360881B7F895}" type="slidenum">
              <a:rPr lang="pt-BR" altLang="pt-BR" smtClean="0">
                <a:latin typeface="Calibri" pitchFamily="34" charset="0"/>
              </a:rPr>
              <a:pPr/>
              <a:t>29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1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CD9694-5763-4132-A55A-B5409F1D615A}" type="slidenum">
              <a:rPr lang="pt-BR" altLang="pt-BR" smtClean="0">
                <a:latin typeface="Calibri" pitchFamily="34" charset="0"/>
              </a:rPr>
              <a:pPr/>
              <a:t>3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344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53A0BD-355A-4C91-B9FF-82DC78926BE5}" type="slidenum">
              <a:rPr lang="pt-BR" altLang="pt-BR" smtClean="0">
                <a:latin typeface="Calibri" pitchFamily="34" charset="0"/>
              </a:rPr>
              <a:pPr/>
              <a:t>30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19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C2F732-3BFF-4675-93DE-270F73C1E318}" type="slidenum">
              <a:rPr lang="pt-BR" altLang="pt-BR" smtClean="0">
                <a:latin typeface="Calibri" pitchFamily="34" charset="0"/>
              </a:rPr>
              <a:pPr/>
              <a:t>31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24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880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9117C6-0435-4985-AB67-306BDFF6C701}" type="slidenum">
              <a:rPr lang="pt-BR" altLang="pt-BR" smtClean="0">
                <a:latin typeface="Calibri" pitchFamily="34" charset="0"/>
              </a:rPr>
              <a:pPr/>
              <a:t>32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68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890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5E5291-17AD-4218-A6E4-2629846434E3}" type="slidenum">
              <a:rPr lang="pt-BR" altLang="pt-BR" smtClean="0">
                <a:latin typeface="Calibri" pitchFamily="34" charset="0"/>
              </a:rPr>
              <a:pPr/>
              <a:t>33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219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901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CCD4A7-CB69-4B5A-BC5F-DFD29D82CB50}" type="slidenum">
              <a:rPr lang="pt-BR" altLang="pt-BR" smtClean="0">
                <a:latin typeface="Calibri" pitchFamily="34" charset="0"/>
              </a:rPr>
              <a:pPr/>
              <a:t>34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489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642DD5-1894-4444-BA4B-C98EDDB67EC3}" type="slidenum">
              <a:rPr lang="pt-BR" altLang="pt-BR">
                <a:latin typeface="Calibri" panose="020F0502020204030204" pitchFamily="34" charset="0"/>
              </a:rPr>
              <a:pPr/>
              <a:t>35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86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E0A119-1D9E-4C37-A431-27D0DEA62CD2}" type="slidenum">
              <a:rPr lang="pt-BR" altLang="pt-BR">
                <a:latin typeface="Calibri" panose="020F0502020204030204" pitchFamily="34" charset="0"/>
              </a:rPr>
              <a:pPr/>
              <a:t>36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341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3B4E29-24AD-48F0-B29B-A0961119A4AA}" type="slidenum">
              <a:rPr lang="pt-BR" altLang="pt-BR">
                <a:latin typeface="Calibri" panose="020F0502020204030204" pitchFamily="34" charset="0"/>
              </a:rPr>
              <a:pPr/>
              <a:t>37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575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B657A-2114-4621-B7FF-96117D1FBE6E}" type="slidenum">
              <a:rPr lang="pt-BR" altLang="pt-BR">
                <a:latin typeface="Calibri" panose="020F0502020204030204" pitchFamily="34" charset="0"/>
              </a:rPr>
              <a:pPr/>
              <a:t>38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211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4B2C45-ECA6-400F-B721-5EA6C82A6901}" type="slidenum">
              <a:rPr lang="pt-BR" altLang="pt-BR">
                <a:latin typeface="Calibri" panose="020F0502020204030204" pitchFamily="34" charset="0"/>
              </a:rPr>
              <a:pPr/>
              <a:t>39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2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DC5BF1-5CD7-4009-AF8F-81E16B382879}" type="slidenum">
              <a:rPr lang="pt-BR" altLang="pt-BR" smtClean="0">
                <a:latin typeface="Calibri" panose="020F0502020204030204" pitchFamily="34" charset="0"/>
              </a:rPr>
              <a:pPr/>
              <a:t>4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895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914FE8-207D-4BCD-A433-AF162DB48991}" type="slidenum">
              <a:rPr lang="pt-BR" altLang="pt-BR">
                <a:latin typeface="Calibri" panose="020F0502020204030204" pitchFamily="34" charset="0"/>
              </a:rPr>
              <a:pPr/>
              <a:t>40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604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80A3D3-E391-4E02-874C-2DA96995AEFE}" type="slidenum">
              <a:rPr lang="pt-BR" altLang="pt-BR">
                <a:latin typeface="Calibri" panose="020F0502020204030204" pitchFamily="34" charset="0"/>
              </a:rPr>
              <a:pPr/>
              <a:t>41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592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A61236-E7AE-4399-ACF6-91EC71B04FE8}" type="slidenum">
              <a:rPr lang="pt-BR" altLang="pt-BR">
                <a:latin typeface="Calibri" panose="020F0502020204030204" pitchFamily="34" charset="0"/>
              </a:rPr>
              <a:pPr/>
              <a:t>42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864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53D97F-8E81-4ACA-8528-58ADCD7F7E29}" type="slidenum">
              <a:rPr lang="pt-BR" altLang="pt-BR">
                <a:latin typeface="Calibri" panose="020F0502020204030204" pitchFamily="34" charset="0"/>
              </a:rPr>
              <a:pPr/>
              <a:t>43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999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EF6E2A-AE0C-4B6F-A3B3-060C4E541069}" type="slidenum">
              <a:rPr lang="pt-BR" altLang="pt-BR">
                <a:latin typeface="Calibri" panose="020F0502020204030204" pitchFamily="34" charset="0"/>
              </a:rPr>
              <a:pPr/>
              <a:t>44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046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EE69CC-1A5F-4170-A5A9-B83218F0A209}" type="slidenum">
              <a:rPr lang="pt-BR" altLang="pt-BR">
                <a:latin typeface="Calibri" panose="020F0502020204030204" pitchFamily="34" charset="0"/>
              </a:rPr>
              <a:pPr/>
              <a:t>45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468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90034E-C87F-4B36-924E-DDD084D31962}" type="slidenum">
              <a:rPr lang="pt-BR" altLang="pt-BR">
                <a:latin typeface="Calibri" panose="020F0502020204030204" pitchFamily="34" charset="0"/>
              </a:rPr>
              <a:pPr/>
              <a:t>46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454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2B03DA-B671-4F3C-AFA4-4F2E17B21820}" type="slidenum">
              <a:rPr lang="pt-BR" altLang="pt-BR">
                <a:latin typeface="Calibri" panose="020F0502020204030204" pitchFamily="34" charset="0"/>
              </a:rPr>
              <a:pPr/>
              <a:t>47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365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0EE290-4D2C-41F1-BCC6-468D9BAB0D54}" type="slidenum">
              <a:rPr lang="pt-BR" altLang="pt-BR">
                <a:latin typeface="Calibri" panose="020F0502020204030204" pitchFamily="34" charset="0"/>
              </a:rPr>
              <a:pPr/>
              <a:t>48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632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128250-F158-416B-8818-43BF81DD775B}" type="slidenum">
              <a:rPr lang="pt-BR" altLang="pt-BR">
                <a:latin typeface="Calibri" panose="020F0502020204030204" pitchFamily="34" charset="0"/>
              </a:rPr>
              <a:pPr/>
              <a:t>49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1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8D6335-E631-4C14-8072-A087A73F5331}" type="slidenum">
              <a:rPr lang="pt-BR" altLang="pt-BR" smtClean="0">
                <a:latin typeface="Calibri" panose="020F0502020204030204" pitchFamily="34" charset="0"/>
              </a:rPr>
              <a:pPr/>
              <a:t>5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743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119152-64AF-4E58-92DA-27F866F796F0}" type="slidenum">
              <a:rPr lang="pt-BR" altLang="pt-BR">
                <a:latin typeface="Calibri" panose="020F0502020204030204" pitchFamily="34" charset="0"/>
              </a:rPr>
              <a:pPr/>
              <a:t>50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936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C63457-139F-4E26-B33D-F2D2A4482FC3}" type="slidenum">
              <a:rPr lang="pt-BR" altLang="pt-BR">
                <a:latin typeface="Calibri" panose="020F0502020204030204" pitchFamily="34" charset="0"/>
              </a:rPr>
              <a:pPr/>
              <a:t>51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728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834E41-4B85-4856-93AC-58CF834DB2DA}" type="slidenum">
              <a:rPr lang="pt-BR" altLang="pt-BR">
                <a:latin typeface="Calibri" panose="020F0502020204030204" pitchFamily="34" charset="0"/>
              </a:rPr>
              <a:pPr/>
              <a:t>52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534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F1FBE4-F1C5-43B9-9AD8-23401184222F}" type="slidenum">
              <a:rPr lang="pt-BR" altLang="pt-BR">
                <a:latin typeface="Calibri" panose="020F0502020204030204" pitchFamily="34" charset="0"/>
              </a:rPr>
              <a:pPr/>
              <a:t>53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496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18DE9D-CC27-48D4-A56B-F487C059BDD4}" type="slidenum">
              <a:rPr lang="pt-BR" altLang="pt-BR">
                <a:latin typeface="Calibri" panose="020F0502020204030204" pitchFamily="34" charset="0"/>
              </a:rPr>
              <a:pPr/>
              <a:t>54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610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53D1A1-239C-4983-B02F-2F9973BF6E61}" type="slidenum">
              <a:rPr lang="pt-BR" altLang="pt-BR">
                <a:latin typeface="Calibri" panose="020F0502020204030204" pitchFamily="34" charset="0"/>
              </a:rPr>
              <a:pPr/>
              <a:t>55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89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DC5F53-6942-4E8A-97D4-D6A3A251BF63}" type="slidenum">
              <a:rPr lang="pt-BR" altLang="pt-BR" smtClean="0">
                <a:latin typeface="Calibri" pitchFamily="34" charset="0"/>
              </a:rPr>
              <a:pPr/>
              <a:t>6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4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9DDF94-AA4B-4EEE-866E-58B463BE7106}" type="slidenum">
              <a:rPr lang="pt-BR" altLang="pt-BR" smtClean="0">
                <a:latin typeface="Calibri" pitchFamily="34" charset="0"/>
              </a:rPr>
              <a:pPr/>
              <a:t>7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57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C3C1DB-560E-48A4-9302-A3152B7EF929}" type="slidenum">
              <a:rPr lang="pt-BR" altLang="pt-BR" smtClean="0">
                <a:latin typeface="Calibri" pitchFamily="34" charset="0"/>
              </a:rPr>
              <a:pPr/>
              <a:t>8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36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2B2AB9-EA39-4A1B-A15F-8E48336BB11B}" type="slidenum">
              <a:rPr lang="pt-BR" altLang="pt-BR" smtClean="0">
                <a:latin typeface="Calibri" pitchFamily="34" charset="0"/>
              </a:rPr>
              <a:pPr/>
              <a:t>9</a:t>
            </a:fld>
            <a:endParaRPr lang="pt-BR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0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orma livre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D683C2-615B-492F-BB12-2C62D18A5132}" type="datetime1">
              <a:rPr lang="pt-BR"/>
              <a:pPr>
                <a:defRPr/>
              </a:pPr>
              <a:t>05/03/2024</a:t>
            </a:fld>
            <a:endParaRPr lang="pt-BR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D48545-8E38-4154-AB7A-561D072956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2052144"/>
      </p:ext>
    </p:extLst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4E0F1-4A48-4CDF-9D9E-2B390BEDE085}" type="datetime1">
              <a:rPr lang="pt-BR"/>
              <a:pPr>
                <a:defRPr/>
              </a:pPr>
              <a:t>05/03/2024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3DCE-7713-4C07-B673-F448A39F98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9533967"/>
      </p:ext>
    </p:extLst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3FD82-70CD-4022-B58F-42C53821AC12}" type="datetime1">
              <a:rPr lang="pt-BR"/>
              <a:pPr>
                <a:defRPr/>
              </a:pPr>
              <a:t>05/03/2024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5C33D-8120-49BA-8A0B-C9116E61C2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2636917"/>
      </p:ext>
    </p:extLst>
  </p:cSld>
  <p:clrMapOvr>
    <a:masterClrMapping/>
  </p:clrMapOvr>
  <p:transition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9FE40E-6BA9-4E9C-BCA9-E9DA8509D3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440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85AD-96D0-4CC7-9EA5-A2CBD8F756B5}" type="datetime1">
              <a:rPr lang="pt-BR"/>
              <a:pPr>
                <a:defRPr/>
              </a:pPr>
              <a:t>05/03/2024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C753-7E1D-4952-8CDD-8F28313AF1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3372543"/>
      </p:ext>
    </p:extLst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ivis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C3970C-1699-401A-9A1C-3DDC78521EA6}" type="datetime1">
              <a:rPr lang="pt-BR"/>
              <a:pPr>
                <a:defRPr/>
              </a:pPr>
              <a:t>05/03/2024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F380-746D-43E2-863D-455E04315C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1426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6C2E9A-1554-4CCA-AC65-FDA947BD426F}" type="datetime1">
              <a:rPr lang="pt-BR"/>
              <a:pPr>
                <a:defRPr/>
              </a:pPr>
              <a:t>05/03/2024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7700-829B-4750-97BE-C1B2E249DC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4684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38A8BE-1AE5-49A0-B31D-2E1FA0973EAB}" type="datetime1">
              <a:rPr lang="pt-BR"/>
              <a:pPr>
                <a:defRPr/>
              </a:pPr>
              <a:t>05/03/2024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0C40-94F5-473D-80EA-DBC267FB9B9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0132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0374B9-4623-4892-AB94-CC5EC14EA5CD}" type="datetime1">
              <a:rPr lang="pt-BR"/>
              <a:pPr>
                <a:defRPr/>
              </a:pPr>
              <a:t>05/03/2024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23329-03A6-40A7-A984-496FD725561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772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8D2B-8C87-4DD2-8B21-BCAD89F24240}" type="datetime1">
              <a:rPr lang="pt-BR"/>
              <a:pPr>
                <a:defRPr/>
              </a:pPr>
              <a:t>05/03/2024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C23F-B60F-4D03-B33A-BA80B59C46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5752776"/>
      </p:ext>
    </p:extLst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24C3E8-F560-4618-9E8F-2B1AD1F07CE5}" type="datetime1">
              <a:rPr lang="pt-BR"/>
              <a:pPr>
                <a:defRPr/>
              </a:pPr>
              <a:t>05/03/2024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861D-9CB2-484E-A437-6337DBFBE3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44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orma livre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Triângulo retângu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ivis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FD9E890-1D9D-4BC1-9BE3-7F543FB76B71}" type="datetime1">
              <a:rPr lang="pt-BR"/>
              <a:pPr>
                <a:defRPr/>
              </a:pPr>
              <a:t>05/03/2024</a:t>
            </a:fld>
            <a:endParaRPr lang="pt-BR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AE21-D86D-49D3-81A7-22FB741F9D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181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orma livre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4ADD598-47B3-4B27-8877-E3E73B39E646}" type="datetime1">
              <a:rPr lang="pt-BR"/>
              <a:pPr>
                <a:defRPr/>
              </a:pPr>
              <a:t>05/03/2024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77DE62C5-1758-41C2-8923-0EFD95191B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88" r:id="rId2"/>
    <p:sldLayoutId id="2147484793" r:id="rId3"/>
    <p:sldLayoutId id="2147484794" r:id="rId4"/>
    <p:sldLayoutId id="2147484795" r:id="rId5"/>
    <p:sldLayoutId id="2147484796" r:id="rId6"/>
    <p:sldLayoutId id="2147484789" r:id="rId7"/>
    <p:sldLayoutId id="2147484797" r:id="rId8"/>
    <p:sldLayoutId id="2147484798" r:id="rId9"/>
    <p:sldLayoutId id="2147484790" r:id="rId10"/>
    <p:sldLayoutId id="2147484791" r:id="rId11"/>
    <p:sldLayoutId id="2147484799" r:id="rId12"/>
  </p:sldLayoutIdLst>
  <p:transition>
    <p:wheel spokes="3"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41.xml"/><Relationship Id="rId21" Type="http://schemas.openxmlformats.org/officeDocument/2006/relationships/image" Target="../media/image57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55.wmf"/><Relationship Id="rId25" Type="http://schemas.openxmlformats.org/officeDocument/2006/relationships/image" Target="../media/image59.wmf"/><Relationship Id="rId33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61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23" Type="http://schemas.openxmlformats.org/officeDocument/2006/relationships/image" Target="../media/image58.w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56.wmf"/><Relationship Id="rId31" Type="http://schemas.openxmlformats.org/officeDocument/2006/relationships/image" Target="../media/image6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60.wmf"/><Relationship Id="rId30" Type="http://schemas.openxmlformats.org/officeDocument/2006/relationships/oleObject" Target="../embeddings/oleObject1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47270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>BIOLOGIA</a:t>
            </a:r>
            <a:r>
              <a:rPr lang="pt-BR" sz="8000" dirty="0" smtClean="0">
                <a:solidFill>
                  <a:srgbClr val="00B050"/>
                </a:solidFill>
              </a:rPr>
              <a:t/>
            </a:r>
            <a:br>
              <a:rPr lang="pt-BR" sz="8000" dirty="0" smtClean="0">
                <a:solidFill>
                  <a:srgbClr val="00B050"/>
                </a:solidFill>
              </a:rPr>
            </a:br>
            <a:r>
              <a:rPr lang="pt-BR" sz="6700" dirty="0" smtClean="0">
                <a:solidFill>
                  <a:schemeClr val="accent2"/>
                </a:solidFill>
              </a:rPr>
              <a:t>-Os Seres Vivos-</a:t>
            </a:r>
            <a:endParaRPr lang="pt-BR" sz="6700" dirty="0">
              <a:solidFill>
                <a:schemeClr val="accent2"/>
              </a:solidFill>
            </a:endParaRPr>
          </a:p>
        </p:txBody>
      </p:sp>
      <p:sp>
        <p:nvSpPr>
          <p:cNvPr id="10243" name="Subtítulo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defRPr/>
            </a:pPr>
            <a:r>
              <a:rPr lang="pt-BR" sz="3600" dirty="0" smtClean="0"/>
              <a:t>Prof. Lourenço</a:t>
            </a:r>
            <a:endParaRPr lang="pt-BR" sz="3600" dirty="0" smtClean="0">
              <a:solidFill>
                <a:schemeClr val="accent4"/>
              </a:solidFill>
            </a:endParaRPr>
          </a:p>
          <a:p>
            <a:pPr marR="0" eaLnBrk="1" hangingPunct="1">
              <a:defRPr/>
            </a:pPr>
            <a:r>
              <a:rPr lang="pt-BR" sz="3600" dirty="0" smtClean="0">
                <a:solidFill>
                  <a:schemeClr val="accent4"/>
                </a:solidFill>
              </a:rPr>
              <a:t>www.detonei.com</a:t>
            </a:r>
          </a:p>
        </p:txBody>
      </p:sp>
      <p:pic>
        <p:nvPicPr>
          <p:cNvPr id="10244" name="Picture 17" descr="formig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286125"/>
            <a:ext cx="20716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188913"/>
            <a:ext cx="4319835" cy="55399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3000" dirty="0" smtClean="0"/>
              <a:t>Varíola dos Macacos</a:t>
            </a:r>
            <a:endParaRPr lang="pt-BR" sz="3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424936" cy="511256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51520" y="6055696"/>
            <a:ext cx="532859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3000" b="1" i="1" dirty="0" err="1" smtClean="0">
                <a:solidFill>
                  <a:schemeClr val="bg1"/>
                </a:solidFill>
              </a:rPr>
              <a:t>Monkeypox</a:t>
            </a:r>
            <a:r>
              <a:rPr lang="pt-BR" sz="3000" b="1" i="1" dirty="0" smtClean="0">
                <a:solidFill>
                  <a:schemeClr val="bg1"/>
                </a:solidFill>
              </a:rPr>
              <a:t> </a:t>
            </a:r>
            <a:r>
              <a:rPr lang="pt-BR" sz="3000" b="1" i="1" dirty="0" err="1" smtClean="0">
                <a:solidFill>
                  <a:schemeClr val="bg1"/>
                </a:solidFill>
              </a:rPr>
              <a:t>Virus</a:t>
            </a:r>
            <a:r>
              <a:rPr lang="pt-BR" sz="3000" b="1" dirty="0" smtClean="0">
                <a:solidFill>
                  <a:schemeClr val="bg1"/>
                </a:solidFill>
              </a:rPr>
              <a:t> (MPXV)</a:t>
            </a:r>
            <a:endParaRPr lang="pt-BR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5214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188913"/>
            <a:ext cx="4319835" cy="55399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3000" dirty="0" smtClean="0"/>
              <a:t>Varíola dos Macacos</a:t>
            </a:r>
            <a:endParaRPr lang="pt-BR" sz="3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1135280"/>
            <a:ext cx="4464496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pt-BR" sz="3000" dirty="0"/>
              <a:t> </a:t>
            </a:r>
            <a:r>
              <a:rPr lang="pt-BR" sz="3000" dirty="0" smtClean="0"/>
              <a:t>DNA </a:t>
            </a:r>
            <a:r>
              <a:rPr lang="pt-BR" sz="3000" dirty="0"/>
              <a:t>vírus;</a:t>
            </a:r>
          </a:p>
          <a:p>
            <a:pPr eaLnBrk="1" hangingPunct="1">
              <a:buFontTx/>
              <a:buChar char="-"/>
              <a:defRPr/>
            </a:pPr>
            <a:r>
              <a:rPr lang="pt-BR" sz="3000" dirty="0" smtClean="0"/>
              <a:t> </a:t>
            </a:r>
            <a:r>
              <a:rPr lang="pt-BR" sz="3000" i="1" dirty="0" err="1" smtClean="0"/>
              <a:t>Monkeypox</a:t>
            </a:r>
            <a:r>
              <a:rPr lang="pt-BR" sz="3000" i="1" dirty="0" smtClean="0"/>
              <a:t> </a:t>
            </a:r>
            <a:r>
              <a:rPr lang="pt-BR" sz="3000" i="1" dirty="0" err="1" smtClean="0"/>
              <a:t>Virus</a:t>
            </a:r>
            <a:r>
              <a:rPr lang="pt-BR" sz="3000" i="1" dirty="0" smtClean="0"/>
              <a:t> </a:t>
            </a:r>
            <a:r>
              <a:rPr lang="pt-BR" sz="3000" dirty="0" smtClean="0"/>
              <a:t>(MPXV);</a:t>
            </a:r>
            <a:endParaRPr lang="pt-BR" sz="3000" dirty="0"/>
          </a:p>
          <a:p>
            <a:pPr eaLnBrk="1" hangingPunct="1">
              <a:buFontTx/>
              <a:buChar char="-"/>
              <a:defRPr/>
            </a:pPr>
            <a:r>
              <a:rPr lang="pt-BR" sz="3000" dirty="0"/>
              <a:t> </a:t>
            </a:r>
            <a:r>
              <a:rPr lang="pt-BR" sz="3000" dirty="0" smtClean="0"/>
              <a:t>parente próximo de: VACV (</a:t>
            </a:r>
            <a:r>
              <a:rPr lang="pt-BR" sz="3000" i="1" dirty="0" err="1" smtClean="0"/>
              <a:t>Vaccinia</a:t>
            </a:r>
            <a:r>
              <a:rPr lang="pt-BR" sz="3000" i="1" dirty="0" smtClean="0"/>
              <a:t> </a:t>
            </a:r>
            <a:r>
              <a:rPr lang="pt-BR" sz="3000" i="1" dirty="0" err="1" smtClean="0"/>
              <a:t>Virus</a:t>
            </a:r>
            <a:r>
              <a:rPr lang="pt-BR" sz="3000" dirty="0" smtClean="0"/>
              <a:t>) e VARV (Varíola);</a:t>
            </a:r>
          </a:p>
          <a:p>
            <a:pPr eaLnBrk="1" hangingPunct="1">
              <a:buFontTx/>
              <a:buChar char="-"/>
              <a:defRPr/>
            </a:pPr>
            <a:r>
              <a:rPr lang="pt-BR" sz="3000" dirty="0"/>
              <a:t> </a:t>
            </a:r>
            <a:r>
              <a:rPr lang="pt-BR" sz="3000" dirty="0" smtClean="0"/>
              <a:t>febre, dores musculares, lesões</a:t>
            </a:r>
          </a:p>
          <a:p>
            <a:pPr eaLnBrk="1" hangingPunct="1">
              <a:buFontTx/>
              <a:buChar char="-"/>
              <a:defRPr/>
            </a:pPr>
            <a:r>
              <a:rPr lang="pt-BR" sz="3000" dirty="0"/>
              <a:t> </a:t>
            </a:r>
            <a:r>
              <a:rPr lang="pt-BR" sz="3000" dirty="0" smtClean="0"/>
              <a:t> Há vacina (2007)</a:t>
            </a:r>
            <a:endParaRPr lang="pt-BR" sz="3000" dirty="0"/>
          </a:p>
          <a:p>
            <a:pPr eaLnBrk="1" hangingPunct="1">
              <a:defRPr/>
            </a:pPr>
            <a:endParaRPr lang="pt-BR" sz="3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2202"/>
            <a:ext cx="4063686" cy="2808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98" y="3140968"/>
            <a:ext cx="4046027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35274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4213" y="188913"/>
            <a:ext cx="4967287" cy="5540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000" dirty="0" err="1"/>
              <a:t>Coronavírus</a:t>
            </a:r>
            <a:r>
              <a:rPr lang="pt-BR" sz="3000" dirty="0"/>
              <a:t> (Covid-19)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2475" y="2811463"/>
            <a:ext cx="4311650" cy="33226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pt-BR" sz="3000" dirty="0"/>
              <a:t> RNA vírus;</a:t>
            </a:r>
          </a:p>
          <a:p>
            <a:pPr eaLnBrk="1" hangingPunct="1">
              <a:buFontTx/>
              <a:buChar char="-"/>
              <a:defRPr/>
            </a:pPr>
            <a:r>
              <a:rPr lang="pt-BR" sz="3000" dirty="0"/>
              <a:t>Descoberto em 1937;</a:t>
            </a:r>
          </a:p>
          <a:p>
            <a:pPr eaLnBrk="1" hangingPunct="1">
              <a:buFontTx/>
              <a:buChar char="-"/>
              <a:defRPr/>
            </a:pPr>
            <a:r>
              <a:rPr lang="pt-BR" sz="3000" dirty="0"/>
              <a:t> Descrito e nomeado, em 1965;</a:t>
            </a:r>
          </a:p>
          <a:p>
            <a:pPr eaLnBrk="1" hangingPunct="1">
              <a:buFontTx/>
              <a:buChar char="-"/>
              <a:defRPr/>
            </a:pPr>
            <a:r>
              <a:rPr lang="pt-BR" sz="3000" dirty="0"/>
              <a:t> SARS-</a:t>
            </a:r>
            <a:r>
              <a:rPr lang="pt-BR" sz="3000" dirty="0" err="1"/>
              <a:t>Cov</a:t>
            </a:r>
            <a:r>
              <a:rPr lang="pt-BR" sz="3000" dirty="0"/>
              <a:t> (2000);</a:t>
            </a:r>
          </a:p>
          <a:p>
            <a:pPr eaLnBrk="1" hangingPunct="1">
              <a:buFontTx/>
              <a:buChar char="-"/>
              <a:defRPr/>
            </a:pPr>
            <a:r>
              <a:rPr lang="pt-BR" sz="3000" dirty="0"/>
              <a:t> SARS-</a:t>
            </a:r>
            <a:r>
              <a:rPr lang="pt-BR" sz="3000" dirty="0" err="1"/>
              <a:t>Cov</a:t>
            </a:r>
            <a:r>
              <a:rPr lang="pt-BR" sz="3000" dirty="0"/>
              <a:t> 2 (2020).</a:t>
            </a:r>
          </a:p>
        </p:txBody>
      </p:sp>
      <p:pic>
        <p:nvPicPr>
          <p:cNvPr id="1638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5425"/>
            <a:ext cx="31750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904875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84538"/>
            <a:ext cx="32019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27750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4213" y="188913"/>
            <a:ext cx="3816350" cy="5540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000" dirty="0"/>
              <a:t>Vírus </a:t>
            </a:r>
            <a:r>
              <a:rPr lang="pt-BR" sz="3000" dirty="0" err="1"/>
              <a:t>Zika</a:t>
            </a:r>
            <a:endParaRPr lang="pt-BR" sz="3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0825" y="3933825"/>
            <a:ext cx="4311650" cy="2400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pt-BR" sz="3000" dirty="0"/>
              <a:t>Descoberto em 1947, </a:t>
            </a:r>
            <a:r>
              <a:rPr lang="pt-BR" sz="3000" dirty="0" err="1"/>
              <a:t>Uganda,na</a:t>
            </a:r>
            <a:r>
              <a:rPr lang="pt-BR" sz="3000" dirty="0"/>
              <a:t> África;</a:t>
            </a:r>
          </a:p>
          <a:p>
            <a:pPr eaLnBrk="1" hangingPunct="1">
              <a:buFontTx/>
              <a:buChar char="-"/>
              <a:defRPr/>
            </a:pPr>
            <a:r>
              <a:rPr lang="pt-BR" sz="3000" dirty="0"/>
              <a:t> Encontrado no macaco </a:t>
            </a:r>
            <a:r>
              <a:rPr lang="pt-BR" sz="3000" dirty="0" err="1"/>
              <a:t>reso</a:t>
            </a:r>
            <a:r>
              <a:rPr lang="pt-BR" sz="3000"/>
              <a:t>.</a:t>
            </a:r>
            <a:endParaRPr lang="pt-BR" sz="3000" dirty="0"/>
          </a:p>
        </p:txBody>
      </p:sp>
      <p:pic>
        <p:nvPicPr>
          <p:cNvPr id="1741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2725"/>
            <a:ext cx="302577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30257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55435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4213" y="188913"/>
            <a:ext cx="5040312" cy="5540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3000" dirty="0"/>
              <a:t>Vírus </a:t>
            </a:r>
            <a:r>
              <a:rPr lang="pt-BR" sz="3000" dirty="0" err="1"/>
              <a:t>Zika</a:t>
            </a:r>
            <a:r>
              <a:rPr lang="pt-BR" sz="3000" dirty="0"/>
              <a:t> (</a:t>
            </a:r>
            <a:r>
              <a:rPr lang="pt-BR" sz="3000" i="1" dirty="0" err="1"/>
              <a:t>Zika</a:t>
            </a:r>
            <a:r>
              <a:rPr lang="pt-BR" sz="3000" i="1" dirty="0"/>
              <a:t> </a:t>
            </a:r>
            <a:r>
              <a:rPr lang="pt-BR" sz="3000" i="1" dirty="0" err="1"/>
              <a:t>virus</a:t>
            </a:r>
            <a:r>
              <a:rPr lang="pt-BR" sz="3000" dirty="0"/>
              <a:t>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4213" y="1131888"/>
            <a:ext cx="4718050" cy="1476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pt-BR" sz="3000" dirty="0"/>
              <a:t>Microcefalia;</a:t>
            </a:r>
          </a:p>
          <a:p>
            <a:pPr>
              <a:buFontTx/>
              <a:buChar char="-"/>
              <a:defRPr/>
            </a:pPr>
            <a:r>
              <a:rPr lang="pt-BR" sz="3000" dirty="0"/>
              <a:t>Síndrome de </a:t>
            </a:r>
            <a:r>
              <a:rPr lang="pt-BR" sz="3000" dirty="0" err="1"/>
              <a:t>Guillan-Barré</a:t>
            </a:r>
            <a:endParaRPr lang="pt-BR" sz="3000" dirty="0"/>
          </a:p>
        </p:txBody>
      </p:sp>
      <p:pic>
        <p:nvPicPr>
          <p:cNvPr id="1843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30972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2997200"/>
            <a:ext cx="5400675" cy="3349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072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sz="4000" dirty="0" err="1" smtClean="0">
                <a:latin typeface="Times New Roman" pitchFamily="18" charset="0"/>
              </a:rPr>
              <a:t>Vírus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bacteriófago</a:t>
            </a:r>
            <a:endParaRPr lang="en-US" sz="4000" dirty="0">
              <a:latin typeface="Elephant" pitchFamily="18" charset="0"/>
            </a:endParaRPr>
          </a:p>
        </p:txBody>
      </p:sp>
      <p:pic>
        <p:nvPicPr>
          <p:cNvPr id="19459" name="Picture 4" descr="P- Citologia - vírus- ciclo lí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b="7751"/>
          <a:stretch>
            <a:fillRect/>
          </a:stretch>
        </p:blipFill>
        <p:spPr bwMode="auto">
          <a:xfrm>
            <a:off x="468313" y="981075"/>
            <a:ext cx="8207375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260351"/>
            <a:ext cx="8569648" cy="720378"/>
          </a:xfr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sz="4000" dirty="0"/>
              <a:t>Ciclo reprodutivo </a:t>
            </a:r>
            <a:r>
              <a:rPr lang="pt-BR" sz="4000" dirty="0" smtClean="0"/>
              <a:t>de DNA vírus</a:t>
            </a:r>
            <a:endParaRPr lang="pt-BR" sz="4000" dirty="0"/>
          </a:p>
        </p:txBody>
      </p:sp>
      <p:pic>
        <p:nvPicPr>
          <p:cNvPr id="2048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4963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260351"/>
            <a:ext cx="8569648" cy="720378"/>
          </a:xfr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sz="4000" dirty="0" smtClean="0"/>
              <a:t>       Ciclo </a:t>
            </a:r>
            <a:r>
              <a:rPr lang="pt-BR" sz="4000" dirty="0"/>
              <a:t>reprodutivo </a:t>
            </a:r>
            <a:r>
              <a:rPr lang="pt-BR" sz="4000" dirty="0" smtClean="0"/>
              <a:t>do HIV</a:t>
            </a:r>
            <a:endParaRPr lang="pt-BR" sz="4000" dirty="0"/>
          </a:p>
        </p:txBody>
      </p:sp>
      <p:pic>
        <p:nvPicPr>
          <p:cNvPr id="21507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5693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04048" y="1125538"/>
            <a:ext cx="3312368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R</a:t>
            </a:r>
            <a:r>
              <a:rPr lang="pt-BR" sz="4000" dirty="0" smtClean="0"/>
              <a:t>etrovírus</a:t>
            </a:r>
            <a:endParaRPr lang="pt-BR" sz="4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260351"/>
            <a:ext cx="8569648" cy="720378"/>
          </a:xfr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000" dirty="0" smtClean="0"/>
              <a:t>       Ciclo </a:t>
            </a:r>
            <a:r>
              <a:rPr lang="pt-BR" sz="4000" dirty="0"/>
              <a:t>reprodutivo </a:t>
            </a:r>
            <a:r>
              <a:rPr lang="pt-BR" sz="4000" dirty="0" smtClean="0"/>
              <a:t>de RNA vírus</a:t>
            </a:r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1" y="1052736"/>
            <a:ext cx="8487960" cy="518232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796135" y="1052736"/>
            <a:ext cx="3016815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Sars-Cov2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55755472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4825"/>
            <a:ext cx="8229600" cy="3456384"/>
          </a:xfrm>
          <a:solidFill>
            <a:schemeClr val="accent1"/>
          </a:solidFill>
        </p:spPr>
        <p:txBody>
          <a:bodyPr/>
          <a:lstStyle/>
          <a:p>
            <a:pPr algn="ctr">
              <a:defRPr/>
            </a:pPr>
            <a:r>
              <a:rPr lang="pt-BR" sz="7000" dirty="0" smtClean="0"/>
              <a:t>Principais </a:t>
            </a:r>
            <a:br>
              <a:rPr lang="pt-BR" sz="7000" dirty="0" smtClean="0"/>
            </a:br>
            <a:r>
              <a:rPr lang="pt-BR" sz="7000" dirty="0" smtClean="0"/>
              <a:t>viroses</a:t>
            </a:r>
            <a:endParaRPr lang="pt-BR" sz="7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 descr="arvore1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t="1155" r="2631" b="671"/>
          <a:stretch>
            <a:fillRect/>
          </a:stretch>
        </p:blipFill>
        <p:spPr bwMode="auto">
          <a:xfrm>
            <a:off x="428625" y="785813"/>
            <a:ext cx="7858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aixaDeTexto 3"/>
          <p:cNvSpPr txBox="1">
            <a:spLocks noChangeArrowheads="1"/>
          </p:cNvSpPr>
          <p:nvPr/>
        </p:nvSpPr>
        <p:spPr bwMode="auto">
          <a:xfrm>
            <a:off x="500063" y="214313"/>
            <a:ext cx="5929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/>
              <a:t>Árvore Filogenética:</a:t>
            </a:r>
          </a:p>
        </p:txBody>
      </p:sp>
    </p:spTree>
    <p:extLst>
      <p:ext uri="{BB962C8B-B14F-4D97-AF65-F5344CB8AC3E}">
        <p14:creationId xmlns:p14="http://schemas.microsoft.com/office/powerpoint/2010/main" val="404060866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27651" name="Picture 3" descr="Tabela_de_Viroses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889317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direita 1"/>
          <p:cNvSpPr/>
          <p:nvPr/>
        </p:nvSpPr>
        <p:spPr>
          <a:xfrm rot="18635112">
            <a:off x="664413" y="5274103"/>
            <a:ext cx="601689" cy="226396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30723" name="Picture 3" descr="Tabela_de_Viroses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6988"/>
            <a:ext cx="889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 rot="18635112">
            <a:off x="808430" y="4410008"/>
            <a:ext cx="601689" cy="226396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31747" name="Picture 3" descr="Tabela_de_Viroses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48712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 rot="18635112">
            <a:off x="664413" y="5634143"/>
            <a:ext cx="601689" cy="226396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6804025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68313" y="260350"/>
            <a:ext cx="4175695" cy="1296442"/>
          </a:xfrm>
          <a:solidFill>
            <a:srgbClr val="000000"/>
          </a:solidFill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</a:rPr>
              <a:t>CONCEITOS: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868144" y="1522839"/>
            <a:ext cx="2880320" cy="12964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pt-BR" dirty="0" smtClean="0">
                <a:solidFill>
                  <a:schemeClr val="bg1"/>
                </a:solidFill>
              </a:rPr>
              <a:t>EPIDEMIA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64088" y="3588091"/>
            <a:ext cx="2880320" cy="12964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pt-BR" dirty="0" smtClean="0">
                <a:solidFill>
                  <a:schemeClr val="bg1"/>
                </a:solidFill>
              </a:rPr>
              <a:t>PANDEMIA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004048" y="5473056"/>
            <a:ext cx="2664296" cy="12964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pt-BR" dirty="0" smtClean="0">
                <a:solidFill>
                  <a:schemeClr val="bg1"/>
                </a:solidFill>
              </a:rPr>
              <a:t>ENDEMIA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32859" y="116632"/>
            <a:ext cx="8271589" cy="1152426"/>
          </a:xfrm>
          <a:solidFill>
            <a:srgbClr val="000000"/>
          </a:solidFill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</a:rPr>
              <a:t>PRINCIPAIS PANDEMIAS: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3795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34559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114444" y="1503542"/>
            <a:ext cx="4490004" cy="27175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Gripe Espanhola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H1N1;</a:t>
            </a:r>
            <a:endParaRPr lang="pt-BR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1918 / 19;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40-50 mi mortes;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Infectou ¼ da população mundial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endParaRPr lang="pt-BR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114444" y="4455572"/>
            <a:ext cx="4490004" cy="19210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pt-BR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População Mundial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1918 – 2 bi </a:t>
            </a:r>
            <a:r>
              <a:rPr lang="pt-BR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pessoas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2023 -  8 bi </a:t>
            </a:r>
            <a:r>
              <a:rPr lang="pt-BR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pessoas</a:t>
            </a:r>
            <a:endParaRPr lang="pt-BR" sz="3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endParaRPr lang="pt-BR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32859" y="116632"/>
            <a:ext cx="8271589" cy="1152426"/>
          </a:xfrm>
          <a:solidFill>
            <a:srgbClr val="000000"/>
          </a:solidFill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</a:rPr>
              <a:t>PRINCIPAIS PANDEMIAS: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102968" y="1486030"/>
            <a:ext cx="4490004" cy="27175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Gripe Asiática</a:t>
            </a:r>
            <a:endParaRPr lang="pt-BR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H2N2;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1957 / 58;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mi mortes;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China, Ásia, Oceania e EUA.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endParaRPr lang="pt-BR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11352" y="4365104"/>
            <a:ext cx="4490004" cy="23762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Gripe de Hong Kong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H3N2;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1968 / 69;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 mortes;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China, Ásia, Oceania e EUA.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endParaRPr lang="pt-BR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3240087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74775"/>
            <a:ext cx="324008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32859" y="116632"/>
            <a:ext cx="8271589" cy="1152426"/>
          </a:xfrm>
          <a:solidFill>
            <a:srgbClr val="000000"/>
          </a:solidFill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</a:rPr>
              <a:t>PRINCIPAIS PANDEMIAS: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102968" y="1486030"/>
            <a:ext cx="4490004" cy="27175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Gripe Aviária</a:t>
            </a:r>
            <a:endParaRPr lang="pt-BR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H5N1;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1997 / 2004;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300 pessoas;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Ásia.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endParaRPr lang="pt-BR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04950"/>
            <a:ext cx="328136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11352" y="4365104"/>
            <a:ext cx="4490004" cy="23762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4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Gripe Suína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H1N1;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2009 / 10;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mil mortes (OMS);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150 – 575 mil.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endParaRPr lang="pt-BR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4869160"/>
            <a:ext cx="3024336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49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Netflix</a:t>
            </a:r>
            <a:r>
              <a:rPr lang="pt-BR" sz="4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r>
              <a:rPr 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“Pandemia”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endParaRPr lang="pt-BR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4"/>
          <p:cNvSpPr>
            <a:spLocks noChangeArrowheads="1"/>
          </p:cNvSpPr>
          <p:nvPr/>
        </p:nvSpPr>
        <p:spPr bwMode="auto">
          <a:xfrm>
            <a:off x="323850" y="188913"/>
            <a:ext cx="8569325" cy="6408737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pt-BR" altLang="pt-BR" sz="8000" b="1"/>
              <a:t>   HÁBITOS </a:t>
            </a:r>
          </a:p>
          <a:p>
            <a:pPr algn="ctr" eaLnBrk="1" hangingPunct="1"/>
            <a:r>
              <a:rPr lang="pt-BR" altLang="pt-BR" sz="8000" b="1"/>
              <a:t>DE </a:t>
            </a:r>
          </a:p>
          <a:p>
            <a:pPr algn="ctr" eaLnBrk="1" hangingPunct="1"/>
            <a:r>
              <a:rPr lang="pt-BR" altLang="pt-BR" sz="8000" b="1"/>
              <a:t>HIGIENE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5400">
                <a:solidFill>
                  <a:srgbClr val="CC0000"/>
                </a:solidFill>
              </a:rPr>
              <a:t>HIGIENE DAS MÃOS</a:t>
            </a:r>
          </a:p>
        </p:txBody>
      </p:sp>
      <p:pic>
        <p:nvPicPr>
          <p:cNvPr id="37891" name="Picture 6" descr="Handwas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586105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4800">
                <a:solidFill>
                  <a:srgbClr val="CC0000"/>
                </a:solidFill>
              </a:rPr>
              <a:t>ESPIRRO OU TOSSE</a:t>
            </a:r>
          </a:p>
        </p:txBody>
      </p:sp>
      <p:pic>
        <p:nvPicPr>
          <p:cNvPr id="40963" name="Picture 6" descr="sneeze_682_47302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2804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2065"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espir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4363"/>
            <a:ext cx="84963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5400">
                <a:solidFill>
                  <a:srgbClr val="CC0000"/>
                </a:solidFill>
              </a:rPr>
              <a:t>CORIZA</a:t>
            </a:r>
          </a:p>
        </p:txBody>
      </p:sp>
      <p:pic>
        <p:nvPicPr>
          <p:cNvPr id="43011" name="Picture 7" descr="Atchim.jpg image by gu3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462713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>
                <a:solidFill>
                  <a:srgbClr val="3333CC"/>
                </a:solidFill>
              </a:rPr>
              <a:t>É OBRIGATÓRIO</a:t>
            </a:r>
            <a:br>
              <a:rPr lang="pt-BR">
                <a:solidFill>
                  <a:srgbClr val="3333CC"/>
                </a:solidFill>
              </a:rPr>
            </a:br>
            <a:r>
              <a:rPr lang="pt-BR">
                <a:solidFill>
                  <a:srgbClr val="3333CC"/>
                </a:solidFill>
              </a:rPr>
              <a:t>O BLOQUEIO DOS GERMES</a:t>
            </a:r>
          </a:p>
        </p:txBody>
      </p:sp>
      <p:pic>
        <p:nvPicPr>
          <p:cNvPr id="44035" name="Picture 5" descr="atch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56896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mezinhas-contipacoes-tosse-pneumonia-gri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351838" cy="504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sz="4000"/>
              <a:t>LIXO É LIXO</a:t>
            </a:r>
            <a:br>
              <a:rPr lang="pt-BR" sz="4000"/>
            </a:br>
            <a:r>
              <a:rPr lang="pt-BR" sz="4000"/>
              <a:t>NÃO É QUALQUER LUGAR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3333CC"/>
                </a:solidFill>
              </a:rPr>
              <a:t>NO HOSPITAL       MÁSCARA</a:t>
            </a:r>
          </a:p>
        </p:txBody>
      </p:sp>
      <p:pic>
        <p:nvPicPr>
          <p:cNvPr id="46083" name="Picture 6" descr="mediawebser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5472113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Line 7"/>
          <p:cNvSpPr>
            <a:spLocks noChangeShapeType="1"/>
          </p:cNvSpPr>
          <p:nvPr/>
        </p:nvSpPr>
        <p:spPr bwMode="auto">
          <a:xfrm>
            <a:off x="4214813" y="785813"/>
            <a:ext cx="647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82976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6000" dirty="0" smtClean="0">
                <a:solidFill>
                  <a:srgbClr val="C00000"/>
                </a:solidFill>
              </a:rPr>
              <a:t>Reino Monera</a:t>
            </a:r>
          </a:p>
        </p:txBody>
      </p:sp>
      <p:sp>
        <p:nvSpPr>
          <p:cNvPr id="13315" name="Subtítulo 2"/>
          <p:cNvSpPr>
            <a:spLocks noGrp="1"/>
          </p:cNvSpPr>
          <p:nvPr>
            <p:ph type="subTitle" idx="1"/>
          </p:nvPr>
        </p:nvSpPr>
        <p:spPr>
          <a:xfrm>
            <a:off x="755650" y="2924175"/>
            <a:ext cx="7704138" cy="2017713"/>
          </a:xfrm>
          <a:solidFill>
            <a:schemeClr val="accent1"/>
          </a:solidFill>
        </p:spPr>
        <p:txBody>
          <a:bodyPr/>
          <a:lstStyle/>
          <a:p>
            <a:pPr marR="0" eaLnBrk="1" hangingPunct="1">
              <a:buFont typeface="Arial" panose="020B0604020202020204" pitchFamily="34" charset="0"/>
              <a:buNone/>
            </a:pPr>
            <a:r>
              <a:rPr lang="pt-BR" altLang="pt-BR" sz="4500" smtClean="0">
                <a:solidFill>
                  <a:schemeClr val="tx1"/>
                </a:solidFill>
              </a:rPr>
              <a:t>Bactérias, </a:t>
            </a:r>
          </a:p>
          <a:p>
            <a:pPr marR="0" eaLnBrk="1" hangingPunct="1">
              <a:buFont typeface="Arial" panose="020B0604020202020204" pitchFamily="34" charset="0"/>
              <a:buNone/>
            </a:pPr>
            <a:r>
              <a:rPr lang="pt-BR" altLang="pt-BR" sz="4500" smtClean="0">
                <a:solidFill>
                  <a:schemeClr val="tx1"/>
                </a:solidFill>
              </a:rPr>
              <a:t>cianobactérias e arqueas</a:t>
            </a:r>
          </a:p>
        </p:txBody>
      </p:sp>
    </p:spTree>
    <p:extLst>
      <p:ext uri="{BB962C8B-B14F-4D97-AF65-F5344CB8AC3E}">
        <p14:creationId xmlns:p14="http://schemas.microsoft.com/office/powerpoint/2010/main" val="33691901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ln>
            <a:round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dirty="0" smtClean="0"/>
              <a:t>REINO </a:t>
            </a:r>
            <a:r>
              <a:rPr lang="pt-BR" i="1" dirty="0" smtClean="0"/>
              <a:t>MONERA</a:t>
            </a:r>
            <a:r>
              <a:rPr lang="pt-BR" dirty="0" smtClean="0"/>
              <a:t> </a:t>
            </a:r>
          </a:p>
        </p:txBody>
      </p:sp>
      <p:sp>
        <p:nvSpPr>
          <p:cNvPr id="14339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578100"/>
            <a:ext cx="4608512" cy="3730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smtClean="0"/>
              <a:t>Seres unicelulares (formados por uma única célula), </a:t>
            </a:r>
            <a:r>
              <a:rPr lang="pt-BR" altLang="pt-BR" sz="2400" b="1" smtClean="0"/>
              <a:t>procariontes</a:t>
            </a:r>
            <a:r>
              <a:rPr lang="pt-BR" altLang="pt-BR" sz="2400" smtClean="0"/>
              <a:t> (células sem núcleo organizado)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smtClean="0"/>
              <a:t>São as arqueas, as bactérias e as cianofíceas ou cianobactérias (</a:t>
            </a:r>
            <a:r>
              <a:rPr lang="pt-BR" altLang="pt-BR" sz="2400" i="1" smtClean="0"/>
              <a:t>algas azuis</a:t>
            </a:r>
            <a:r>
              <a:rPr lang="pt-BR" altLang="pt-BR" sz="2400" smtClean="0"/>
              <a:t>)</a:t>
            </a:r>
          </a:p>
        </p:txBody>
      </p:sp>
      <p:pic>
        <p:nvPicPr>
          <p:cNvPr id="14340" name="Picture 17" descr="bac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785813"/>
            <a:ext cx="30003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9" descr="CIANOBACTER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500438"/>
            <a:ext cx="3000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76512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332656"/>
            <a:ext cx="792480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round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dirty="0" err="1" smtClean="0"/>
              <a:t>Arqueas</a:t>
            </a:r>
            <a:r>
              <a:rPr lang="pt-BR" dirty="0" smtClean="0"/>
              <a:t> </a:t>
            </a:r>
            <a:r>
              <a:rPr lang="pt-BR" sz="3500" dirty="0" smtClean="0"/>
              <a:t>(Domínio </a:t>
            </a:r>
            <a:r>
              <a:rPr lang="pt-BR" sz="3500" i="1" dirty="0" err="1" smtClean="0"/>
              <a:t>Archeae</a:t>
            </a:r>
            <a:r>
              <a:rPr lang="pt-BR" sz="3500" dirty="0" smtClean="0"/>
              <a:t>)</a:t>
            </a:r>
          </a:p>
        </p:txBody>
      </p:sp>
      <p:sp>
        <p:nvSpPr>
          <p:cNvPr id="15363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557338"/>
            <a:ext cx="4608512" cy="14986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smtClean="0"/>
              <a:t>Vivem em locais inóspitos (águas termais, próximas a vulcões etc.);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smtClean="0"/>
              <a:t>Quimiotróficas.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smtClean="0"/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t-BR" altLang="pt-BR" sz="2400" smtClean="0"/>
              <a:t>Domínios:</a:t>
            </a:r>
            <a:br>
              <a:rPr lang="pt-BR" altLang="pt-BR" sz="2400" smtClean="0"/>
            </a:br>
            <a:endParaRPr lang="pt-BR" altLang="pt-BR" sz="2400" smtClean="0"/>
          </a:p>
        </p:txBody>
      </p:sp>
      <p:pic>
        <p:nvPicPr>
          <p:cNvPr id="15364" name="Imagem 5" descr="Halobacter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7352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m 6" descr="DominioArche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44164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11490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9" descr="CelluaEucarioticaProcariot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727233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827088" y="260350"/>
            <a:ext cx="7416800" cy="554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000" dirty="0"/>
              <a:t>Célula procariótica X Célula eucariótica</a:t>
            </a:r>
          </a:p>
        </p:txBody>
      </p:sp>
    </p:spTree>
    <p:extLst>
      <p:ext uri="{BB962C8B-B14F-4D97-AF65-F5344CB8AC3E}">
        <p14:creationId xmlns:p14="http://schemas.microsoft.com/office/powerpoint/2010/main" val="200060793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bacté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24796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10"/>
          <p:cNvSpPr txBox="1">
            <a:spLocks noChangeArrowheads="1"/>
          </p:cNvSpPr>
          <p:nvPr/>
        </p:nvSpPr>
        <p:spPr bwMode="auto">
          <a:xfrm>
            <a:off x="323850" y="204788"/>
            <a:ext cx="84963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400" b="1" dirty="0">
                <a:solidFill>
                  <a:schemeClr val="tx1"/>
                </a:solidFill>
              </a:rPr>
              <a:t>As bactérias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74825" y="3505200"/>
            <a:ext cx="2257425" cy="1528763"/>
            <a:chOff x="1118" y="1824"/>
            <a:chExt cx="1422" cy="963"/>
          </a:xfrm>
        </p:grpSpPr>
        <p:sp>
          <p:nvSpPr>
            <p:cNvPr id="17423" name="Text Box 3"/>
            <p:cNvSpPr txBox="1">
              <a:spLocks noChangeArrowheads="1"/>
            </p:cNvSpPr>
            <p:nvPr/>
          </p:nvSpPr>
          <p:spPr bwMode="auto">
            <a:xfrm>
              <a:off x="1118" y="2496"/>
              <a:ext cx="14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0"/>
                <a:t>Ácido nucleico </a:t>
              </a:r>
            </a:p>
          </p:txBody>
        </p:sp>
        <p:sp>
          <p:nvSpPr>
            <p:cNvPr id="17424" name="Line 14"/>
            <p:cNvSpPr>
              <a:spLocks noChangeShapeType="1"/>
            </p:cNvSpPr>
            <p:nvPr/>
          </p:nvSpPr>
          <p:spPr bwMode="auto">
            <a:xfrm flipV="1">
              <a:off x="1920" y="1824"/>
              <a:ext cx="52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657600" y="3581400"/>
            <a:ext cx="1570038" cy="1981200"/>
            <a:chOff x="2304" y="1872"/>
            <a:chExt cx="989" cy="1248"/>
          </a:xfrm>
        </p:grpSpPr>
        <p:sp>
          <p:nvSpPr>
            <p:cNvPr id="17421" name="Text Box 4"/>
            <p:cNvSpPr txBox="1">
              <a:spLocks noChangeArrowheads="1"/>
            </p:cNvSpPr>
            <p:nvPr/>
          </p:nvSpPr>
          <p:spPr bwMode="auto">
            <a:xfrm>
              <a:off x="2304" y="2832"/>
              <a:ext cx="9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0"/>
                <a:t>Citoplasma</a:t>
              </a:r>
            </a:p>
          </p:txBody>
        </p:sp>
        <p:sp>
          <p:nvSpPr>
            <p:cNvPr id="17422" name="Line 15"/>
            <p:cNvSpPr>
              <a:spLocks noChangeShapeType="1"/>
            </p:cNvSpPr>
            <p:nvPr/>
          </p:nvSpPr>
          <p:spPr bwMode="auto">
            <a:xfrm flipV="1">
              <a:off x="268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105400" y="3657600"/>
            <a:ext cx="2895600" cy="1371600"/>
            <a:chOff x="3216" y="1920"/>
            <a:chExt cx="1824" cy="864"/>
          </a:xfrm>
        </p:grpSpPr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3226" y="2496"/>
              <a:ext cx="18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0"/>
                <a:t>Membrana plasmática</a:t>
              </a:r>
            </a:p>
          </p:txBody>
        </p:sp>
        <p:sp>
          <p:nvSpPr>
            <p:cNvPr id="17420" name="Line 16"/>
            <p:cNvSpPr>
              <a:spLocks noChangeShapeType="1"/>
            </p:cNvSpPr>
            <p:nvPr/>
          </p:nvSpPr>
          <p:spPr bwMode="auto">
            <a:xfrm flipH="1" flipV="1">
              <a:off x="3216" y="1920"/>
              <a:ext cx="28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cxnSp>
        <p:nvCxnSpPr>
          <p:cNvPr id="6" name="Conector de seta reta 5"/>
          <p:cNvCxnSpPr/>
          <p:nvPr/>
        </p:nvCxnSpPr>
        <p:spPr>
          <a:xfrm flipH="1">
            <a:off x="5253038" y="2482850"/>
            <a:ext cx="727075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6" name="CaixaDeTexto 7"/>
          <p:cNvSpPr txBox="1">
            <a:spLocks noChangeArrowheads="1"/>
          </p:cNvSpPr>
          <p:nvPr/>
        </p:nvSpPr>
        <p:spPr bwMode="auto">
          <a:xfrm>
            <a:off x="5980113" y="2205038"/>
            <a:ext cx="17605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/>
              <a:t>ribossomo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2149475" y="2400300"/>
            <a:ext cx="1152525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8" name="CaixaDeTexto 18"/>
          <p:cNvSpPr txBox="1">
            <a:spLocks noChangeArrowheads="1"/>
          </p:cNvSpPr>
          <p:nvPr/>
        </p:nvSpPr>
        <p:spPr bwMode="auto">
          <a:xfrm>
            <a:off x="677863" y="2046288"/>
            <a:ext cx="2136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/>
              <a:t>Parede celular</a:t>
            </a:r>
          </a:p>
        </p:txBody>
      </p:sp>
    </p:spTree>
    <p:extLst>
      <p:ext uri="{BB962C8B-B14F-4D97-AF65-F5344CB8AC3E}">
        <p14:creationId xmlns:p14="http://schemas.microsoft.com/office/powerpoint/2010/main" val="25317610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m 3" descr="ArvoreFilogenetica.png"/>
          <p:cNvPicPr>
            <a:picLocks noChangeAspect="1"/>
          </p:cNvPicPr>
          <p:nvPr/>
        </p:nvPicPr>
        <p:blipFill>
          <a:blip r:embed="rId3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640763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CaixaDeTexto 1"/>
          <p:cNvSpPr txBox="1">
            <a:spLocks noChangeArrowheads="1"/>
          </p:cNvSpPr>
          <p:nvPr/>
        </p:nvSpPr>
        <p:spPr bwMode="auto">
          <a:xfrm>
            <a:off x="4427538" y="142875"/>
            <a:ext cx="446405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 b="1"/>
              <a:t>Carl Woese (EUA, 1990)</a:t>
            </a:r>
          </a:p>
        </p:txBody>
      </p:sp>
    </p:spTree>
    <p:extLst>
      <p:ext uri="{BB962C8B-B14F-4D97-AF65-F5344CB8AC3E}">
        <p14:creationId xmlns:p14="http://schemas.microsoft.com/office/powerpoint/2010/main" val="34897385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Viru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9725"/>
            <a:ext cx="29718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63513" y="217488"/>
            <a:ext cx="8816975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400" b="1"/>
              <a:t>Comparação de tamanho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724400" y="2178050"/>
            <a:ext cx="990600" cy="565150"/>
            <a:chOff x="2976" y="1372"/>
            <a:chExt cx="624" cy="356"/>
          </a:xfrm>
        </p:grpSpPr>
        <p:sp>
          <p:nvSpPr>
            <p:cNvPr id="19470" name="Text Box 3"/>
            <p:cNvSpPr txBox="1">
              <a:spLocks noChangeArrowheads="1"/>
            </p:cNvSpPr>
            <p:nvPr/>
          </p:nvSpPr>
          <p:spPr bwMode="auto">
            <a:xfrm>
              <a:off x="3056" y="1372"/>
              <a:ext cx="5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Bactéria</a:t>
              </a:r>
            </a:p>
          </p:txBody>
        </p:sp>
        <p:sp>
          <p:nvSpPr>
            <p:cNvPr id="19471" name="Line 10"/>
            <p:cNvSpPr>
              <a:spLocks noChangeShapeType="1"/>
            </p:cNvSpPr>
            <p:nvPr/>
          </p:nvSpPr>
          <p:spPr bwMode="auto">
            <a:xfrm flipH="1">
              <a:off x="2976" y="153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63813" y="2863850"/>
            <a:ext cx="712787" cy="565150"/>
            <a:chOff x="1615" y="1804"/>
            <a:chExt cx="449" cy="356"/>
          </a:xfrm>
        </p:grpSpPr>
        <p:sp>
          <p:nvSpPr>
            <p:cNvPr id="19468" name="Text Box 4"/>
            <p:cNvSpPr txBox="1">
              <a:spLocks noChangeArrowheads="1"/>
            </p:cNvSpPr>
            <p:nvPr/>
          </p:nvSpPr>
          <p:spPr bwMode="auto">
            <a:xfrm>
              <a:off x="1615" y="1804"/>
              <a:ext cx="4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Vírus</a:t>
              </a:r>
            </a:p>
          </p:txBody>
        </p:sp>
        <p:sp>
          <p:nvSpPr>
            <p:cNvPr id="19469" name="Line 12"/>
            <p:cNvSpPr>
              <a:spLocks noChangeShapeType="1"/>
            </p:cNvSpPr>
            <p:nvPr/>
          </p:nvSpPr>
          <p:spPr bwMode="auto">
            <a:xfrm>
              <a:off x="1824" y="196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6000" y="4752975"/>
            <a:ext cx="990600" cy="885825"/>
            <a:chOff x="1440" y="2994"/>
            <a:chExt cx="624" cy="558"/>
          </a:xfrm>
        </p:grpSpPr>
        <p:sp>
          <p:nvSpPr>
            <p:cNvPr id="19466" name="Text Box 6"/>
            <p:cNvSpPr txBox="1">
              <a:spLocks noChangeArrowheads="1"/>
            </p:cNvSpPr>
            <p:nvPr/>
          </p:nvSpPr>
          <p:spPr bwMode="auto">
            <a:xfrm>
              <a:off x="1440" y="2994"/>
              <a:ext cx="52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Célula animal</a:t>
              </a:r>
            </a:p>
          </p:txBody>
        </p:sp>
        <p:sp>
          <p:nvSpPr>
            <p:cNvPr id="19467" name="Line 15"/>
            <p:cNvSpPr>
              <a:spLocks noChangeShapeType="1"/>
            </p:cNvSpPr>
            <p:nvPr/>
          </p:nvSpPr>
          <p:spPr bwMode="auto">
            <a:xfrm flipH="1" flipV="1">
              <a:off x="1728" y="3312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743200" y="4311650"/>
            <a:ext cx="1828800" cy="1250950"/>
            <a:chOff x="1728" y="2716"/>
            <a:chExt cx="1152" cy="788"/>
          </a:xfrm>
        </p:grpSpPr>
        <p:sp>
          <p:nvSpPr>
            <p:cNvPr id="19464" name="Text Box 5"/>
            <p:cNvSpPr txBox="1">
              <a:spLocks noChangeArrowheads="1"/>
            </p:cNvSpPr>
            <p:nvPr/>
          </p:nvSpPr>
          <p:spPr bwMode="auto">
            <a:xfrm>
              <a:off x="1728" y="2716"/>
              <a:ext cx="4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Núcleo</a:t>
              </a:r>
            </a:p>
          </p:txBody>
        </p:sp>
        <p:sp>
          <p:nvSpPr>
            <p:cNvPr id="19465" name="Line 16"/>
            <p:cNvSpPr>
              <a:spLocks noChangeShapeType="1"/>
            </p:cNvSpPr>
            <p:nvPr/>
          </p:nvSpPr>
          <p:spPr bwMode="auto">
            <a:xfrm flipH="1" flipV="1">
              <a:off x="1968" y="2880"/>
              <a:ext cx="91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394006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76"/>
          <p:cNvSpPr txBox="1">
            <a:spLocks noChangeArrowheads="1"/>
          </p:cNvSpPr>
          <p:nvPr/>
        </p:nvSpPr>
        <p:spPr bwMode="auto">
          <a:xfrm>
            <a:off x="457200" y="228600"/>
            <a:ext cx="8097838" cy="52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b="1" dirty="0" smtClean="0">
                <a:solidFill>
                  <a:srgbClr val="FF0000"/>
                </a:solidFill>
              </a:rPr>
              <a:t>Evolução da célula e os reinos de seres vivos </a:t>
            </a:r>
          </a:p>
        </p:txBody>
      </p:sp>
      <p:sp>
        <p:nvSpPr>
          <p:cNvPr id="13391" name="Text Box 79"/>
          <p:cNvSpPr txBox="1">
            <a:spLocks noChangeArrowheads="1"/>
          </p:cNvSpPr>
          <p:nvPr/>
        </p:nvSpPr>
        <p:spPr bwMode="auto">
          <a:xfrm>
            <a:off x="4038600" y="1295400"/>
            <a:ext cx="1344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Reino Protista</a:t>
            </a:r>
          </a:p>
        </p:txBody>
      </p:sp>
      <p:sp>
        <p:nvSpPr>
          <p:cNvPr id="13406" name="Text Box 94"/>
          <p:cNvSpPr txBox="1">
            <a:spLocks noChangeArrowheads="1"/>
          </p:cNvSpPr>
          <p:nvPr/>
        </p:nvSpPr>
        <p:spPr bwMode="auto">
          <a:xfrm>
            <a:off x="3810000" y="6292850"/>
            <a:ext cx="1944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Ancestral procarionte</a:t>
            </a:r>
          </a:p>
        </p:txBody>
      </p:sp>
      <p:grpSp>
        <p:nvGrpSpPr>
          <p:cNvPr id="2" name="Group 191"/>
          <p:cNvGrpSpPr>
            <a:grpSpLocks/>
          </p:cNvGrpSpPr>
          <p:nvPr/>
        </p:nvGrpSpPr>
        <p:grpSpPr bwMode="auto">
          <a:xfrm>
            <a:off x="76200" y="1295400"/>
            <a:ext cx="3849688" cy="4572000"/>
            <a:chOff x="48" y="816"/>
            <a:chExt cx="2425" cy="2880"/>
          </a:xfrm>
        </p:grpSpPr>
        <p:grpSp>
          <p:nvGrpSpPr>
            <p:cNvPr id="20552" name="Group 190"/>
            <p:cNvGrpSpPr>
              <a:grpSpLocks/>
            </p:cNvGrpSpPr>
            <p:nvPr/>
          </p:nvGrpSpPr>
          <p:grpSpPr bwMode="auto">
            <a:xfrm>
              <a:off x="48" y="816"/>
              <a:ext cx="1601" cy="528"/>
              <a:chOff x="48" y="816"/>
              <a:chExt cx="1601" cy="528"/>
            </a:xfrm>
          </p:grpSpPr>
          <p:grpSp>
            <p:nvGrpSpPr>
              <p:cNvPr id="20554" name="Group 189"/>
              <p:cNvGrpSpPr>
                <a:grpSpLocks/>
              </p:cNvGrpSpPr>
              <p:nvPr/>
            </p:nvGrpSpPr>
            <p:grpSpPr bwMode="auto">
              <a:xfrm>
                <a:off x="48" y="1008"/>
                <a:ext cx="1601" cy="336"/>
                <a:chOff x="48" y="1008"/>
                <a:chExt cx="1601" cy="336"/>
              </a:xfrm>
            </p:grpSpPr>
            <p:grpSp>
              <p:nvGrpSpPr>
                <p:cNvPr id="20556" name="Group 187"/>
                <p:cNvGrpSpPr>
                  <a:grpSpLocks/>
                </p:cNvGrpSpPr>
                <p:nvPr/>
              </p:nvGrpSpPr>
              <p:grpSpPr bwMode="auto">
                <a:xfrm>
                  <a:off x="672" y="1008"/>
                  <a:ext cx="977" cy="336"/>
                  <a:chOff x="-1152" y="2208"/>
                  <a:chExt cx="977" cy="336"/>
                </a:xfrm>
              </p:grpSpPr>
              <p:sp>
                <p:nvSpPr>
                  <p:cNvPr id="20560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-1152" y="2208"/>
                    <a:ext cx="960" cy="336"/>
                  </a:xfrm>
                  <a:prstGeom prst="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pt-BR" altLang="pt-BR"/>
                  </a:p>
                </p:txBody>
              </p:sp>
              <p:sp>
                <p:nvSpPr>
                  <p:cNvPr id="20561" name="Text 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152" y="2256"/>
                    <a:ext cx="977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pt-BR" altLang="pt-BR" sz="1600"/>
                      <a:t>Cianobactérias</a:t>
                    </a:r>
                  </a:p>
                </p:txBody>
              </p:sp>
            </p:grpSp>
            <p:grpSp>
              <p:nvGrpSpPr>
                <p:cNvPr id="20557" name="Group 188"/>
                <p:cNvGrpSpPr>
                  <a:grpSpLocks/>
                </p:cNvGrpSpPr>
                <p:nvPr/>
              </p:nvGrpSpPr>
              <p:grpSpPr bwMode="auto">
                <a:xfrm>
                  <a:off x="48" y="1008"/>
                  <a:ext cx="672" cy="336"/>
                  <a:chOff x="48" y="1008"/>
                  <a:chExt cx="672" cy="336"/>
                </a:xfrm>
              </p:grpSpPr>
              <p:sp>
                <p:nvSpPr>
                  <p:cNvPr id="20558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2" y="1008"/>
                    <a:ext cx="624" cy="336"/>
                  </a:xfrm>
                  <a:prstGeom prst="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pt-BR" altLang="pt-BR"/>
                  </a:p>
                </p:txBody>
              </p:sp>
              <p:sp>
                <p:nvSpPr>
                  <p:cNvPr id="20559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" y="1046"/>
                    <a:ext cx="6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pt-BR" altLang="pt-BR" sz="1600"/>
                      <a:t>Bactérias </a:t>
                    </a:r>
                  </a:p>
                </p:txBody>
              </p:sp>
            </p:grpSp>
          </p:grpSp>
          <p:sp>
            <p:nvSpPr>
              <p:cNvPr id="20555" name="Text Box 77"/>
              <p:cNvSpPr txBox="1">
                <a:spLocks noChangeArrowheads="1"/>
              </p:cNvSpPr>
              <p:nvPr/>
            </p:nvSpPr>
            <p:spPr bwMode="auto">
              <a:xfrm>
                <a:off x="420" y="816"/>
                <a:ext cx="8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Reino Monera</a:t>
                </a:r>
              </a:p>
            </p:txBody>
          </p:sp>
        </p:grpSp>
        <p:graphicFrame>
          <p:nvGraphicFramePr>
            <p:cNvPr id="20553" name="Object 14"/>
            <p:cNvGraphicFramePr>
              <a:graphicFrameLocks noChangeAspect="1"/>
            </p:cNvGraphicFramePr>
            <p:nvPr/>
          </p:nvGraphicFramePr>
          <p:xfrm>
            <a:off x="192" y="1364"/>
            <a:ext cx="2281" cy="2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" name="Filme do Flash" r:id="rId4" imgW="3621240" imgH="3701520" progId="Flash.Movie">
                    <p:embed/>
                  </p:oleObj>
                </mc:Choice>
                <mc:Fallback>
                  <p:oleObj name="Filme do Flash" r:id="rId4" imgW="3621240" imgH="370152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364"/>
                          <a:ext cx="2281" cy="2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17"/>
          <p:cNvGrpSpPr>
            <a:grpSpLocks/>
          </p:cNvGrpSpPr>
          <p:nvPr/>
        </p:nvGrpSpPr>
        <p:grpSpPr bwMode="auto">
          <a:xfrm>
            <a:off x="3886200" y="5378450"/>
            <a:ext cx="1722438" cy="946150"/>
            <a:chOff x="2448" y="3388"/>
            <a:chExt cx="1085" cy="596"/>
          </a:xfrm>
        </p:grpSpPr>
        <p:graphicFrame>
          <p:nvGraphicFramePr>
            <p:cNvPr id="20549" name="Object 13"/>
            <p:cNvGraphicFramePr>
              <a:graphicFrameLocks noChangeAspect="1"/>
            </p:cNvGraphicFramePr>
            <p:nvPr/>
          </p:nvGraphicFramePr>
          <p:xfrm>
            <a:off x="2448" y="3388"/>
            <a:ext cx="1085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" name="Filme do Flash" r:id="rId6" imgW="1722240" imgH="946800" progId="Flash.Movie">
                    <p:embed/>
                  </p:oleObj>
                </mc:Choice>
                <mc:Fallback>
                  <p:oleObj name="Filme do Flash" r:id="rId6" imgW="1722240" imgH="94680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3388"/>
                          <a:ext cx="1085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50" name="AutoShape 114"/>
            <p:cNvSpPr>
              <a:spLocks noChangeArrowheads="1"/>
            </p:cNvSpPr>
            <p:nvPr/>
          </p:nvSpPr>
          <p:spPr bwMode="auto">
            <a:xfrm>
              <a:off x="2928" y="3608"/>
              <a:ext cx="192" cy="192"/>
            </a:xfrm>
            <a:prstGeom prst="star8">
              <a:avLst>
                <a:gd name="adj" fmla="val 38250"/>
              </a:avLst>
            </a:prstGeom>
            <a:noFill/>
            <a:ln w="38100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51" name="AutoShape 115"/>
            <p:cNvSpPr>
              <a:spLocks noChangeArrowheads="1"/>
            </p:cNvSpPr>
            <p:nvPr/>
          </p:nvSpPr>
          <p:spPr bwMode="auto">
            <a:xfrm rot="-3528876">
              <a:off x="2916" y="3600"/>
              <a:ext cx="180" cy="180"/>
            </a:xfrm>
            <a:prstGeom prst="star8">
              <a:avLst>
                <a:gd name="adj" fmla="val 38250"/>
              </a:avLst>
            </a:prstGeom>
            <a:noFill/>
            <a:ln w="38100">
              <a:solidFill>
                <a:srgbClr val="CC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graphicFrame>
        <p:nvGraphicFramePr>
          <p:cNvPr id="15360" name="Object 0"/>
          <p:cNvGraphicFramePr>
            <a:graphicFrameLocks noChangeAspect="1"/>
          </p:cNvGraphicFramePr>
          <p:nvPr/>
        </p:nvGraphicFramePr>
        <p:xfrm>
          <a:off x="5562600" y="5259388"/>
          <a:ext cx="13620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Filme do Flash" r:id="rId8" imgW="1362600" imgH="607680" progId="Flash.Movie">
                  <p:embed/>
                </p:oleObj>
              </mc:Choice>
              <mc:Fallback>
                <p:oleObj name="Filme do Flash" r:id="rId8" imgW="1362600" imgH="60768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259388"/>
                        <a:ext cx="136207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27"/>
          <p:cNvGrpSpPr>
            <a:grpSpLocks/>
          </p:cNvGrpSpPr>
          <p:nvPr/>
        </p:nvGrpSpPr>
        <p:grpSpPr bwMode="auto">
          <a:xfrm>
            <a:off x="5638800" y="5715000"/>
            <a:ext cx="1819275" cy="625475"/>
            <a:chOff x="3552" y="3600"/>
            <a:chExt cx="1146" cy="394"/>
          </a:xfrm>
        </p:grpSpPr>
        <p:sp>
          <p:nvSpPr>
            <p:cNvPr id="20547" name="Line 121"/>
            <p:cNvSpPr>
              <a:spLocks noChangeShapeType="1"/>
            </p:cNvSpPr>
            <p:nvPr/>
          </p:nvSpPr>
          <p:spPr bwMode="auto">
            <a:xfrm>
              <a:off x="3552" y="3600"/>
              <a:ext cx="96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48" name="Text Box 122"/>
            <p:cNvSpPr txBox="1">
              <a:spLocks noChangeArrowheads="1"/>
            </p:cNvSpPr>
            <p:nvPr/>
          </p:nvSpPr>
          <p:spPr bwMode="auto">
            <a:xfrm>
              <a:off x="3552" y="3820"/>
              <a:ext cx="11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Perda de parede celular</a:t>
              </a:r>
            </a:p>
          </p:txBody>
        </p:sp>
      </p:grpSp>
      <p:grpSp>
        <p:nvGrpSpPr>
          <p:cNvPr id="9" name="Group 129"/>
          <p:cNvGrpSpPr>
            <a:grpSpLocks/>
          </p:cNvGrpSpPr>
          <p:nvPr/>
        </p:nvGrpSpPr>
        <p:grpSpPr bwMode="auto">
          <a:xfrm>
            <a:off x="6324600" y="5210175"/>
            <a:ext cx="2820988" cy="461963"/>
            <a:chOff x="3984" y="3282"/>
            <a:chExt cx="1777" cy="291"/>
          </a:xfrm>
        </p:grpSpPr>
        <p:sp>
          <p:nvSpPr>
            <p:cNvPr id="20545" name="Line 125"/>
            <p:cNvSpPr>
              <a:spLocks noChangeShapeType="1"/>
            </p:cNvSpPr>
            <p:nvPr/>
          </p:nvSpPr>
          <p:spPr bwMode="auto">
            <a:xfrm>
              <a:off x="3984" y="3456"/>
              <a:ext cx="528" cy="9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46" name="Text Box 126"/>
            <p:cNvSpPr txBox="1">
              <a:spLocks noChangeArrowheads="1"/>
            </p:cNvSpPr>
            <p:nvPr/>
          </p:nvSpPr>
          <p:spPr bwMode="auto">
            <a:xfrm>
              <a:off x="4368" y="3282"/>
              <a:ext cx="139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Organelas membranosas, núcleo e citoesqueleto /</a:t>
              </a:r>
            </a:p>
          </p:txBody>
        </p:sp>
      </p:grp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5943600" y="4311650"/>
          <a:ext cx="17208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Filme do Flash" r:id="rId10" imgW="1720800" imgH="946080" progId="Flash.Movie">
                  <p:embed/>
                </p:oleObj>
              </mc:Choice>
              <mc:Fallback>
                <p:oleObj name="Filme do Flash" r:id="rId10" imgW="1720800" imgH="94608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311650"/>
                        <a:ext cx="172085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423150" y="4002088"/>
          <a:ext cx="65405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Filme do Flash" r:id="rId12" imgW="654120" imgH="569520" progId="Flash.Movie">
                  <p:embed/>
                </p:oleObj>
              </mc:Choice>
              <mc:Fallback>
                <p:oleObj name="Filme do Flash" r:id="rId12" imgW="654120" imgH="56952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150" y="4002088"/>
                        <a:ext cx="654050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94"/>
          <p:cNvGrpSpPr>
            <a:grpSpLocks/>
          </p:cNvGrpSpPr>
          <p:nvPr/>
        </p:nvGrpSpPr>
        <p:grpSpPr bwMode="auto">
          <a:xfrm>
            <a:off x="1943100" y="3048000"/>
            <a:ext cx="6743700" cy="1830388"/>
            <a:chOff x="1224" y="1920"/>
            <a:chExt cx="4248" cy="1153"/>
          </a:xfrm>
        </p:grpSpPr>
        <p:graphicFrame>
          <p:nvGraphicFramePr>
            <p:cNvPr id="20541" name="Object 11"/>
            <p:cNvGraphicFramePr>
              <a:graphicFrameLocks noChangeAspect="1"/>
            </p:cNvGraphicFramePr>
            <p:nvPr/>
          </p:nvGraphicFramePr>
          <p:xfrm>
            <a:off x="4388" y="1920"/>
            <a:ext cx="1084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1" name="Filme do Flash" r:id="rId14" imgW="1721520" imgH="946080" progId="Flash.Movie">
                    <p:embed/>
                  </p:oleObj>
                </mc:Choice>
                <mc:Fallback>
                  <p:oleObj name="Filme do Flash" r:id="rId14" imgW="1721520" imgH="94608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1920"/>
                          <a:ext cx="1084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542" name="Group 193"/>
            <p:cNvGrpSpPr>
              <a:grpSpLocks/>
            </p:cNvGrpSpPr>
            <p:nvPr/>
          </p:nvGrpSpPr>
          <p:grpSpPr bwMode="auto">
            <a:xfrm>
              <a:off x="1224" y="2254"/>
              <a:ext cx="3219" cy="819"/>
              <a:chOff x="1224" y="2254"/>
              <a:chExt cx="3219" cy="819"/>
            </a:xfrm>
          </p:grpSpPr>
          <p:graphicFrame>
            <p:nvGraphicFramePr>
              <p:cNvPr id="20543" name="Object 12"/>
              <p:cNvGraphicFramePr>
                <a:graphicFrameLocks noChangeAspect="1"/>
              </p:cNvGraphicFramePr>
              <p:nvPr/>
            </p:nvGraphicFramePr>
            <p:xfrm>
              <a:off x="1224" y="2254"/>
              <a:ext cx="3219" cy="8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2" name="Filme do Flash" r:id="rId16" imgW="5335920" imgH="1298520" progId="Flash.Movie">
                      <p:embed/>
                    </p:oleObj>
                  </mc:Choice>
                  <mc:Fallback>
                    <p:oleObj name="Filme do Flash" r:id="rId16" imgW="5335920" imgH="1298520" progId="Flash.Movi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24" y="2254"/>
                            <a:ext cx="3219" cy="8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44" name="Text Box 136"/>
              <p:cNvSpPr txBox="1">
                <a:spLocks noChangeArrowheads="1"/>
              </p:cNvSpPr>
              <p:nvPr/>
            </p:nvSpPr>
            <p:spPr bwMode="auto">
              <a:xfrm rot="-363101">
                <a:off x="1675" y="2496"/>
                <a:ext cx="235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Simbiose mutualística com bactéria aeróbia</a:t>
                </a:r>
              </a:p>
            </p:txBody>
          </p:sp>
        </p:grpSp>
      </p:grp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387975" y="2971800"/>
          <a:ext cx="16986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Filme do Flash" r:id="rId18" imgW="1699200" imgH="488880" progId="Flash.Movie">
                  <p:embed/>
                </p:oleObj>
              </mc:Choice>
              <mc:Fallback>
                <p:oleObj name="Filme do Flash" r:id="rId18" imgW="1699200" imgH="48888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2971800"/>
                        <a:ext cx="16986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571875" y="2940050"/>
          <a:ext cx="18383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Filme do Flash" r:id="rId20" imgW="1838160" imgH="946080" progId="Flash.Movie">
                  <p:embed/>
                </p:oleObj>
              </mc:Choice>
              <mc:Fallback>
                <p:oleObj name="Filme do Flash" r:id="rId20" imgW="1838160" imgH="94608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2940050"/>
                        <a:ext cx="183832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92"/>
          <p:cNvGrpSpPr>
            <a:grpSpLocks/>
          </p:cNvGrpSpPr>
          <p:nvPr/>
        </p:nvGrpSpPr>
        <p:grpSpPr bwMode="auto">
          <a:xfrm>
            <a:off x="7948613" y="3505200"/>
            <a:ext cx="1200150" cy="841375"/>
            <a:chOff x="5007" y="2208"/>
            <a:chExt cx="756" cy="530"/>
          </a:xfrm>
        </p:grpSpPr>
        <p:sp>
          <p:nvSpPr>
            <p:cNvPr id="20538" name="Text Box 142"/>
            <p:cNvSpPr txBox="1">
              <a:spLocks noChangeArrowheads="1"/>
            </p:cNvSpPr>
            <p:nvPr/>
          </p:nvSpPr>
          <p:spPr bwMode="auto">
            <a:xfrm>
              <a:off x="5007" y="2544"/>
              <a:ext cx="7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Mitocôndrias</a:t>
              </a:r>
            </a:p>
          </p:txBody>
        </p:sp>
        <p:sp>
          <p:nvSpPr>
            <p:cNvPr id="20539" name="Line 143"/>
            <p:cNvSpPr>
              <a:spLocks noChangeShapeType="1"/>
            </p:cNvSpPr>
            <p:nvPr/>
          </p:nvSpPr>
          <p:spPr bwMode="auto">
            <a:xfrm flipH="1" flipV="1">
              <a:off x="5297" y="2256"/>
              <a:ext cx="31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40" name="Line 144"/>
            <p:cNvSpPr>
              <a:spLocks noChangeShapeType="1"/>
            </p:cNvSpPr>
            <p:nvPr/>
          </p:nvSpPr>
          <p:spPr bwMode="auto">
            <a:xfrm flipH="1" flipV="1">
              <a:off x="5088" y="2208"/>
              <a:ext cx="240" cy="38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96"/>
          <p:cNvGrpSpPr>
            <a:grpSpLocks/>
          </p:cNvGrpSpPr>
          <p:nvPr/>
        </p:nvGrpSpPr>
        <p:grpSpPr bwMode="auto">
          <a:xfrm>
            <a:off x="2667000" y="1600200"/>
            <a:ext cx="1524000" cy="1743075"/>
            <a:chOff x="1680" y="1008"/>
            <a:chExt cx="960" cy="1098"/>
          </a:xfrm>
        </p:grpSpPr>
        <p:grpSp>
          <p:nvGrpSpPr>
            <p:cNvPr id="20534" name="Group 166"/>
            <p:cNvGrpSpPr>
              <a:grpSpLocks/>
            </p:cNvGrpSpPr>
            <p:nvPr/>
          </p:nvGrpSpPr>
          <p:grpSpPr bwMode="auto">
            <a:xfrm>
              <a:off x="1680" y="1008"/>
              <a:ext cx="960" cy="336"/>
              <a:chOff x="1680" y="1008"/>
              <a:chExt cx="960" cy="336"/>
            </a:xfrm>
          </p:grpSpPr>
          <p:sp>
            <p:nvSpPr>
              <p:cNvPr id="20536" name="Rectangle 22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0" cy="336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37" name="Text Box 30"/>
              <p:cNvSpPr txBox="1">
                <a:spLocks noChangeArrowheads="1"/>
              </p:cNvSpPr>
              <p:nvPr/>
            </p:nvSpPr>
            <p:spPr bwMode="auto">
              <a:xfrm>
                <a:off x="1776" y="1056"/>
                <a:ext cx="8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/>
                  <a:t>Algas</a:t>
                </a:r>
              </a:p>
            </p:txBody>
          </p:sp>
        </p:grpSp>
        <p:graphicFrame>
          <p:nvGraphicFramePr>
            <p:cNvPr id="20535" name="Object 10"/>
            <p:cNvGraphicFramePr>
              <a:graphicFrameLocks noChangeAspect="1"/>
            </p:cNvGraphicFramePr>
            <p:nvPr/>
          </p:nvGraphicFramePr>
          <p:xfrm>
            <a:off x="1968" y="1392"/>
            <a:ext cx="426" cy="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5" name="Filme do Flash" r:id="rId22" imgW="675720" imgH="1133640" progId="Flash.Movie">
                    <p:embed/>
                  </p:oleObj>
                </mc:Choice>
                <mc:Fallback>
                  <p:oleObj name="Filme do Flash" r:id="rId22" imgW="675720" imgH="113364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392"/>
                          <a:ext cx="426" cy="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98"/>
          <p:cNvGrpSpPr>
            <a:grpSpLocks/>
          </p:cNvGrpSpPr>
          <p:nvPr/>
        </p:nvGrpSpPr>
        <p:grpSpPr bwMode="auto">
          <a:xfrm>
            <a:off x="4076700" y="1828800"/>
            <a:ext cx="1633538" cy="1219200"/>
            <a:chOff x="2568" y="1152"/>
            <a:chExt cx="1029" cy="768"/>
          </a:xfrm>
        </p:grpSpPr>
        <p:grpSp>
          <p:nvGrpSpPr>
            <p:cNvPr id="20528" name="Group 197"/>
            <p:cNvGrpSpPr>
              <a:grpSpLocks/>
            </p:cNvGrpSpPr>
            <p:nvPr/>
          </p:nvGrpSpPr>
          <p:grpSpPr bwMode="auto">
            <a:xfrm>
              <a:off x="2568" y="1152"/>
              <a:ext cx="1029" cy="501"/>
              <a:chOff x="2576" y="1152"/>
              <a:chExt cx="1029" cy="501"/>
            </a:xfrm>
          </p:grpSpPr>
          <p:grpSp>
            <p:nvGrpSpPr>
              <p:cNvPr id="20530" name="Group 68"/>
              <p:cNvGrpSpPr>
                <a:grpSpLocks/>
              </p:cNvGrpSpPr>
              <p:nvPr/>
            </p:nvGrpSpPr>
            <p:grpSpPr bwMode="auto">
              <a:xfrm>
                <a:off x="2704" y="1152"/>
                <a:ext cx="576" cy="288"/>
                <a:chOff x="2688" y="960"/>
                <a:chExt cx="576" cy="288"/>
              </a:xfrm>
            </p:grpSpPr>
            <p:sp>
              <p:nvSpPr>
                <p:cNvPr id="20532" name="Rectangle 31"/>
                <p:cNvSpPr>
                  <a:spLocks noChangeArrowheads="1"/>
                </p:cNvSpPr>
                <p:nvPr/>
              </p:nvSpPr>
              <p:spPr bwMode="auto">
                <a:xfrm>
                  <a:off x="2688" y="960"/>
                  <a:ext cx="576" cy="288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2053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732" y="969"/>
                  <a:ext cx="5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/>
                    <a:t>Plantas</a:t>
                  </a:r>
                </a:p>
              </p:txBody>
            </p:sp>
          </p:grpSp>
          <p:sp>
            <p:nvSpPr>
              <p:cNvPr id="20531" name="Text Box 83"/>
              <p:cNvSpPr txBox="1">
                <a:spLocks noChangeArrowheads="1"/>
              </p:cNvSpPr>
              <p:nvPr/>
            </p:nvSpPr>
            <p:spPr bwMode="auto">
              <a:xfrm>
                <a:off x="2576" y="1420"/>
                <a:ext cx="10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Reino </a:t>
                </a:r>
                <a:r>
                  <a:rPr lang="pt-BR" altLang="pt-BR" i="1"/>
                  <a:t>Plantae</a:t>
                </a:r>
              </a:p>
            </p:txBody>
          </p:sp>
        </p:grpSp>
        <p:graphicFrame>
          <p:nvGraphicFramePr>
            <p:cNvPr id="20529" name="Object 9"/>
            <p:cNvGraphicFramePr>
              <a:graphicFrameLocks noChangeAspect="1"/>
            </p:cNvGraphicFramePr>
            <p:nvPr/>
          </p:nvGraphicFramePr>
          <p:xfrm>
            <a:off x="2693" y="1572"/>
            <a:ext cx="373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" name="Filme do Flash" r:id="rId24" imgW="591840" imgH="552600" progId="Flash.Movie">
                    <p:embed/>
                  </p:oleObj>
                </mc:Choice>
                <mc:Fallback>
                  <p:oleObj name="Filme do Flash" r:id="rId24" imgW="591840" imgH="55260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3" y="1572"/>
                          <a:ext cx="373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99"/>
          <p:cNvGrpSpPr>
            <a:grpSpLocks/>
          </p:cNvGrpSpPr>
          <p:nvPr/>
        </p:nvGrpSpPr>
        <p:grpSpPr bwMode="auto">
          <a:xfrm>
            <a:off x="4191000" y="1600200"/>
            <a:ext cx="3101975" cy="1600200"/>
            <a:chOff x="2640" y="1008"/>
            <a:chExt cx="1954" cy="1008"/>
          </a:xfrm>
        </p:grpSpPr>
        <p:grpSp>
          <p:nvGrpSpPr>
            <p:cNvPr id="20522" name="Group 168"/>
            <p:cNvGrpSpPr>
              <a:grpSpLocks/>
            </p:cNvGrpSpPr>
            <p:nvPr/>
          </p:nvGrpSpPr>
          <p:grpSpPr bwMode="auto">
            <a:xfrm>
              <a:off x="2640" y="1008"/>
              <a:ext cx="1516" cy="336"/>
              <a:chOff x="2640" y="1008"/>
              <a:chExt cx="1516" cy="336"/>
            </a:xfrm>
          </p:grpSpPr>
          <p:sp>
            <p:nvSpPr>
              <p:cNvPr id="20524" name="Rectangle 23"/>
              <p:cNvSpPr>
                <a:spLocks noChangeArrowheads="1"/>
              </p:cNvSpPr>
              <p:nvPr/>
            </p:nvSpPr>
            <p:spPr bwMode="auto">
              <a:xfrm>
                <a:off x="3312" y="1008"/>
                <a:ext cx="816" cy="336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grpSp>
            <p:nvGrpSpPr>
              <p:cNvPr id="20525" name="Group 167"/>
              <p:cNvGrpSpPr>
                <a:grpSpLocks/>
              </p:cNvGrpSpPr>
              <p:nvPr/>
            </p:nvGrpSpPr>
            <p:grpSpPr bwMode="auto">
              <a:xfrm>
                <a:off x="2640" y="1008"/>
                <a:ext cx="1516" cy="270"/>
                <a:chOff x="2640" y="1008"/>
                <a:chExt cx="1516" cy="270"/>
              </a:xfrm>
            </p:grpSpPr>
            <p:sp>
              <p:nvSpPr>
                <p:cNvPr id="2052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312" y="1047"/>
                  <a:ext cx="84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/>
                    <a:t>Protozoários</a:t>
                  </a:r>
                </a:p>
              </p:txBody>
            </p:sp>
            <p:sp>
              <p:nvSpPr>
                <p:cNvPr id="20527" name="Rectangle 24"/>
                <p:cNvSpPr>
                  <a:spLocks noChangeArrowheads="1"/>
                </p:cNvSpPr>
                <p:nvPr/>
              </p:nvSpPr>
              <p:spPr bwMode="auto">
                <a:xfrm>
                  <a:off x="2640" y="1008"/>
                  <a:ext cx="672" cy="96"/>
                </a:xfrm>
                <a:prstGeom prst="rect">
                  <a:avLst/>
                </a:prstGeom>
                <a:solidFill>
                  <a:srgbClr val="99CCFF"/>
                </a:solidFill>
                <a:ln>
                  <a:noFill/>
                </a:ln>
                <a:effectLst>
                  <a:outerShdw dist="127000" dir="16200000" sy="-100000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</p:grpSp>
        </p:grpSp>
        <p:graphicFrame>
          <p:nvGraphicFramePr>
            <p:cNvPr id="20523" name="Object 8"/>
            <p:cNvGraphicFramePr>
              <a:graphicFrameLocks noChangeAspect="1"/>
            </p:cNvGraphicFramePr>
            <p:nvPr/>
          </p:nvGraphicFramePr>
          <p:xfrm>
            <a:off x="3600" y="1434"/>
            <a:ext cx="994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" name="Filme do Flash" r:id="rId26" imgW="1577880" imgH="923760" progId="Flash.Movie">
                    <p:embed/>
                  </p:oleObj>
                </mc:Choice>
                <mc:Fallback>
                  <p:oleObj name="Filme do Flash" r:id="rId26" imgW="1577880" imgH="92376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1434"/>
                          <a:ext cx="994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1"/>
          <p:cNvGrpSpPr>
            <a:grpSpLocks/>
          </p:cNvGrpSpPr>
          <p:nvPr/>
        </p:nvGrpSpPr>
        <p:grpSpPr bwMode="auto">
          <a:xfrm>
            <a:off x="6400800" y="1295400"/>
            <a:ext cx="1549400" cy="1828800"/>
            <a:chOff x="4032" y="816"/>
            <a:chExt cx="976" cy="1152"/>
          </a:xfrm>
        </p:grpSpPr>
        <p:grpSp>
          <p:nvGrpSpPr>
            <p:cNvPr id="20516" name="Group 200"/>
            <p:cNvGrpSpPr>
              <a:grpSpLocks/>
            </p:cNvGrpSpPr>
            <p:nvPr/>
          </p:nvGrpSpPr>
          <p:grpSpPr bwMode="auto">
            <a:xfrm>
              <a:off x="4032" y="816"/>
              <a:ext cx="976" cy="528"/>
              <a:chOff x="4032" y="816"/>
              <a:chExt cx="976" cy="528"/>
            </a:xfrm>
          </p:grpSpPr>
          <p:grpSp>
            <p:nvGrpSpPr>
              <p:cNvPr id="20518" name="Group 69"/>
              <p:cNvGrpSpPr>
                <a:grpSpLocks/>
              </p:cNvGrpSpPr>
              <p:nvPr/>
            </p:nvGrpSpPr>
            <p:grpSpPr bwMode="auto">
              <a:xfrm>
                <a:off x="4186" y="1008"/>
                <a:ext cx="624" cy="336"/>
                <a:chOff x="4272" y="816"/>
                <a:chExt cx="624" cy="336"/>
              </a:xfrm>
            </p:grpSpPr>
            <p:sp>
              <p:nvSpPr>
                <p:cNvPr id="20520" name="Rectangle 27"/>
                <p:cNvSpPr>
                  <a:spLocks noChangeArrowheads="1"/>
                </p:cNvSpPr>
                <p:nvPr/>
              </p:nvSpPr>
              <p:spPr bwMode="auto">
                <a:xfrm>
                  <a:off x="4272" y="816"/>
                  <a:ext cx="624" cy="336"/>
                </a:xfrm>
                <a:prstGeom prst="rect">
                  <a:avLst/>
                </a:prstGeom>
                <a:solidFill>
                  <a:srgbClr val="FF7C80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2052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272" y="855"/>
                  <a:ext cx="60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/>
                    <a:t>Animais</a:t>
                  </a:r>
                </a:p>
              </p:txBody>
            </p:sp>
          </p:grpSp>
          <p:sp>
            <p:nvSpPr>
              <p:cNvPr id="20519" name="Text Box 85"/>
              <p:cNvSpPr txBox="1">
                <a:spLocks noChangeArrowheads="1"/>
              </p:cNvSpPr>
              <p:nvPr/>
            </p:nvSpPr>
            <p:spPr bwMode="auto">
              <a:xfrm>
                <a:off x="4032" y="816"/>
                <a:ext cx="97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1600"/>
                  <a:t>Reino </a:t>
                </a:r>
                <a:r>
                  <a:rPr lang="pt-BR" altLang="pt-BR" sz="1600" i="1"/>
                  <a:t>Animalia</a:t>
                </a:r>
              </a:p>
            </p:txBody>
          </p:sp>
        </p:grpSp>
        <p:graphicFrame>
          <p:nvGraphicFramePr>
            <p:cNvPr id="20517" name="Object 7"/>
            <p:cNvGraphicFramePr>
              <a:graphicFrameLocks noChangeAspect="1"/>
            </p:cNvGraphicFramePr>
            <p:nvPr/>
          </p:nvGraphicFramePr>
          <p:xfrm>
            <a:off x="4368" y="1402"/>
            <a:ext cx="426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" name="Filme do Flash" r:id="rId28" imgW="676440" imgH="898560" progId="Flash.Movie">
                    <p:embed/>
                  </p:oleObj>
                </mc:Choice>
                <mc:Fallback>
                  <p:oleObj name="Filme do Flash" r:id="rId28" imgW="676440" imgH="89856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1402"/>
                          <a:ext cx="426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04"/>
          <p:cNvGrpSpPr>
            <a:grpSpLocks/>
          </p:cNvGrpSpPr>
          <p:nvPr/>
        </p:nvGrpSpPr>
        <p:grpSpPr bwMode="auto">
          <a:xfrm>
            <a:off x="7848600" y="1295400"/>
            <a:ext cx="1287463" cy="1905000"/>
            <a:chOff x="4944" y="816"/>
            <a:chExt cx="811" cy="1200"/>
          </a:xfrm>
        </p:grpSpPr>
        <p:grpSp>
          <p:nvGrpSpPr>
            <p:cNvPr id="20510" name="Group 203"/>
            <p:cNvGrpSpPr>
              <a:grpSpLocks/>
            </p:cNvGrpSpPr>
            <p:nvPr/>
          </p:nvGrpSpPr>
          <p:grpSpPr bwMode="auto">
            <a:xfrm>
              <a:off x="4944" y="816"/>
              <a:ext cx="811" cy="528"/>
              <a:chOff x="4944" y="816"/>
              <a:chExt cx="811" cy="528"/>
            </a:xfrm>
          </p:grpSpPr>
          <p:grpSp>
            <p:nvGrpSpPr>
              <p:cNvPr id="20512" name="Group 202"/>
              <p:cNvGrpSpPr>
                <a:grpSpLocks/>
              </p:cNvGrpSpPr>
              <p:nvPr/>
            </p:nvGrpSpPr>
            <p:grpSpPr bwMode="auto">
              <a:xfrm>
                <a:off x="5008" y="1008"/>
                <a:ext cx="624" cy="336"/>
                <a:chOff x="4992" y="1008"/>
                <a:chExt cx="624" cy="336"/>
              </a:xfrm>
            </p:grpSpPr>
            <p:sp>
              <p:nvSpPr>
                <p:cNvPr id="20514" name="Rectangle 28"/>
                <p:cNvSpPr>
                  <a:spLocks noChangeArrowheads="1"/>
                </p:cNvSpPr>
                <p:nvPr/>
              </p:nvSpPr>
              <p:spPr bwMode="auto">
                <a:xfrm>
                  <a:off x="4992" y="1008"/>
                  <a:ext cx="624" cy="3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2051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034" y="1047"/>
                  <a:ext cx="5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/>
                    <a:t>Fungos</a:t>
                  </a:r>
                </a:p>
              </p:txBody>
            </p:sp>
          </p:grpSp>
          <p:sp>
            <p:nvSpPr>
              <p:cNvPr id="20513" name="Text Box 87"/>
              <p:cNvSpPr txBox="1">
                <a:spLocks noChangeArrowheads="1"/>
              </p:cNvSpPr>
              <p:nvPr/>
            </p:nvSpPr>
            <p:spPr bwMode="auto">
              <a:xfrm>
                <a:off x="4944" y="816"/>
                <a:ext cx="8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1600"/>
                  <a:t>Reino </a:t>
                </a:r>
                <a:r>
                  <a:rPr lang="pt-BR" altLang="pt-BR" sz="1600" i="1"/>
                  <a:t>Fungi</a:t>
                </a:r>
              </a:p>
            </p:txBody>
          </p:sp>
        </p:grpSp>
        <p:graphicFrame>
          <p:nvGraphicFramePr>
            <p:cNvPr id="20511" name="Object 6"/>
            <p:cNvGraphicFramePr>
              <a:graphicFrameLocks noChangeAspect="1"/>
            </p:cNvGraphicFramePr>
            <p:nvPr/>
          </p:nvGraphicFramePr>
          <p:xfrm>
            <a:off x="5088" y="1422"/>
            <a:ext cx="417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" name="Filme do Flash" r:id="rId30" imgW="662400" imgH="943560" progId="Flash.Movie">
                    <p:embed/>
                  </p:oleObj>
                </mc:Choice>
                <mc:Fallback>
                  <p:oleObj name="Filme do Flash" r:id="rId30" imgW="662400" imgH="94356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1422"/>
                          <a:ext cx="417" cy="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209800" y="3419475"/>
          <a:ext cx="15240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Filme do Flash" r:id="rId32" imgW="1524600" imgH="847800" progId="Flash.Movie">
                  <p:embed/>
                </p:oleObj>
              </mc:Choice>
              <mc:Fallback>
                <p:oleObj name="Filme do Flash" r:id="rId32" imgW="1524600" imgH="84780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19475"/>
                        <a:ext cx="15240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77" name="Text Box 165"/>
          <p:cNvSpPr txBox="1">
            <a:spLocks noChangeArrowheads="1"/>
          </p:cNvSpPr>
          <p:nvPr/>
        </p:nvSpPr>
        <p:spPr bwMode="auto">
          <a:xfrm rot="-1051211">
            <a:off x="1066800" y="3305175"/>
            <a:ext cx="2881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Simbiose mutualística com cianobactéria</a:t>
            </a:r>
          </a:p>
        </p:txBody>
      </p:sp>
      <p:grpSp>
        <p:nvGrpSpPr>
          <p:cNvPr id="27" name="Group 195"/>
          <p:cNvGrpSpPr>
            <a:grpSpLocks/>
          </p:cNvGrpSpPr>
          <p:nvPr/>
        </p:nvGrpSpPr>
        <p:grpSpPr bwMode="auto">
          <a:xfrm>
            <a:off x="3429000" y="2667000"/>
            <a:ext cx="1090613" cy="533400"/>
            <a:chOff x="2160" y="1680"/>
            <a:chExt cx="687" cy="336"/>
          </a:xfrm>
        </p:grpSpPr>
        <p:sp>
          <p:nvSpPr>
            <p:cNvPr id="20508" name="Line 169"/>
            <p:cNvSpPr>
              <a:spLocks noChangeShapeType="1"/>
            </p:cNvSpPr>
            <p:nvPr/>
          </p:nvSpPr>
          <p:spPr bwMode="auto">
            <a:xfrm flipH="1" flipV="1">
              <a:off x="2544" y="187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9" name="Text Box 171"/>
            <p:cNvSpPr txBox="1">
              <a:spLocks noChangeArrowheads="1"/>
            </p:cNvSpPr>
            <p:nvPr/>
          </p:nvSpPr>
          <p:spPr bwMode="auto">
            <a:xfrm>
              <a:off x="2160" y="1680"/>
              <a:ext cx="6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Cloroplasto</a:t>
              </a:r>
            </a:p>
          </p:txBody>
        </p:sp>
      </p:grpSp>
      <p:sp>
        <p:nvSpPr>
          <p:cNvPr id="13484" name="Text Box 172"/>
          <p:cNvSpPr txBox="1">
            <a:spLocks noChangeArrowheads="1"/>
          </p:cNvSpPr>
          <p:nvPr/>
        </p:nvSpPr>
        <p:spPr bwMode="auto">
          <a:xfrm>
            <a:off x="7696200" y="4572000"/>
            <a:ext cx="1033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Ancestral </a:t>
            </a:r>
          </a:p>
          <a:p>
            <a:pPr eaLnBrk="1" hangingPunct="1"/>
            <a:r>
              <a:rPr lang="pt-BR" altLang="pt-BR"/>
              <a:t>eucarionte</a:t>
            </a:r>
          </a:p>
        </p:txBody>
      </p:sp>
      <p:grpSp>
        <p:nvGrpSpPr>
          <p:cNvPr id="28" name="Group 180"/>
          <p:cNvGrpSpPr>
            <a:grpSpLocks/>
          </p:cNvGrpSpPr>
          <p:nvPr/>
        </p:nvGrpSpPr>
        <p:grpSpPr bwMode="auto">
          <a:xfrm>
            <a:off x="5019675" y="4616450"/>
            <a:ext cx="1304925" cy="336550"/>
            <a:chOff x="3162" y="2908"/>
            <a:chExt cx="822" cy="212"/>
          </a:xfrm>
        </p:grpSpPr>
        <p:sp>
          <p:nvSpPr>
            <p:cNvPr id="20506" name="Line 174"/>
            <p:cNvSpPr>
              <a:spLocks noChangeShapeType="1"/>
            </p:cNvSpPr>
            <p:nvPr/>
          </p:nvSpPr>
          <p:spPr bwMode="auto">
            <a:xfrm flipH="1" flipV="1">
              <a:off x="3600" y="30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7" name="Text Box 175"/>
            <p:cNvSpPr txBox="1">
              <a:spLocks noChangeArrowheads="1"/>
            </p:cNvSpPr>
            <p:nvPr/>
          </p:nvSpPr>
          <p:spPr bwMode="auto">
            <a:xfrm>
              <a:off x="3162" y="2908"/>
              <a:ext cx="4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Núcleo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88347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1" grpId="0" autoUpdateAnimBg="0"/>
      <p:bldP spid="13406" grpId="0" autoUpdateAnimBg="0"/>
      <p:bldP spid="13477" grpId="0" autoUpdateAnimBg="0"/>
      <p:bldP spid="1348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FORMAS DE BACTÉRIAS</a:t>
            </a:r>
          </a:p>
        </p:txBody>
      </p:sp>
      <p:pic>
        <p:nvPicPr>
          <p:cNvPr id="22531" name="Espaço Reservado para Conteúdo 5" descr="faecimg_monera5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214438"/>
            <a:ext cx="6286500" cy="5283200"/>
          </a:xfrm>
        </p:spPr>
      </p:pic>
    </p:spTree>
    <p:extLst>
      <p:ext uri="{BB962C8B-B14F-4D97-AF65-F5344CB8AC3E}">
        <p14:creationId xmlns:p14="http://schemas.microsoft.com/office/powerpoint/2010/main" val="221807862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MICROSCÓPIO ELETRÔNICO</a:t>
            </a:r>
          </a:p>
        </p:txBody>
      </p:sp>
      <p:pic>
        <p:nvPicPr>
          <p:cNvPr id="23555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484313"/>
            <a:ext cx="37909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04950"/>
            <a:ext cx="3857625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4359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xylella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549275"/>
            <a:ext cx="4071937" cy="4138613"/>
          </a:xfrm>
          <a:noFill/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468313" y="4652963"/>
            <a:ext cx="3151187" cy="5540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000" i="1"/>
              <a:t>Xylella fastidiosa </a:t>
            </a:r>
          </a:p>
        </p:txBody>
      </p:sp>
      <p:pic>
        <p:nvPicPr>
          <p:cNvPr id="24580" name="Picture 9" descr="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549275"/>
            <a:ext cx="3857625" cy="4332288"/>
          </a:xfrm>
          <a:noFill/>
        </p:spPr>
      </p:pic>
      <p:sp>
        <p:nvSpPr>
          <p:cNvPr id="24581" name="CaixaDeTexto 1"/>
          <p:cNvSpPr txBox="1">
            <a:spLocks noChangeArrowheads="1"/>
          </p:cNvSpPr>
          <p:nvPr/>
        </p:nvSpPr>
        <p:spPr bwMode="auto">
          <a:xfrm>
            <a:off x="4878388" y="4376738"/>
            <a:ext cx="3529012" cy="5540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000" i="1"/>
              <a:t>Escherichia coli</a:t>
            </a:r>
          </a:p>
        </p:txBody>
      </p:sp>
    </p:spTree>
    <p:extLst>
      <p:ext uri="{BB962C8B-B14F-4D97-AF65-F5344CB8AC3E}">
        <p14:creationId xmlns:p14="http://schemas.microsoft.com/office/powerpoint/2010/main" val="44135983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Reprodução Assexuada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1481138"/>
            <a:ext cx="8147050" cy="5376862"/>
          </a:xfrm>
        </p:spPr>
        <p:txBody>
          <a:bodyPr/>
          <a:lstStyle/>
          <a:p>
            <a:pPr eaLnBrk="1" hangingPunct="1"/>
            <a:r>
              <a:rPr lang="pt-BR" altLang="pt-BR" b="1" smtClean="0"/>
              <a:t>Divisão binária, bipartição ou cissiparidade</a:t>
            </a:r>
          </a:p>
          <a:p>
            <a:pPr eaLnBrk="1" hangingPunct="1"/>
            <a:r>
              <a:rPr lang="pt-BR" altLang="pt-BR" smtClean="0"/>
              <a:t>É o tipo mais comum e frequente de reprodução de bactérias.</a:t>
            </a:r>
            <a:br>
              <a:rPr lang="pt-BR" altLang="pt-BR" smtClean="0"/>
            </a:br>
            <a:endParaRPr lang="pt-BR" altLang="pt-BR" smtClean="0"/>
          </a:p>
        </p:txBody>
      </p:sp>
      <p:pic>
        <p:nvPicPr>
          <p:cNvPr id="25604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8064500" cy="33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5741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REPRODUÇÃO SEXUADA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1214438"/>
            <a:ext cx="8215312" cy="1277937"/>
          </a:xfrm>
        </p:spPr>
        <p:txBody>
          <a:bodyPr/>
          <a:lstStyle/>
          <a:p>
            <a:pPr eaLnBrk="1" hangingPunct="1"/>
            <a:r>
              <a:rPr lang="pt-BR" altLang="pt-BR" sz="3700" b="1" dirty="0" smtClean="0"/>
              <a:t>Conjugação</a:t>
            </a:r>
            <a:endParaRPr lang="pt-BR" altLang="pt-BR" sz="3700" dirty="0" smtClean="0"/>
          </a:p>
        </p:txBody>
      </p:sp>
      <p:pic>
        <p:nvPicPr>
          <p:cNvPr id="26628" name="Espaço Reservado para Conteúdo 3" descr="conjuga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8003232" cy="433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68180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760006"/>
              </p:ext>
            </p:extLst>
          </p:nvPr>
        </p:nvGraphicFramePr>
        <p:xfrm>
          <a:off x="179512" y="188640"/>
          <a:ext cx="8856985" cy="64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5"/>
                <a:gridCol w="1886609"/>
                <a:gridCol w="1771397"/>
                <a:gridCol w="1973961"/>
                <a:gridCol w="1568833"/>
              </a:tblGrid>
              <a:tr h="32791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Doença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Bactéria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Transmissão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Sintoma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Vacina</a:t>
                      </a:r>
                      <a:endParaRPr lang="pt-BR" sz="1800" dirty="0"/>
                    </a:p>
                  </a:txBody>
                  <a:tcPr marL="0" marR="0" marT="0" marB="0"/>
                </a:tc>
              </a:tr>
              <a:tr h="1116438"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Tétano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i="1" dirty="0" err="1"/>
                        <a:t>Clostridium</a:t>
                      </a:r>
                      <a:r>
                        <a:rPr lang="pt-BR" sz="1800" i="1" dirty="0"/>
                        <a:t> </a:t>
                      </a:r>
                      <a:r>
                        <a:rPr lang="pt-BR" sz="1800" i="1" dirty="0" err="1"/>
                        <a:t>Tetani</a:t>
                      </a:r>
                      <a:endParaRPr lang="pt-BR" sz="1800" i="1" dirty="0"/>
                    </a:p>
                    <a:p>
                      <a:pPr algn="l"/>
                      <a:r>
                        <a:rPr lang="pt-BR" sz="1800" dirty="0" smtClean="0"/>
                        <a:t>Bacilo e esporos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Ferimentos profundos, provocados por objetos contaminados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Intoxicação aguda com enrijecimento muscular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Tríplice</a:t>
                      </a:r>
                    </a:p>
                  </a:txBody>
                  <a:tcPr marL="0" marR="0" marT="0" marB="0"/>
                </a:tc>
              </a:tr>
              <a:tr h="845022"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Difteria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i="1" dirty="0" err="1"/>
                        <a:t>Corynebacterium</a:t>
                      </a:r>
                      <a:r>
                        <a:rPr lang="pt-BR" sz="1800" i="1" dirty="0"/>
                        <a:t> </a:t>
                      </a:r>
                      <a:r>
                        <a:rPr lang="pt-BR" sz="1800" i="1" dirty="0" err="1"/>
                        <a:t>diphteriae</a:t>
                      </a:r>
                      <a:endParaRPr lang="pt-BR" sz="1800" i="1" dirty="0"/>
                    </a:p>
                    <a:p>
                      <a:pPr algn="l"/>
                      <a:r>
                        <a:rPr lang="pt-BR" sz="1800" dirty="0"/>
                        <a:t>(Bacilo)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/>
                        <a:t>Secreções do nariz e garganta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/>
                        <a:t>Placas na Faringe e garganta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Tríplice</a:t>
                      </a:r>
                    </a:p>
                  </a:txBody>
                  <a:tcPr marL="0" marR="0" marT="0" marB="0"/>
                </a:tc>
              </a:tr>
              <a:tr h="856313"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Coqueluche</a:t>
                      </a:r>
                    </a:p>
                    <a:p>
                      <a:pPr algn="l"/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i="1" dirty="0" err="1"/>
                        <a:t>Haemophilus</a:t>
                      </a:r>
                      <a:r>
                        <a:rPr lang="pt-BR" sz="1800" i="1" dirty="0"/>
                        <a:t> </a:t>
                      </a:r>
                      <a:r>
                        <a:rPr lang="pt-BR" sz="1800" i="1" dirty="0" err="1"/>
                        <a:t>pertussis</a:t>
                      </a:r>
                      <a:endParaRPr lang="pt-BR" sz="1800" i="1" dirty="0"/>
                    </a:p>
                    <a:p>
                      <a:pPr algn="l"/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/>
                        <a:t>Saliva. Secreções da laringe e brônquios.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/>
                        <a:t>Acesso de tosse longa e prolongada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Tríplice</a:t>
                      </a:r>
                    </a:p>
                  </a:txBody>
                  <a:tcPr marL="0" marR="0" marT="0" marB="0"/>
                </a:tc>
              </a:tr>
              <a:tr h="717246"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Tuberculose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i="1" dirty="0"/>
                        <a:t>Mycobacterium </a:t>
                      </a:r>
                      <a:r>
                        <a:rPr lang="pt-BR" sz="1800" i="1" dirty="0" err="1" smtClean="0"/>
                        <a:t>tuberculosis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Saliva e Catarro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/>
                        <a:t>Tosse, expectoração, inapetência, cansaço, sudorese noturna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BCG (prevenção)</a:t>
                      </a:r>
                    </a:p>
                    <a:p>
                      <a:r>
                        <a:rPr lang="pt-BR" sz="1400" dirty="0" smtClean="0"/>
                        <a:t>antibióticos</a:t>
                      </a:r>
                      <a:endParaRPr lang="pt-BR" sz="1400" dirty="0"/>
                    </a:p>
                  </a:txBody>
                  <a:tcPr marT="45722" marB="45722"/>
                </a:tc>
              </a:tr>
              <a:tr h="702390"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Cólera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i="1" dirty="0" err="1"/>
                        <a:t>Vibrio</a:t>
                      </a:r>
                      <a:r>
                        <a:rPr lang="pt-BR" sz="1800" i="1" dirty="0"/>
                        <a:t> </a:t>
                      </a:r>
                      <a:r>
                        <a:rPr lang="pt-BR" sz="1800" i="1" dirty="0" err="1"/>
                        <a:t>Cholerae</a:t>
                      </a:r>
                      <a:endParaRPr lang="pt-BR" sz="1800" i="1" dirty="0"/>
                    </a:p>
                    <a:p>
                      <a:pPr algn="l"/>
                      <a:r>
                        <a:rPr lang="pt-BR" sz="1800" dirty="0"/>
                        <a:t>(Vibrião)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/>
                        <a:t>Contaminação fecal da água e alimentos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/>
                        <a:t>Forte diarréia, com desidratação, e prostração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antibiótico</a:t>
                      </a:r>
                      <a:endParaRPr lang="pt-BR" sz="1400" dirty="0"/>
                    </a:p>
                  </a:txBody>
                  <a:tcPr marT="45722" marB="45722"/>
                </a:tc>
              </a:tr>
              <a:tr h="85109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Lepra (hanseníase)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i="1" dirty="0" err="1"/>
                        <a:t>Mycobacterium</a:t>
                      </a:r>
                      <a:endParaRPr lang="pt-BR" sz="1800" i="1" dirty="0"/>
                    </a:p>
                    <a:p>
                      <a:pPr algn="l"/>
                      <a:r>
                        <a:rPr lang="pt-BR" sz="1800" i="1" dirty="0" err="1"/>
                        <a:t>Leprae</a:t>
                      </a:r>
                      <a:r>
                        <a:rPr lang="pt-BR" sz="1800" i="1" dirty="0"/>
                        <a:t> </a:t>
                      </a:r>
                    </a:p>
                    <a:p>
                      <a:pPr algn="l"/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/>
                        <a:t>Secreções em contato com narinas, boca e pele.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/>
                        <a:t>Lesões cutâneas, perda da sensibilidade, manchas na pele.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Coquetel de antibióticos</a:t>
                      </a:r>
                      <a:endParaRPr lang="pt-BR" sz="1400" dirty="0"/>
                    </a:p>
                  </a:txBody>
                  <a:tcPr marT="45722" marB="45722"/>
                </a:tc>
              </a:tr>
              <a:tr h="106116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Pneumonia pneumocócica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Diplococos </a:t>
                      </a:r>
                      <a:r>
                        <a:rPr lang="pt-BR" sz="1800" i="1" dirty="0" err="1"/>
                        <a:t>pneumoniae</a:t>
                      </a:r>
                      <a:endParaRPr lang="pt-BR" sz="18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Secreções nasobucais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Febre alta, e fortes dores pulmonares na região </a:t>
                      </a:r>
                      <a:r>
                        <a:rPr lang="pt-BR" sz="1400" dirty="0" smtClean="0"/>
                        <a:t>dorsal</a:t>
                      </a:r>
                      <a:endParaRPr lang="pt-BR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antibióticos</a:t>
                      </a:r>
                      <a:endParaRPr lang="pt-BR" sz="1400" dirty="0"/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3" name="Seta para a direita 2"/>
          <p:cNvSpPr/>
          <p:nvPr/>
        </p:nvSpPr>
        <p:spPr>
          <a:xfrm rot="18635112">
            <a:off x="634749" y="5398639"/>
            <a:ext cx="489086" cy="9317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2534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053526"/>
              </p:ext>
            </p:extLst>
          </p:nvPr>
        </p:nvGraphicFramePr>
        <p:xfrm>
          <a:off x="323528" y="344560"/>
          <a:ext cx="8712970" cy="508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684988"/>
                <a:gridCol w="1742594"/>
                <a:gridCol w="1742594"/>
                <a:gridCol w="1742594"/>
              </a:tblGrid>
              <a:tr h="40904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Doença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Bactéria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Transmissão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Sintoma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Vacina</a:t>
                      </a:r>
                      <a:endParaRPr lang="pt-BR" sz="1800" dirty="0"/>
                    </a:p>
                  </a:txBody>
                  <a:tcPr marL="0" marR="0" marT="0" marB="0"/>
                </a:tc>
              </a:tr>
              <a:tr h="803187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Leptospirose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i="1" dirty="0" err="1" smtClean="0"/>
                        <a:t>Leptospira</a:t>
                      </a:r>
                      <a:r>
                        <a:rPr lang="pt-BR" sz="1800" i="1" dirty="0" smtClean="0"/>
                        <a:t> </a:t>
                      </a:r>
                      <a:r>
                        <a:rPr lang="pt-BR" sz="1800" i="1" dirty="0" err="1" smtClean="0"/>
                        <a:t>interrogans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Urina de rato, principalmente</a:t>
                      </a:r>
                      <a:endParaRPr lang="pt-BR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Hemorragia nos pulmões,</a:t>
                      </a:r>
                      <a:r>
                        <a:rPr lang="pt-BR" sz="1400" baseline="0" dirty="0" smtClean="0"/>
                        <a:t> insuficiência renal</a:t>
                      </a:r>
                      <a:endParaRPr lang="pt-BR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Antibiótico</a:t>
                      </a:r>
                      <a:endParaRPr lang="pt-BR" sz="1400" dirty="0"/>
                    </a:p>
                  </a:txBody>
                  <a:tcPr marT="45714" marB="45714"/>
                </a:tc>
              </a:tr>
              <a:tr h="846535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Meningite pneumocócica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b="0" i="1" dirty="0" err="1" smtClean="0"/>
                        <a:t>Streptococcus</a:t>
                      </a:r>
                      <a:r>
                        <a:rPr lang="pt-BR" sz="1800" b="0" i="1" dirty="0" smtClean="0"/>
                        <a:t> </a:t>
                      </a:r>
                      <a:r>
                        <a:rPr lang="pt-BR" sz="1800" b="0" i="1" dirty="0" err="1" smtClean="0"/>
                        <a:t>pneumoniae</a:t>
                      </a:r>
                      <a:endParaRPr lang="pt-BR" sz="1800" b="0" i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Contato direto </a:t>
                      </a:r>
                      <a:endParaRPr lang="pt-BR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Febre,</a:t>
                      </a:r>
                      <a:r>
                        <a:rPr lang="pt-BR" sz="1400" baseline="0" dirty="0" smtClean="0"/>
                        <a:t> vômito, intensas dores de cabeça</a:t>
                      </a:r>
                      <a:endParaRPr lang="pt-BR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Antibiótico/ vacina</a:t>
                      </a:r>
                      <a:endParaRPr lang="pt-BR" sz="1400" dirty="0"/>
                    </a:p>
                  </a:txBody>
                  <a:tcPr marT="45714" marB="45714"/>
                </a:tc>
              </a:tr>
              <a:tr h="69528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Sífilis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b="0" i="1" dirty="0" smtClean="0"/>
                        <a:t>Treponema </a:t>
                      </a:r>
                      <a:r>
                        <a:rPr lang="pt-BR" sz="1800" b="0" i="1" dirty="0" err="1" smtClean="0"/>
                        <a:t>pallidum</a:t>
                      </a:r>
                      <a:endParaRPr lang="pt-BR" sz="1800" b="0" i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Sexo</a:t>
                      </a:r>
                      <a:endParaRPr lang="pt-BR" sz="1400" baseline="0" dirty="0" smtClean="0"/>
                    </a:p>
                    <a:p>
                      <a:r>
                        <a:rPr lang="pt-BR" sz="1400" baseline="0" dirty="0" smtClean="0"/>
                        <a:t>Contato com fluidos corporais</a:t>
                      </a:r>
                      <a:endParaRPr lang="pt-BR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Corpo dolorido, cancro, verrugas e feridas</a:t>
                      </a:r>
                      <a:endParaRPr lang="pt-BR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Antibiótico</a:t>
                      </a:r>
                      <a:endParaRPr lang="pt-BR" sz="1400" dirty="0"/>
                    </a:p>
                  </a:txBody>
                  <a:tcPr marT="45714" marB="45714"/>
                </a:tc>
              </a:tr>
              <a:tr h="884907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Gonorreia (blenorragia)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b="0" i="1" dirty="0" err="1" smtClean="0"/>
                        <a:t>Neisseria</a:t>
                      </a:r>
                      <a:r>
                        <a:rPr lang="pt-BR" sz="1800" b="0" i="1" dirty="0" smtClean="0"/>
                        <a:t> </a:t>
                      </a:r>
                      <a:r>
                        <a:rPr lang="pt-BR" sz="1800" b="0" i="1" dirty="0" err="1" smtClean="0"/>
                        <a:t>gonorrhoeae</a:t>
                      </a:r>
                      <a:endParaRPr lang="pt-BR" sz="1800" b="0" i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Sexo de qualquer</a:t>
                      </a:r>
                      <a:r>
                        <a:rPr lang="pt-BR" sz="1400" baseline="0" dirty="0" smtClean="0"/>
                        <a:t> tipo</a:t>
                      </a:r>
                    </a:p>
                    <a:p>
                      <a:r>
                        <a:rPr lang="pt-BR" sz="1400" baseline="0" dirty="0" smtClean="0"/>
                        <a:t>Contato com fluidos corporais</a:t>
                      </a:r>
                      <a:endParaRPr lang="pt-BR" sz="1400" dirty="0" smtClean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Dor e ardor</a:t>
                      </a:r>
                      <a:r>
                        <a:rPr lang="pt-BR" sz="1400" baseline="0" dirty="0" smtClean="0"/>
                        <a:t> ao urinar </a:t>
                      </a:r>
                    </a:p>
                    <a:p>
                      <a:r>
                        <a:rPr lang="pt-BR" sz="1400" baseline="0" dirty="0" smtClean="0"/>
                        <a:t>Secreção amarelada</a:t>
                      </a:r>
                      <a:endParaRPr lang="pt-BR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Antibiótico</a:t>
                      </a:r>
                      <a:endParaRPr lang="pt-BR" sz="1400" dirty="0"/>
                    </a:p>
                  </a:txBody>
                  <a:tcPr marT="45714" marB="45714"/>
                </a:tc>
              </a:tr>
              <a:tr h="128426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Botulismo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b="0" i="1" u="none" dirty="0" err="1" smtClean="0">
                          <a:solidFill>
                            <a:schemeClr val="tx1"/>
                          </a:solidFill>
                        </a:rPr>
                        <a:t>Clostridium</a:t>
                      </a:r>
                      <a:r>
                        <a:rPr lang="pt-BR" sz="1800" b="0" i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800" b="0" i="1" u="none" dirty="0" err="1" smtClean="0">
                          <a:solidFill>
                            <a:schemeClr val="tx1"/>
                          </a:solidFill>
                        </a:rPr>
                        <a:t>botulinum</a:t>
                      </a:r>
                      <a:endParaRPr lang="pt-BR" sz="1800" b="0" i="1" u="none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Alimento</a:t>
                      </a:r>
                      <a:r>
                        <a:rPr lang="pt-BR" sz="1400" baseline="0" dirty="0" smtClean="0"/>
                        <a:t>s enlatados e embalados sem oxigênio</a:t>
                      </a:r>
                      <a:endParaRPr lang="pt-BR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Paralisia muscular</a:t>
                      </a:r>
                      <a:r>
                        <a:rPr lang="pt-BR" sz="1400" baseline="0" dirty="0" smtClean="0"/>
                        <a:t> e dificuldade motora</a:t>
                      </a:r>
                      <a:endParaRPr lang="pt-BR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j-lt"/>
                        </a:rPr>
                        <a:t>Soro </a:t>
                      </a:r>
                      <a:r>
                        <a:rPr lang="pt-BR" sz="1400" b="0" dirty="0" err="1" smtClean="0">
                          <a:latin typeface="+mj-lt"/>
                        </a:rPr>
                        <a:t>Antibotulínico</a:t>
                      </a:r>
                      <a:endParaRPr lang="pt-BR" sz="1400" b="0" dirty="0">
                        <a:latin typeface="+mj-lt"/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2261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6213" y="260350"/>
            <a:ext cx="8712200" cy="6248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pt-BR" sz="8000" dirty="0"/>
          </a:p>
          <a:p>
            <a:pPr algn="ctr">
              <a:defRPr/>
            </a:pPr>
            <a:r>
              <a:rPr lang="pt-BR" sz="8000" dirty="0"/>
              <a:t>Importância</a:t>
            </a:r>
          </a:p>
          <a:p>
            <a:pPr algn="ctr">
              <a:defRPr/>
            </a:pPr>
            <a:r>
              <a:rPr lang="pt-BR" sz="8000" dirty="0"/>
              <a:t>das</a:t>
            </a:r>
          </a:p>
          <a:p>
            <a:pPr algn="ctr">
              <a:defRPr/>
            </a:pPr>
            <a:r>
              <a:rPr lang="pt-BR" sz="8000" dirty="0"/>
              <a:t> Bactérias</a:t>
            </a:r>
          </a:p>
          <a:p>
            <a:pPr algn="ctr">
              <a:defRPr/>
            </a:pP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92179968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m 2" descr="Cladogra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213"/>
            <a:ext cx="836295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1188" y="620713"/>
            <a:ext cx="3889375" cy="784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500" dirty="0" err="1"/>
              <a:t>Cladograma</a:t>
            </a: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164653559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31686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/>
            <a:r>
              <a:rPr lang="pt-BR" altLang="pt-BR" b="1" dirty="0" smtClean="0"/>
              <a:t>Decomposição da matéria orgânica morta: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pt-BR" altLang="pt-BR" dirty="0" smtClean="0"/>
              <a:t>     Bactérias decompositoras </a:t>
            </a:r>
            <a:r>
              <a:rPr lang="pt-BR" altLang="pt-BR" dirty="0" smtClean="0">
                <a:sym typeface="Wingdings" panose="05000000000000000000" pitchFamily="2" charset="2"/>
              </a:rPr>
              <a:t> NH</a:t>
            </a:r>
            <a:r>
              <a:rPr lang="pt-BR" altLang="pt-BR" baseline="-25000" dirty="0" smtClean="0">
                <a:sym typeface="Wingdings" panose="05000000000000000000" pitchFamily="2" charset="2"/>
              </a:rPr>
              <a:t>3</a:t>
            </a:r>
            <a:r>
              <a:rPr lang="pt-BR" altLang="pt-BR" dirty="0" smtClean="0">
                <a:sym typeface="Wingdings" panose="05000000000000000000" pitchFamily="2" charset="2"/>
              </a:rPr>
              <a:t> e outros nutrientes  absorvidos pela natureza</a:t>
            </a:r>
          </a:p>
          <a:p>
            <a:pPr marL="514350" indent="-514350" eaLnBrk="1" hangingPunct="1"/>
            <a:endParaRPr lang="pt-BR" altLang="pt-BR" dirty="0" smtClean="0">
              <a:sym typeface="Wingdings" panose="05000000000000000000" pitchFamily="2" charset="2"/>
            </a:endParaRPr>
          </a:p>
          <a:p>
            <a:pPr marL="514350" indent="-514350" eaLnBrk="1" hangingPunct="1"/>
            <a:r>
              <a:rPr lang="pt-BR" altLang="pt-BR" b="1" dirty="0" smtClean="0">
                <a:sym typeface="Wingdings" panose="05000000000000000000" pitchFamily="2" charset="2"/>
              </a:rPr>
              <a:t>Atuação no ciclo do nitrogênio</a:t>
            </a:r>
            <a:r>
              <a:rPr lang="pt-BR" altLang="pt-BR" dirty="0" smtClean="0">
                <a:sym typeface="Wingdings" panose="05000000000000000000" pitchFamily="2" charset="2"/>
              </a:rPr>
              <a:t> (</a:t>
            </a:r>
            <a:r>
              <a:rPr lang="pt-BR" altLang="pt-BR" i="1" dirty="0" err="1" smtClean="0">
                <a:sym typeface="Wingdings" panose="05000000000000000000" pitchFamily="2" charset="2"/>
              </a:rPr>
              <a:t>Rhizobium</a:t>
            </a:r>
            <a:r>
              <a:rPr lang="pt-BR" altLang="pt-BR" i="1" dirty="0" smtClean="0">
                <a:sym typeface="Wingdings" panose="05000000000000000000" pitchFamily="2" charset="2"/>
              </a:rPr>
              <a:t>, </a:t>
            </a:r>
            <a:r>
              <a:rPr lang="pt-BR" altLang="pt-BR" i="1" dirty="0" err="1" smtClean="0">
                <a:sym typeface="Wingdings" panose="05000000000000000000" pitchFamily="2" charset="2"/>
              </a:rPr>
              <a:t>Nitrobacter</a:t>
            </a:r>
            <a:r>
              <a:rPr lang="pt-BR" altLang="pt-BR" i="1" dirty="0" smtClean="0">
                <a:sym typeface="Wingdings" panose="05000000000000000000" pitchFamily="2" charset="2"/>
              </a:rPr>
              <a:t>, </a:t>
            </a:r>
            <a:r>
              <a:rPr lang="pt-BR" altLang="pt-BR" i="1" dirty="0" err="1" smtClean="0">
                <a:sym typeface="Wingdings" panose="05000000000000000000" pitchFamily="2" charset="2"/>
              </a:rPr>
              <a:t>Nitrosomonas</a:t>
            </a:r>
            <a:r>
              <a:rPr lang="pt-BR" altLang="pt-BR" dirty="0" smtClean="0">
                <a:sym typeface="Wingdings" panose="05000000000000000000" pitchFamily="2" charset="2"/>
              </a:rPr>
              <a:t>)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pt-BR" altLang="pt-BR" dirty="0" smtClean="0">
              <a:sym typeface="Wingdings" panose="05000000000000000000" pitchFamily="2" charset="2"/>
            </a:endParaRPr>
          </a:p>
          <a:p>
            <a:pPr marL="514350" indent="-514350" eaLnBrk="1" hangingPunct="1"/>
            <a:endParaRPr lang="pt-BR" altLang="pt-BR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6329363" cy="868362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Ecologia /Agricultura</a:t>
            </a:r>
          </a:p>
        </p:txBody>
      </p:sp>
    </p:spTree>
    <p:extLst>
      <p:ext uri="{BB962C8B-B14F-4D97-AF65-F5344CB8AC3E}">
        <p14:creationId xmlns:p14="http://schemas.microsoft.com/office/powerpoint/2010/main" val="30712088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1223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3500" i="1" smtClean="0"/>
              <a:t>Acetobacter: </a:t>
            </a:r>
            <a:r>
              <a:rPr lang="pt-BR" altLang="pt-BR" sz="3500" smtClean="0"/>
              <a:t>oxidação</a:t>
            </a:r>
            <a:r>
              <a:rPr lang="pt-BR" altLang="pt-BR" sz="3500" i="1" smtClean="0"/>
              <a:t> </a:t>
            </a:r>
            <a:r>
              <a:rPr lang="pt-BR" altLang="pt-BR" sz="3500" smtClean="0"/>
              <a:t>do álcool etílico </a:t>
            </a:r>
            <a:r>
              <a:rPr lang="pt-BR" altLang="pt-BR" sz="3500" smtClean="0">
                <a:sym typeface="Wingdings" panose="05000000000000000000" pitchFamily="2" charset="2"/>
              </a:rPr>
              <a:t> </a:t>
            </a:r>
            <a:r>
              <a:rPr lang="pt-BR" altLang="pt-BR" sz="3500" smtClean="0"/>
              <a:t>ácido acético (vinagre);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7859713" cy="868362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Indústria</a:t>
            </a:r>
          </a:p>
        </p:txBody>
      </p:sp>
      <p:pic>
        <p:nvPicPr>
          <p:cNvPr id="33796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9500"/>
            <a:ext cx="51831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17002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7"/>
          <p:cNvPicPr>
            <a:picLocks noChangeAspect="1" noChangeArrowheads="1"/>
          </p:cNvPicPr>
          <p:nvPr/>
        </p:nvPicPr>
        <p:blipFill>
          <a:blip r:embed="rId3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"/>
          <a:stretch>
            <a:fillRect/>
          </a:stretch>
        </p:blipFill>
        <p:spPr bwMode="auto">
          <a:xfrm>
            <a:off x="1285875" y="4429125"/>
            <a:ext cx="57864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8563"/>
            <a:ext cx="33575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1198563"/>
            <a:ext cx="4357687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0200" y="257175"/>
            <a:ext cx="6329363" cy="8683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Fermentação Láctica</a:t>
            </a:r>
          </a:p>
        </p:txBody>
      </p:sp>
    </p:spTree>
    <p:extLst>
      <p:ext uri="{BB962C8B-B14F-4D97-AF65-F5344CB8AC3E}">
        <p14:creationId xmlns:p14="http://schemas.microsoft.com/office/powerpoint/2010/main" val="404092097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72320" cy="1143000"/>
          </a:xfrm>
          <a:solidFill>
            <a:schemeClr val="accent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FF0000"/>
                </a:solidFill>
              </a:rPr>
              <a:t>Fermentação Alcoólica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844675"/>
            <a:ext cx="2857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44675"/>
            <a:ext cx="498316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19028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AGUA%20DO%20CERRADO%2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516688" y="836613"/>
            <a:ext cx="23764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solidFill>
                  <a:schemeClr val="bg1"/>
                </a:solidFill>
              </a:rPr>
              <a:t>Valeu,</a:t>
            </a:r>
          </a:p>
          <a:p>
            <a:pPr eaLnBrk="1" hangingPunct="1"/>
            <a:r>
              <a:rPr lang="pt-BR" altLang="pt-BR" sz="3200">
                <a:solidFill>
                  <a:schemeClr val="bg1"/>
                </a:solidFill>
              </a:rPr>
              <a:t>galera!!!</a:t>
            </a:r>
          </a:p>
        </p:txBody>
      </p:sp>
    </p:spTree>
    <p:extLst>
      <p:ext uri="{BB962C8B-B14F-4D97-AF65-F5344CB8AC3E}">
        <p14:creationId xmlns:p14="http://schemas.microsoft.com/office/powerpoint/2010/main" val="7968928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47270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>BIOLOGIA</a:t>
            </a:r>
            <a:br>
              <a:rPr lang="pt-BR" sz="8900" dirty="0" smtClean="0">
                <a:solidFill>
                  <a:srgbClr val="00B050"/>
                </a:solidFill>
              </a:rPr>
            </a:br>
            <a:endParaRPr lang="pt-BR" sz="6700" dirty="0">
              <a:solidFill>
                <a:schemeClr val="accent2"/>
              </a:solidFill>
            </a:endParaRPr>
          </a:p>
        </p:txBody>
      </p:sp>
      <p:sp>
        <p:nvSpPr>
          <p:cNvPr id="10243" name="Subtítulo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defRPr/>
            </a:pPr>
            <a:r>
              <a:rPr lang="pt-BR" sz="3600" dirty="0" smtClean="0"/>
              <a:t>Prof. Lourenço</a:t>
            </a:r>
            <a:endParaRPr lang="pt-BR" sz="3600" dirty="0" smtClean="0">
              <a:solidFill>
                <a:schemeClr val="accent4"/>
              </a:solidFill>
            </a:endParaRPr>
          </a:p>
          <a:p>
            <a:pPr marR="0" eaLnBrk="1" hangingPunct="1">
              <a:defRPr/>
            </a:pPr>
            <a:r>
              <a:rPr lang="pt-BR" sz="3600" dirty="0" smtClean="0">
                <a:solidFill>
                  <a:schemeClr val="accent4"/>
                </a:solidFill>
              </a:rPr>
              <a:t>www.detonei.com</a:t>
            </a:r>
          </a:p>
        </p:txBody>
      </p:sp>
      <p:sp>
        <p:nvSpPr>
          <p:cNvPr id="9220" name="Espaço Reservado para Data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47227615"/>
      </p:ext>
    </p:extLst>
  </p:cSld>
  <p:clrMapOvr>
    <a:masterClrMapping/>
  </p:clrMapOvr>
  <p:transition>
    <p:wheel spokes="3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pt-BR" dirty="0" err="1" smtClean="0"/>
              <a:t>VíRUS</a:t>
            </a:r>
            <a:r>
              <a:rPr lang="pt-BR" dirty="0" smtClean="0"/>
              <a:t> – seres excluídos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3500" smtClean="0"/>
              <a:t>Não apresentam células;</a:t>
            </a:r>
          </a:p>
          <a:p>
            <a:pPr eaLnBrk="1" hangingPunct="1"/>
            <a:r>
              <a:rPr lang="pt-BR" altLang="pt-BR" sz="3500" smtClean="0"/>
              <a:t>Geralmente, possuem DNA ou RNA </a:t>
            </a:r>
            <a:r>
              <a:rPr lang="pt-BR" altLang="pt-BR" sz="2500" smtClean="0">
                <a:solidFill>
                  <a:srgbClr val="FF0000"/>
                </a:solidFill>
              </a:rPr>
              <a:t>(exceção: HCMV – citomegalovírus)</a:t>
            </a:r>
            <a:r>
              <a:rPr lang="pt-BR" altLang="pt-BR" sz="3500" smtClean="0"/>
              <a:t>;</a:t>
            </a:r>
          </a:p>
          <a:p>
            <a:pPr eaLnBrk="1" hangingPunct="1"/>
            <a:r>
              <a:rPr lang="pt-BR" altLang="pt-BR" sz="3500" smtClean="0"/>
              <a:t>Moléculas de proteínas;</a:t>
            </a:r>
          </a:p>
          <a:p>
            <a:pPr eaLnBrk="1" hangingPunct="1"/>
            <a:r>
              <a:rPr lang="pt-BR" altLang="pt-BR" sz="3500" smtClean="0"/>
              <a:t>Parasitas intracelulares obrigatórios.</a:t>
            </a:r>
          </a:p>
          <a:p>
            <a:pPr eaLnBrk="1" hangingPunct="1"/>
            <a:endParaRPr lang="pt-BR" altLang="pt-BR" smtClean="0"/>
          </a:p>
        </p:txBody>
      </p:sp>
      <p:pic>
        <p:nvPicPr>
          <p:cNvPr id="1331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365625"/>
            <a:ext cx="30765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sz="6000"/>
              <a:t>Vírus, </a:t>
            </a:r>
            <a:br>
              <a:rPr lang="pt-BR" sz="6000"/>
            </a:br>
            <a:r>
              <a:rPr lang="pt-BR" sz="6000"/>
              <a:t>um grupo a parte.</a:t>
            </a:r>
          </a:p>
        </p:txBody>
      </p:sp>
      <p:pic>
        <p:nvPicPr>
          <p:cNvPr id="14339" name="Picture 6" descr="virus_s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0" y="1628775"/>
            <a:ext cx="12014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 sz="6000"/>
          </a:p>
          <a:p>
            <a:pPr eaLnBrk="1" hangingPunct="1"/>
            <a:endParaRPr lang="pt-BR" altLang="pt-BR" sz="6000"/>
          </a:p>
          <a:p>
            <a:pPr eaLnBrk="1" hangingPunct="1"/>
            <a:r>
              <a:rPr lang="pt-BR" altLang="pt-BR" sz="6000"/>
              <a:t>Vírus atacando células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5888"/>
            <a:ext cx="912177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188913"/>
            <a:ext cx="4319835" cy="55399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3000" dirty="0" smtClean="0"/>
              <a:t>Varíola</a:t>
            </a:r>
            <a:endParaRPr lang="pt-BR" sz="3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1135280"/>
            <a:ext cx="4536504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pt-BR" sz="3000" dirty="0"/>
              <a:t> </a:t>
            </a:r>
            <a:r>
              <a:rPr lang="pt-BR" sz="3000" dirty="0" smtClean="0"/>
              <a:t>DNA </a:t>
            </a:r>
            <a:r>
              <a:rPr lang="pt-BR" sz="3000" dirty="0"/>
              <a:t>vírus;</a:t>
            </a:r>
          </a:p>
          <a:p>
            <a:pPr eaLnBrk="1" hangingPunct="1">
              <a:buFontTx/>
              <a:buChar char="-"/>
              <a:defRPr/>
            </a:pPr>
            <a:r>
              <a:rPr lang="pt-BR" sz="3000" dirty="0" smtClean="0"/>
              <a:t> </a:t>
            </a:r>
            <a:r>
              <a:rPr lang="pt-BR" sz="3000" i="1" dirty="0" err="1" smtClean="0"/>
              <a:t>Vaccinia</a:t>
            </a:r>
            <a:r>
              <a:rPr lang="pt-BR" sz="3000" i="1" dirty="0" smtClean="0"/>
              <a:t> </a:t>
            </a:r>
            <a:r>
              <a:rPr lang="pt-BR" sz="3000" i="1" dirty="0" err="1" smtClean="0"/>
              <a:t>Virus</a:t>
            </a:r>
            <a:r>
              <a:rPr lang="pt-BR" sz="3000" i="1" dirty="0" smtClean="0"/>
              <a:t> </a:t>
            </a:r>
            <a:r>
              <a:rPr lang="pt-BR" sz="3000" dirty="0" smtClean="0"/>
              <a:t>(VACV) e VARV (Varíola);</a:t>
            </a:r>
          </a:p>
          <a:p>
            <a:pPr eaLnBrk="1" hangingPunct="1">
              <a:buFontTx/>
              <a:buChar char="-"/>
              <a:defRPr/>
            </a:pPr>
            <a:r>
              <a:rPr lang="pt-BR" sz="3000" dirty="0"/>
              <a:t> 1.798, Edward </a:t>
            </a:r>
            <a:r>
              <a:rPr lang="pt-BR" sz="3000" dirty="0" err="1"/>
              <a:t>Jenner</a:t>
            </a:r>
            <a:r>
              <a:rPr lang="pt-BR" sz="3000" dirty="0"/>
              <a:t>   </a:t>
            </a:r>
          </a:p>
          <a:p>
            <a:pPr eaLnBrk="1" hangingPunct="1">
              <a:defRPr/>
            </a:pPr>
            <a:r>
              <a:rPr lang="pt-BR" sz="3000" dirty="0"/>
              <a:t>        vacina.</a:t>
            </a:r>
          </a:p>
          <a:p>
            <a:pPr eaLnBrk="1" hangingPunct="1">
              <a:buFontTx/>
              <a:buChar char="-"/>
              <a:defRPr/>
            </a:pPr>
            <a:r>
              <a:rPr lang="pt-BR" sz="3000" dirty="0" smtClean="0"/>
              <a:t>Erradicada, no mundo, em 1.977;</a:t>
            </a:r>
          </a:p>
          <a:p>
            <a:pPr eaLnBrk="1" hangingPunct="1">
              <a:buFontTx/>
              <a:buChar char="-"/>
              <a:defRPr/>
            </a:pPr>
            <a:r>
              <a:rPr lang="pt-BR" sz="3000" dirty="0" smtClean="0"/>
              <a:t> Febre, vômito, erupções cutâneas     bolhas;</a:t>
            </a:r>
          </a:p>
          <a:p>
            <a:pPr eaLnBrk="1" hangingPunct="1">
              <a:buFontTx/>
              <a:buChar char="-"/>
              <a:defRPr/>
            </a:pPr>
            <a:r>
              <a:rPr lang="pt-BR" sz="3000" dirty="0"/>
              <a:t> </a:t>
            </a:r>
            <a:r>
              <a:rPr lang="pt-BR" sz="3000" dirty="0" smtClean="0"/>
              <a:t>Transmissão: contato direto ou objetos.</a:t>
            </a:r>
            <a:endParaRPr lang="pt-BR" sz="3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87" y="146792"/>
            <a:ext cx="4142234" cy="551445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012160" y="4758808"/>
            <a:ext cx="298356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000" b="1" dirty="0" smtClean="0"/>
              <a:t>Bangladesh, 1.973</a:t>
            </a:r>
            <a:endParaRPr lang="pt-BR" sz="2000" b="1" dirty="0"/>
          </a:p>
        </p:txBody>
      </p:sp>
      <p:sp>
        <p:nvSpPr>
          <p:cNvPr id="3" name="Seta para a direita 2"/>
          <p:cNvSpPr/>
          <p:nvPr/>
        </p:nvSpPr>
        <p:spPr>
          <a:xfrm>
            <a:off x="3935225" y="4947340"/>
            <a:ext cx="360040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671495" y="3140968"/>
            <a:ext cx="360040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1290</TotalTime>
  <Words>901</Words>
  <Application>Microsoft Office PowerPoint</Application>
  <PresentationFormat>Apresentação na tela (4:3)</PresentationFormat>
  <Paragraphs>315</Paragraphs>
  <Slides>55</Slides>
  <Notes>55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6" baseType="lpstr">
      <vt:lpstr>Arial</vt:lpstr>
      <vt:lpstr>Calibri</vt:lpstr>
      <vt:lpstr>Elephant</vt:lpstr>
      <vt:lpstr>Lucida Sans Unicode</vt:lpstr>
      <vt:lpstr>Times New Roman</vt:lpstr>
      <vt:lpstr>Verdana</vt:lpstr>
      <vt:lpstr>Wingdings</vt:lpstr>
      <vt:lpstr>Wingdings 2</vt:lpstr>
      <vt:lpstr>Wingdings 3</vt:lpstr>
      <vt:lpstr>Concurso</vt:lpstr>
      <vt:lpstr>Filme do Flash</vt:lpstr>
      <vt:lpstr>      BIOLOGIA -Os Seres Vivos-</vt:lpstr>
      <vt:lpstr>Apresentação do PowerPoint</vt:lpstr>
      <vt:lpstr>Apresentação do PowerPoint</vt:lpstr>
      <vt:lpstr>Apresentação do PowerPoint</vt:lpstr>
      <vt:lpstr>Apresentação do PowerPoint</vt:lpstr>
      <vt:lpstr>VíRUS – seres excluídos</vt:lpstr>
      <vt:lpstr>Vírus,  um grupo a parte.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Vírus bacteriófago</vt:lpstr>
      <vt:lpstr>Ciclo reprodutivo de DNA vírus</vt:lpstr>
      <vt:lpstr>       Ciclo reprodutivo do HIV</vt:lpstr>
      <vt:lpstr>       Ciclo reprodutivo de RNA vírus</vt:lpstr>
      <vt:lpstr>Principais  viroses</vt:lpstr>
      <vt:lpstr>Apresentação do PowerPoint</vt:lpstr>
      <vt:lpstr>Apresentação do PowerPoint</vt:lpstr>
      <vt:lpstr>Apresentação do PowerPoint</vt:lpstr>
      <vt:lpstr>CONCEITOS: </vt:lpstr>
      <vt:lpstr>PRINCIPAIS PANDEMIAS: </vt:lpstr>
      <vt:lpstr>PRINCIPAIS PANDEMIAS: </vt:lpstr>
      <vt:lpstr>PRINCIPAIS PANDEMIAS: </vt:lpstr>
      <vt:lpstr>Apresentação do PowerPoint</vt:lpstr>
      <vt:lpstr>HIGIENE DAS MÃOS</vt:lpstr>
      <vt:lpstr>ESPIRRO OU TOSSE</vt:lpstr>
      <vt:lpstr>Apresentação do PowerPoint</vt:lpstr>
      <vt:lpstr>CORIZA</vt:lpstr>
      <vt:lpstr>É OBRIGATÓRIO O BLOQUEIO DOS GERMES</vt:lpstr>
      <vt:lpstr>LIXO É LIXO NÃO É QUALQUER LUGAR</vt:lpstr>
      <vt:lpstr>NO HOSPITAL       MÁSCARA</vt:lpstr>
      <vt:lpstr>Reino Monera</vt:lpstr>
      <vt:lpstr>REINO MONERA </vt:lpstr>
      <vt:lpstr>Arqueas (Domínio Archeae)</vt:lpstr>
      <vt:lpstr>Apresentação do PowerPoint</vt:lpstr>
      <vt:lpstr>Apresentação do PowerPoint</vt:lpstr>
      <vt:lpstr>Apresentação do PowerPoint</vt:lpstr>
      <vt:lpstr>Apresentação do PowerPoint</vt:lpstr>
      <vt:lpstr>FORMAS DE BACTÉRIAS</vt:lpstr>
      <vt:lpstr>MICROSCÓPIO ELETRÔNICO</vt:lpstr>
      <vt:lpstr>Apresentação do PowerPoint</vt:lpstr>
      <vt:lpstr>Reprodução Assexuada</vt:lpstr>
      <vt:lpstr>REPRODUÇÃO SEXUADA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Fermentação Alcoólica</vt:lpstr>
      <vt:lpstr>Apresentação do PowerPoint</vt:lpstr>
      <vt:lpstr>      BIOLOGIA </vt:lpstr>
    </vt:vector>
  </TitlesOfParts>
  <Company>MARCELLO PRODUÇÕES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Poríferos e Cnidários</dc:title>
  <dc:creator>MARCELLO</dc:creator>
  <cp:lastModifiedBy>Conta da Microsoft</cp:lastModifiedBy>
  <cp:revision>340</cp:revision>
  <dcterms:created xsi:type="dcterms:W3CDTF">2007-03-01T00:18:25Z</dcterms:created>
  <dcterms:modified xsi:type="dcterms:W3CDTF">2024-03-05T13:21:05Z</dcterms:modified>
</cp:coreProperties>
</file>