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43" r:id="rId2"/>
    <p:sldId id="398" r:id="rId3"/>
    <p:sldId id="413" r:id="rId4"/>
    <p:sldId id="470" r:id="rId5"/>
    <p:sldId id="396" r:id="rId6"/>
    <p:sldId id="408" r:id="rId7"/>
    <p:sldId id="397" r:id="rId8"/>
    <p:sldId id="322" r:id="rId9"/>
    <p:sldId id="323" r:id="rId10"/>
    <p:sldId id="469" r:id="rId11"/>
    <p:sldId id="324" r:id="rId12"/>
    <p:sldId id="424" r:id="rId13"/>
    <p:sldId id="425" r:id="rId14"/>
    <p:sldId id="430" r:id="rId15"/>
    <p:sldId id="452" r:id="rId16"/>
    <p:sldId id="433" r:id="rId17"/>
    <p:sldId id="288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2329B-D698-496E-8B16-79F0589A03E0}" type="datetimeFigureOut">
              <a:rPr lang="pt-BR" smtClean="0"/>
              <a:pPr/>
              <a:t>16/09/2019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206E0-6F97-437C-B58C-B55D5E3FACD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0278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D8D7F-960D-4CF3-833A-A5B76BFF6E9E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4363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26A3FD-3E95-459C-86CD-B3FAB7BEA1AC}" type="slidenum">
              <a:rPr lang="pt-BR"/>
              <a:pPr/>
              <a:t>5</a:t>
            </a:fld>
            <a:endParaRPr lang="pt-BR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690516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423096-18AE-4A41-9E8C-CA7C61455397}" type="slidenum">
              <a:rPr lang="pt-BR"/>
              <a:pPr/>
              <a:t>7</a:t>
            </a:fld>
            <a:endParaRPr lang="pt-BR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468864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16FF-5D65-4678-8FEC-482F9E2FDD36}" type="datetimeFigureOut">
              <a:rPr lang="pt-BR" smtClean="0"/>
              <a:pPr/>
              <a:t>16/09/2019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C943-974A-407D-8E55-218177C728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16FF-5D65-4678-8FEC-482F9E2FDD36}" type="datetimeFigureOut">
              <a:rPr lang="pt-BR" smtClean="0"/>
              <a:pPr/>
              <a:t>16/09/2019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C943-974A-407D-8E55-218177C728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16FF-5D65-4678-8FEC-482F9E2FDD36}" type="datetimeFigureOut">
              <a:rPr lang="pt-BR" smtClean="0"/>
              <a:pPr/>
              <a:t>16/09/2019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C943-974A-407D-8E55-218177C728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3A367-12DB-426D-8A0C-EB7A13AB770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16FF-5D65-4678-8FEC-482F9E2FDD36}" type="datetimeFigureOut">
              <a:rPr lang="pt-BR" smtClean="0"/>
              <a:pPr/>
              <a:t>16/09/2019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C943-974A-407D-8E55-218177C728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16FF-5D65-4678-8FEC-482F9E2FDD36}" type="datetimeFigureOut">
              <a:rPr lang="pt-BR" smtClean="0"/>
              <a:pPr/>
              <a:t>16/09/2019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C943-974A-407D-8E55-218177C728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16FF-5D65-4678-8FEC-482F9E2FDD36}" type="datetimeFigureOut">
              <a:rPr lang="pt-BR" smtClean="0"/>
              <a:pPr/>
              <a:t>16/09/2019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C943-974A-407D-8E55-218177C728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16FF-5D65-4678-8FEC-482F9E2FDD36}" type="datetimeFigureOut">
              <a:rPr lang="pt-BR" smtClean="0"/>
              <a:pPr/>
              <a:t>16/09/2019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C943-974A-407D-8E55-218177C728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16FF-5D65-4678-8FEC-482F9E2FDD36}" type="datetimeFigureOut">
              <a:rPr lang="pt-BR" smtClean="0"/>
              <a:pPr/>
              <a:t>16/09/2019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C943-974A-407D-8E55-218177C728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16FF-5D65-4678-8FEC-482F9E2FDD36}" type="datetimeFigureOut">
              <a:rPr lang="pt-BR" smtClean="0"/>
              <a:pPr/>
              <a:t>16/09/2019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C943-974A-407D-8E55-218177C728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16FF-5D65-4678-8FEC-482F9E2FDD36}" type="datetimeFigureOut">
              <a:rPr lang="pt-BR" smtClean="0"/>
              <a:pPr/>
              <a:t>16/09/2019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C943-974A-407D-8E55-218177C728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16FF-5D65-4678-8FEC-482F9E2FDD36}" type="datetimeFigureOut">
              <a:rPr lang="pt-BR" smtClean="0"/>
              <a:pPr/>
              <a:t>16/09/2019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C943-974A-407D-8E55-218177C728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E16FF-5D65-4678-8FEC-482F9E2FDD36}" type="datetimeFigureOut">
              <a:rPr lang="pt-BR" smtClean="0"/>
              <a:pPr/>
              <a:t>16/09/2019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FC943-974A-407D-8E55-218177C728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tonei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95536" y="428604"/>
            <a:ext cx="4968552" cy="13573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Genética</a:t>
            </a:r>
            <a:endParaRPr kumimoji="0" lang="pt-BR" sz="90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395536" y="2132856"/>
            <a:ext cx="4934922" cy="18722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7600" dirty="0" smtClean="0">
                <a:solidFill>
                  <a:schemeClr val="bg1"/>
                </a:solidFill>
              </a:rPr>
              <a:t>Segunda Lei de Mendel</a:t>
            </a:r>
            <a:endParaRPr kumimoji="0" lang="pt-BR" sz="7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5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Cap. 08 – pág. 165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6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Prof. Lourenço</a:t>
            </a:r>
            <a:endParaRPr kumimoji="0" lang="pt-BR" sz="6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agem 5" descr="Mende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04664"/>
            <a:ext cx="2952328" cy="42484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m 8" descr="ervilha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149080"/>
            <a:ext cx="4896544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0413" y="214290"/>
            <a:ext cx="7772400" cy="1714511"/>
          </a:xfrm>
        </p:spPr>
        <p:txBody>
          <a:bodyPr>
            <a:normAutofit/>
          </a:bodyPr>
          <a:lstStyle/>
          <a:p>
            <a:pPr eaLnBrk="1" hangingPunct="1"/>
            <a:r>
              <a:rPr lang="pt-BR" sz="3200" b="1" dirty="0" smtClean="0">
                <a:solidFill>
                  <a:schemeClr val="accent2"/>
                </a:solidFill>
              </a:rPr>
              <a:t>RESULTADO FINAL</a:t>
            </a:r>
            <a:br>
              <a:rPr lang="pt-BR" sz="3200" b="1" dirty="0" smtClean="0">
                <a:solidFill>
                  <a:schemeClr val="accent2"/>
                </a:solidFill>
              </a:rPr>
            </a:br>
            <a:r>
              <a:rPr lang="pt-BR" sz="2200" b="1" dirty="0" smtClean="0"/>
              <a:t>lisas / amarelas: 9                               lisas / verdes: 3</a:t>
            </a:r>
            <a:br>
              <a:rPr lang="pt-BR" sz="2200" b="1" dirty="0" smtClean="0"/>
            </a:br>
            <a:r>
              <a:rPr lang="pt-BR" sz="2200" b="1" dirty="0" smtClean="0"/>
              <a:t>     rugosas / amarelas: 3                           rugosas  / verdes: 1</a:t>
            </a:r>
            <a:r>
              <a:rPr lang="pt-BR" sz="2200" b="1" dirty="0" smtClean="0">
                <a:solidFill>
                  <a:schemeClr val="accent2"/>
                </a:solidFill>
              </a:rPr>
              <a:t/>
            </a:r>
            <a:br>
              <a:rPr lang="pt-BR" sz="2200" b="1" dirty="0" smtClean="0">
                <a:solidFill>
                  <a:schemeClr val="accent2"/>
                </a:solidFill>
              </a:rPr>
            </a:br>
            <a:r>
              <a:rPr lang="pt-BR" sz="2800" b="1" dirty="0" smtClean="0">
                <a:solidFill>
                  <a:srgbClr val="FF0000"/>
                </a:solidFill>
              </a:rPr>
              <a:t>9:3:3:1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7018338" y="5554663"/>
            <a:ext cx="158591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600" b="1" u="sng" dirty="0" err="1" smtClean="0">
                <a:uFill>
                  <a:solidFill>
                    <a:srgbClr val="FFFF00"/>
                  </a:solidFill>
                </a:uFill>
                <a:cs typeface="Times New Roman" pitchFamily="18" charset="0"/>
              </a:rPr>
              <a:t>rrvv</a:t>
            </a:r>
            <a:endParaRPr lang="pt-BR" sz="3600" b="1" u="sng" dirty="0">
              <a:uFill>
                <a:solidFill>
                  <a:srgbClr val="FFFF00"/>
                </a:solidFill>
              </a:uFill>
              <a:latin typeface="Arial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432425" y="5554663"/>
            <a:ext cx="1585913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600" b="1" u="sng" dirty="0" err="1" smtClean="0">
                <a:uFill>
                  <a:solidFill>
                    <a:srgbClr val="00B0F0"/>
                  </a:solidFill>
                </a:uFill>
                <a:cs typeface="Times New Roman" pitchFamily="18" charset="0"/>
              </a:rPr>
              <a:t>rrVv</a:t>
            </a:r>
            <a:endParaRPr lang="pt-BR" sz="3600" b="1" u="sng" dirty="0">
              <a:uFill>
                <a:solidFill>
                  <a:srgbClr val="00B0F0"/>
                </a:solidFill>
              </a:uFill>
              <a:latin typeface="Arial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849688" y="5554663"/>
            <a:ext cx="1582737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600" b="1" u="sng" dirty="0" err="1" smtClean="0"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Rrvv</a:t>
            </a:r>
            <a:endParaRPr lang="pt-BR" sz="3600" b="1" u="sng" dirty="0">
              <a:uFill>
                <a:solidFill>
                  <a:srgbClr val="00B050"/>
                </a:solidFill>
              </a:uFill>
              <a:latin typeface="Arial" charset="0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2266950" y="5554663"/>
            <a:ext cx="1582738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600" b="1" u="sng" dirty="0" err="1" smtClean="0">
                <a:uFill>
                  <a:solidFill>
                    <a:srgbClr val="FF0000"/>
                  </a:solidFill>
                </a:uFill>
                <a:latin typeface="+mj-lt"/>
              </a:rPr>
              <a:t>RrVv</a:t>
            </a:r>
            <a:endParaRPr lang="pt-BR" sz="3600" b="1" u="sng" dirty="0">
              <a:uFill>
                <a:solidFill>
                  <a:srgbClr val="FF0000"/>
                </a:solidFill>
              </a:uFill>
              <a:latin typeface="+mj-lt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684213" y="5554663"/>
            <a:ext cx="1582737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600" b="1" dirty="0" err="1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rv</a:t>
            </a:r>
            <a:endParaRPr lang="pt-BR" sz="36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7018338" y="4800600"/>
            <a:ext cx="1585912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600" b="1" u="sng" dirty="0" err="1" smtClean="0">
                <a:uFill>
                  <a:solidFill>
                    <a:srgbClr val="00B0F0"/>
                  </a:solidFill>
                </a:uFill>
                <a:cs typeface="Times New Roman" pitchFamily="18" charset="0"/>
              </a:rPr>
              <a:t>rrVv</a:t>
            </a:r>
            <a:endParaRPr lang="pt-BR" sz="3600" b="1" u="sng" dirty="0">
              <a:uFill>
                <a:solidFill>
                  <a:srgbClr val="00B0F0"/>
                </a:solidFill>
              </a:uFill>
              <a:latin typeface="Arial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432425" y="4800600"/>
            <a:ext cx="1585913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600" b="1" u="sng" dirty="0" err="1" smtClean="0">
                <a:uFill>
                  <a:solidFill>
                    <a:srgbClr val="00B0F0"/>
                  </a:solidFill>
                </a:uFill>
                <a:cs typeface="Times New Roman" pitchFamily="18" charset="0"/>
              </a:rPr>
              <a:t>rrVV</a:t>
            </a:r>
            <a:endParaRPr lang="pt-BR" sz="3600" b="1" u="sng" dirty="0">
              <a:uFill>
                <a:solidFill>
                  <a:srgbClr val="00B0F0"/>
                </a:solidFill>
              </a:uFill>
              <a:latin typeface="Arial" charset="0"/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3849688" y="4800600"/>
            <a:ext cx="1582737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600" b="1" u="sng" dirty="0" err="1" smtClean="0">
                <a:uFill>
                  <a:solidFill>
                    <a:srgbClr val="FF0000"/>
                  </a:solidFill>
                </a:uFill>
                <a:cs typeface="Times New Roman" pitchFamily="18" charset="0"/>
              </a:rPr>
              <a:t>RrVv</a:t>
            </a:r>
            <a:endParaRPr lang="pt-BR" sz="3600" b="1" u="sng" dirty="0">
              <a:uFill>
                <a:solidFill>
                  <a:srgbClr val="FF0000"/>
                </a:solidFill>
              </a:uFill>
              <a:latin typeface="Arial" charset="0"/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2266950" y="4800600"/>
            <a:ext cx="1582738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600" b="1" u="sng" dirty="0" err="1" smtClean="0">
                <a:uFill>
                  <a:solidFill>
                    <a:srgbClr val="FF0000"/>
                  </a:solidFill>
                </a:uFill>
                <a:cs typeface="Times New Roman" pitchFamily="18" charset="0"/>
              </a:rPr>
              <a:t>RrVV</a:t>
            </a:r>
            <a:endParaRPr lang="pt-BR" sz="3600" b="1" u="sng" dirty="0">
              <a:uFill>
                <a:solidFill>
                  <a:srgbClr val="FF0000"/>
                </a:solidFill>
              </a:uFill>
              <a:latin typeface="Arial" charset="0"/>
            </a:endParaRP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684213" y="4800600"/>
            <a:ext cx="1582737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600" b="1" dirty="0" err="1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rV</a:t>
            </a:r>
            <a:endParaRPr lang="pt-BR" sz="36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7018338" y="4046538"/>
            <a:ext cx="158591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600" b="1" u="sng" dirty="0" err="1" smtClean="0"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Rrvv</a:t>
            </a:r>
            <a:endParaRPr lang="pt-BR" sz="3600" b="1" u="sng" dirty="0">
              <a:uFill>
                <a:solidFill>
                  <a:srgbClr val="00B050"/>
                </a:solidFill>
              </a:uFill>
              <a:latin typeface="Arial" charset="0"/>
            </a:endParaRP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5432425" y="4046538"/>
            <a:ext cx="1585913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600" b="1" u="sng" dirty="0" err="1" smtClean="0">
                <a:uFill>
                  <a:solidFill>
                    <a:srgbClr val="FF0000"/>
                  </a:solidFill>
                </a:uFill>
                <a:cs typeface="Times New Roman" pitchFamily="18" charset="0"/>
              </a:rPr>
              <a:t>RrVv</a:t>
            </a:r>
            <a:endParaRPr lang="pt-BR" sz="3600" b="1" u="sng" dirty="0">
              <a:uFill>
                <a:solidFill>
                  <a:srgbClr val="FF0000"/>
                </a:solidFill>
              </a:uFill>
              <a:latin typeface="Arial" charset="0"/>
            </a:endParaRP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3849688" y="4046538"/>
            <a:ext cx="1582737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600" b="1" u="sng" dirty="0" err="1" smtClean="0"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RRvv</a:t>
            </a:r>
            <a:endParaRPr lang="pt-BR" sz="3600" b="1" u="sng" dirty="0">
              <a:uFill>
                <a:solidFill>
                  <a:srgbClr val="00B050"/>
                </a:solidFill>
              </a:uFill>
              <a:latin typeface="Arial" charset="0"/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2266950" y="4046538"/>
            <a:ext cx="1582738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600" b="1" u="sng" dirty="0" err="1" smtClean="0">
                <a:uFill>
                  <a:solidFill>
                    <a:srgbClr val="FF0000"/>
                  </a:solidFill>
                </a:uFill>
                <a:cs typeface="Times New Roman" pitchFamily="18" charset="0"/>
              </a:rPr>
              <a:t>RRVv</a:t>
            </a:r>
            <a:endParaRPr lang="pt-BR" sz="3600" b="1" u="sng" dirty="0">
              <a:uFill>
                <a:solidFill>
                  <a:srgbClr val="FF0000"/>
                </a:solidFill>
              </a:uFill>
              <a:latin typeface="Arial" charset="0"/>
            </a:endParaRP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684213" y="4046538"/>
            <a:ext cx="1582737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600" b="1" dirty="0" err="1" smtClean="0">
                <a:solidFill>
                  <a:srgbClr val="00B0F0"/>
                </a:solidFill>
                <a:latin typeface="+mj-lt"/>
              </a:rPr>
              <a:t>Rv</a:t>
            </a:r>
            <a:endParaRPr lang="pt-BR" sz="3600" b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5139" name="Rectangle 20"/>
          <p:cNvSpPr>
            <a:spLocks noChangeArrowheads="1"/>
          </p:cNvSpPr>
          <p:nvPr/>
        </p:nvSpPr>
        <p:spPr bwMode="auto">
          <a:xfrm>
            <a:off x="7018338" y="3290888"/>
            <a:ext cx="158591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t-BR" sz="3600" b="1">
              <a:latin typeface="Arial" charset="0"/>
            </a:endParaRPr>
          </a:p>
        </p:txBody>
      </p:sp>
      <p:sp>
        <p:nvSpPr>
          <p:cNvPr id="5140" name="Rectangle 21"/>
          <p:cNvSpPr>
            <a:spLocks noChangeArrowheads="1"/>
          </p:cNvSpPr>
          <p:nvPr/>
        </p:nvSpPr>
        <p:spPr bwMode="auto">
          <a:xfrm>
            <a:off x="5432425" y="3290888"/>
            <a:ext cx="158591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t-BR" sz="3600" b="1">
              <a:latin typeface="Arial" charset="0"/>
            </a:endParaRPr>
          </a:p>
        </p:txBody>
      </p:sp>
      <p:sp>
        <p:nvSpPr>
          <p:cNvPr id="5141" name="Rectangle 22"/>
          <p:cNvSpPr>
            <a:spLocks noChangeArrowheads="1"/>
          </p:cNvSpPr>
          <p:nvPr/>
        </p:nvSpPr>
        <p:spPr bwMode="auto">
          <a:xfrm>
            <a:off x="3849688" y="3290888"/>
            <a:ext cx="158273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t-BR" sz="3600" b="1">
              <a:latin typeface="Arial" charset="0"/>
            </a:endParaRP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2266950" y="3290888"/>
            <a:ext cx="1582738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t-BR" sz="3600" b="1">
              <a:latin typeface="Arial" charset="0"/>
            </a:endParaRP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684213" y="3290888"/>
            <a:ext cx="158273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600" b="1" dirty="0" smtClean="0">
                <a:solidFill>
                  <a:srgbClr val="00B0F0"/>
                </a:solidFill>
                <a:cs typeface="Times New Roman" pitchFamily="18" charset="0"/>
              </a:rPr>
              <a:t>RV</a:t>
            </a:r>
            <a:endParaRPr lang="pt-BR" sz="3600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7018338" y="1989138"/>
            <a:ext cx="1585912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600" b="1" dirty="0" err="1" smtClean="0">
                <a:solidFill>
                  <a:srgbClr val="00B0F0"/>
                </a:solidFill>
                <a:cs typeface="Times New Roman" pitchFamily="18" charset="0"/>
              </a:rPr>
              <a:t>rv</a:t>
            </a:r>
            <a:endParaRPr lang="pt-BR" sz="3600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5432425" y="1989138"/>
            <a:ext cx="1585913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600" b="1" dirty="0" err="1" smtClean="0">
                <a:solidFill>
                  <a:srgbClr val="00B0F0"/>
                </a:solidFill>
                <a:cs typeface="Times New Roman" pitchFamily="18" charset="0"/>
              </a:rPr>
              <a:t>rV</a:t>
            </a:r>
            <a:endParaRPr lang="pt-BR" sz="3600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3849688" y="1989138"/>
            <a:ext cx="1582737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600" b="1" dirty="0" err="1" smtClean="0">
                <a:solidFill>
                  <a:srgbClr val="00B0F0"/>
                </a:solidFill>
                <a:cs typeface="Times New Roman" pitchFamily="18" charset="0"/>
              </a:rPr>
              <a:t>Rv</a:t>
            </a:r>
            <a:endParaRPr lang="pt-BR" sz="3600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2266950" y="1989138"/>
            <a:ext cx="1582738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600" b="1" dirty="0" smtClean="0">
                <a:solidFill>
                  <a:srgbClr val="00B0F0"/>
                </a:solidFill>
                <a:cs typeface="Times New Roman" pitchFamily="18" charset="0"/>
              </a:rPr>
              <a:t>RV</a:t>
            </a:r>
            <a:endParaRPr lang="pt-BR" sz="3600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5148" name="Rectangle 29"/>
          <p:cNvSpPr>
            <a:spLocks noChangeArrowheads="1"/>
          </p:cNvSpPr>
          <p:nvPr/>
        </p:nvSpPr>
        <p:spPr bwMode="auto">
          <a:xfrm>
            <a:off x="684213" y="1989138"/>
            <a:ext cx="1582737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pt-BR">
                <a:latin typeface="Osaka" charset="-128"/>
                <a:ea typeface="Osaka" charset="-128"/>
              </a:rPr>
              <a:t>      </a:t>
            </a:r>
          </a:p>
          <a:p>
            <a:pPr>
              <a:spcBef>
                <a:spcPct val="20000"/>
              </a:spcBef>
            </a:pPr>
            <a:r>
              <a:rPr lang="pt-BR">
                <a:latin typeface="Osaka" charset="-128"/>
                <a:ea typeface="Osaka" charset="-128"/>
              </a:rPr>
              <a:t>             </a:t>
            </a:r>
          </a:p>
        </p:txBody>
      </p:sp>
      <p:sp>
        <p:nvSpPr>
          <p:cNvPr id="5149" name="Line 31"/>
          <p:cNvSpPr>
            <a:spLocks noChangeShapeType="1"/>
          </p:cNvSpPr>
          <p:nvPr/>
        </p:nvSpPr>
        <p:spPr bwMode="auto">
          <a:xfrm>
            <a:off x="684213" y="6308725"/>
            <a:ext cx="7920037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50" name="Line 33"/>
          <p:cNvSpPr>
            <a:spLocks noChangeShapeType="1"/>
          </p:cNvSpPr>
          <p:nvPr/>
        </p:nvSpPr>
        <p:spPr bwMode="auto">
          <a:xfrm>
            <a:off x="8604250" y="1989138"/>
            <a:ext cx="0" cy="4319587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51" name="Line 36"/>
          <p:cNvSpPr>
            <a:spLocks noChangeShapeType="1"/>
          </p:cNvSpPr>
          <p:nvPr/>
        </p:nvSpPr>
        <p:spPr bwMode="auto">
          <a:xfrm>
            <a:off x="3849688" y="1989138"/>
            <a:ext cx="0" cy="4319587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52" name="Line 37"/>
          <p:cNvSpPr>
            <a:spLocks noChangeShapeType="1"/>
          </p:cNvSpPr>
          <p:nvPr/>
        </p:nvSpPr>
        <p:spPr bwMode="auto">
          <a:xfrm>
            <a:off x="5432425" y="1989138"/>
            <a:ext cx="0" cy="4319587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53" name="Line 38"/>
          <p:cNvSpPr>
            <a:spLocks noChangeShapeType="1"/>
          </p:cNvSpPr>
          <p:nvPr/>
        </p:nvSpPr>
        <p:spPr bwMode="auto">
          <a:xfrm>
            <a:off x="7018338" y="1989138"/>
            <a:ext cx="0" cy="4319587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54" name="Line 39"/>
          <p:cNvSpPr>
            <a:spLocks noChangeShapeType="1"/>
          </p:cNvSpPr>
          <p:nvPr/>
        </p:nvSpPr>
        <p:spPr bwMode="auto">
          <a:xfrm>
            <a:off x="684213" y="4046538"/>
            <a:ext cx="7920037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55" name="Line 40"/>
          <p:cNvSpPr>
            <a:spLocks noChangeShapeType="1"/>
          </p:cNvSpPr>
          <p:nvPr/>
        </p:nvSpPr>
        <p:spPr bwMode="auto">
          <a:xfrm>
            <a:off x="684213" y="4800600"/>
            <a:ext cx="7920037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56" name="Line 41"/>
          <p:cNvSpPr>
            <a:spLocks noChangeShapeType="1"/>
          </p:cNvSpPr>
          <p:nvPr/>
        </p:nvSpPr>
        <p:spPr bwMode="auto">
          <a:xfrm>
            <a:off x="684213" y="5554663"/>
            <a:ext cx="7920037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57" name="Line 42"/>
          <p:cNvSpPr>
            <a:spLocks noChangeShapeType="1"/>
          </p:cNvSpPr>
          <p:nvPr/>
        </p:nvSpPr>
        <p:spPr bwMode="auto">
          <a:xfrm>
            <a:off x="2266950" y="1989138"/>
            <a:ext cx="633730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58" name="Line 30"/>
          <p:cNvSpPr>
            <a:spLocks noChangeShapeType="1"/>
          </p:cNvSpPr>
          <p:nvPr/>
        </p:nvSpPr>
        <p:spPr bwMode="auto">
          <a:xfrm>
            <a:off x="684213" y="1989138"/>
            <a:ext cx="1582737" cy="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59" name="Line 43"/>
          <p:cNvSpPr>
            <a:spLocks noChangeShapeType="1"/>
          </p:cNvSpPr>
          <p:nvPr/>
        </p:nvSpPr>
        <p:spPr bwMode="auto">
          <a:xfrm>
            <a:off x="684213" y="1989138"/>
            <a:ext cx="1582737" cy="130175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60" name="Line 44"/>
          <p:cNvSpPr>
            <a:spLocks noChangeShapeType="1"/>
          </p:cNvSpPr>
          <p:nvPr/>
        </p:nvSpPr>
        <p:spPr bwMode="auto">
          <a:xfrm>
            <a:off x="684213" y="3290888"/>
            <a:ext cx="0" cy="3017837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61" name="Line 32"/>
          <p:cNvSpPr>
            <a:spLocks noChangeShapeType="1"/>
          </p:cNvSpPr>
          <p:nvPr/>
        </p:nvSpPr>
        <p:spPr bwMode="auto">
          <a:xfrm>
            <a:off x="684213" y="1989138"/>
            <a:ext cx="0" cy="130175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62" name="Line 45"/>
          <p:cNvSpPr>
            <a:spLocks noChangeShapeType="1"/>
          </p:cNvSpPr>
          <p:nvPr/>
        </p:nvSpPr>
        <p:spPr bwMode="auto">
          <a:xfrm>
            <a:off x="2266950" y="3290888"/>
            <a:ext cx="0" cy="3017837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63" name="Line 35"/>
          <p:cNvSpPr>
            <a:spLocks noChangeShapeType="1"/>
          </p:cNvSpPr>
          <p:nvPr/>
        </p:nvSpPr>
        <p:spPr bwMode="auto">
          <a:xfrm>
            <a:off x="2266950" y="1989138"/>
            <a:ext cx="0" cy="130175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64" name="Line 46"/>
          <p:cNvSpPr>
            <a:spLocks noChangeShapeType="1"/>
          </p:cNvSpPr>
          <p:nvPr/>
        </p:nvSpPr>
        <p:spPr bwMode="auto">
          <a:xfrm>
            <a:off x="2266950" y="3290888"/>
            <a:ext cx="633730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65" name="Line 34"/>
          <p:cNvSpPr>
            <a:spLocks noChangeShapeType="1"/>
          </p:cNvSpPr>
          <p:nvPr/>
        </p:nvSpPr>
        <p:spPr bwMode="auto">
          <a:xfrm>
            <a:off x="684213" y="3290888"/>
            <a:ext cx="1582737" cy="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66" name="Text Box 48"/>
          <p:cNvSpPr txBox="1">
            <a:spLocks noChangeArrowheads="1"/>
          </p:cNvSpPr>
          <p:nvPr/>
        </p:nvSpPr>
        <p:spPr bwMode="auto">
          <a:xfrm>
            <a:off x="1476375" y="2060575"/>
            <a:ext cx="5032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dirty="0"/>
              <a:t>♀</a:t>
            </a:r>
          </a:p>
        </p:txBody>
      </p:sp>
      <p:sp>
        <p:nvSpPr>
          <p:cNvPr id="5167" name="Text Box 49"/>
          <p:cNvSpPr txBox="1">
            <a:spLocks noChangeArrowheads="1"/>
          </p:cNvSpPr>
          <p:nvPr/>
        </p:nvSpPr>
        <p:spPr bwMode="auto">
          <a:xfrm>
            <a:off x="900113" y="2708275"/>
            <a:ext cx="5032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dirty="0"/>
              <a:t>♂</a:t>
            </a:r>
          </a:p>
        </p:txBody>
      </p:sp>
      <p:sp>
        <p:nvSpPr>
          <p:cNvPr id="66" name="Rectangle 18"/>
          <p:cNvSpPr>
            <a:spLocks noChangeArrowheads="1"/>
          </p:cNvSpPr>
          <p:nvPr/>
        </p:nvSpPr>
        <p:spPr bwMode="auto">
          <a:xfrm>
            <a:off x="2285984" y="3286124"/>
            <a:ext cx="1582738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600" b="1" u="sng" dirty="0" smtClean="0">
                <a:uFill>
                  <a:solidFill>
                    <a:srgbClr val="FF0000"/>
                  </a:solidFill>
                </a:uFill>
                <a:cs typeface="Times New Roman" pitchFamily="18" charset="0"/>
              </a:rPr>
              <a:t>RRVV</a:t>
            </a:r>
            <a:endParaRPr lang="pt-BR" sz="3600" b="1" u="sng" dirty="0">
              <a:uFill>
                <a:solidFill>
                  <a:srgbClr val="FF0000"/>
                </a:solidFill>
              </a:uFill>
              <a:latin typeface="Arial" charset="0"/>
            </a:endParaRPr>
          </a:p>
        </p:txBody>
      </p:sp>
      <p:sp>
        <p:nvSpPr>
          <p:cNvPr id="67" name="Rectangle 18"/>
          <p:cNvSpPr>
            <a:spLocks noChangeArrowheads="1"/>
          </p:cNvSpPr>
          <p:nvPr/>
        </p:nvSpPr>
        <p:spPr bwMode="auto">
          <a:xfrm>
            <a:off x="3857620" y="3286124"/>
            <a:ext cx="1582738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600" b="1" u="sng" dirty="0" err="1" smtClean="0">
                <a:uFill>
                  <a:solidFill>
                    <a:srgbClr val="FF0000"/>
                  </a:solidFill>
                </a:uFill>
                <a:cs typeface="Times New Roman" pitchFamily="18" charset="0"/>
              </a:rPr>
              <a:t>RRVv</a:t>
            </a:r>
            <a:endParaRPr lang="pt-BR" sz="3600" b="1" u="sng" dirty="0">
              <a:uFill>
                <a:solidFill>
                  <a:srgbClr val="FF0000"/>
                </a:solidFill>
              </a:uFill>
              <a:latin typeface="Arial" charset="0"/>
            </a:endParaRPr>
          </a:p>
        </p:txBody>
      </p:sp>
      <p:sp>
        <p:nvSpPr>
          <p:cNvPr id="68" name="Rectangle 18"/>
          <p:cNvSpPr>
            <a:spLocks noChangeArrowheads="1"/>
          </p:cNvSpPr>
          <p:nvPr/>
        </p:nvSpPr>
        <p:spPr bwMode="auto">
          <a:xfrm>
            <a:off x="5429256" y="3286124"/>
            <a:ext cx="1582738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600" b="1" u="sng" dirty="0" err="1" smtClean="0">
                <a:uFill>
                  <a:solidFill>
                    <a:srgbClr val="FF0000"/>
                  </a:solidFill>
                </a:uFill>
                <a:cs typeface="Times New Roman" pitchFamily="18" charset="0"/>
              </a:rPr>
              <a:t>RrVV</a:t>
            </a:r>
            <a:endParaRPr lang="pt-BR" sz="3600" b="1" u="sng" dirty="0">
              <a:uFill>
                <a:solidFill>
                  <a:srgbClr val="FF0000"/>
                </a:solidFill>
              </a:uFill>
              <a:latin typeface="Arial" charset="0"/>
            </a:endParaRPr>
          </a:p>
        </p:txBody>
      </p:sp>
      <p:sp>
        <p:nvSpPr>
          <p:cNvPr id="69" name="Rectangle 18"/>
          <p:cNvSpPr>
            <a:spLocks noChangeArrowheads="1"/>
          </p:cNvSpPr>
          <p:nvPr/>
        </p:nvSpPr>
        <p:spPr bwMode="auto">
          <a:xfrm>
            <a:off x="7000892" y="3286124"/>
            <a:ext cx="1582738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600" b="1" u="sng" dirty="0" err="1" smtClean="0">
                <a:uFill>
                  <a:solidFill>
                    <a:srgbClr val="FF0000"/>
                  </a:solidFill>
                </a:uFill>
                <a:cs typeface="Times New Roman" pitchFamily="18" charset="0"/>
              </a:rPr>
              <a:t>RrVv</a:t>
            </a:r>
            <a:endParaRPr lang="pt-BR" sz="3600" b="1" u="sng" dirty="0">
              <a:uFill>
                <a:solidFill>
                  <a:srgbClr val="FF0000"/>
                </a:solidFill>
              </a:u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  <p:bldP spid="13319" grpId="0"/>
      <p:bldP spid="13320" grpId="0"/>
      <p:bldP spid="13322" grpId="0"/>
      <p:bldP spid="13323" grpId="0"/>
      <p:bldP spid="13324" grpId="0"/>
      <p:bldP spid="13325" grpId="0"/>
      <p:bldP spid="13327" grpId="0"/>
      <p:bldP spid="13328" grpId="0"/>
      <p:bldP spid="13329" grpId="0"/>
      <p:bldP spid="13330" grpId="0"/>
      <p:bldP spid="13335" grpId="0"/>
      <p:bldP spid="66" grpId="0"/>
      <p:bldP spid="67" grpId="0"/>
      <p:bldP spid="68" grpId="0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6"/>
          <p:cNvSpPr>
            <a:spLocks noChangeShapeType="1"/>
          </p:cNvSpPr>
          <p:nvPr/>
        </p:nvSpPr>
        <p:spPr bwMode="auto">
          <a:xfrm>
            <a:off x="1270000" y="4005263"/>
            <a:ext cx="2016125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47" name="Line 7"/>
          <p:cNvSpPr>
            <a:spLocks noChangeShapeType="1"/>
          </p:cNvSpPr>
          <p:nvPr/>
        </p:nvSpPr>
        <p:spPr bwMode="auto">
          <a:xfrm>
            <a:off x="1270000" y="3502025"/>
            <a:ext cx="0" cy="107950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6148" name="Picture 8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14983" t="12016" b="3928"/>
          <a:stretch>
            <a:fillRect/>
          </a:stretch>
        </p:blipFill>
        <p:spPr bwMode="auto">
          <a:xfrm>
            <a:off x="2638425" y="1762125"/>
            <a:ext cx="3846513" cy="4619625"/>
          </a:xfrm>
          <a:prstGeom prst="rect">
            <a:avLst/>
          </a:prstGeom>
          <a:noFill/>
          <a:ln w="9525">
            <a:solidFill>
              <a:srgbClr val="3366CC"/>
            </a:solidFill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17475" y="1801813"/>
            <a:ext cx="2305050" cy="1716087"/>
            <a:chOff x="385" y="1135"/>
            <a:chExt cx="1452" cy="1081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385" y="1253"/>
              <a:ext cx="1452" cy="963"/>
              <a:chOff x="385" y="1253"/>
              <a:chExt cx="1452" cy="963"/>
            </a:xfrm>
          </p:grpSpPr>
          <p:pic>
            <p:nvPicPr>
              <p:cNvPr id="6162" name="Picture 11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E6F1FA"/>
                  </a:clrFrom>
                  <a:clrTo>
                    <a:srgbClr val="E6F1FA">
                      <a:alpha val="0"/>
                    </a:srgbClr>
                  </a:clrTo>
                </a:clrChange>
                <a:lum bright="-20000" contrast="48000"/>
              </a:blip>
              <a:srcRect l="30281" t="54077" r="2670"/>
              <a:stretch>
                <a:fillRect/>
              </a:stretch>
            </p:blipFill>
            <p:spPr bwMode="auto">
              <a:xfrm>
                <a:off x="431" y="1253"/>
                <a:ext cx="1406" cy="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63" name="Rectangle 12"/>
              <p:cNvSpPr>
                <a:spLocks noChangeArrowheads="1"/>
              </p:cNvSpPr>
              <p:nvPr/>
            </p:nvSpPr>
            <p:spPr bwMode="auto">
              <a:xfrm>
                <a:off x="385" y="1253"/>
                <a:ext cx="454" cy="36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6160" name="Rectangle 13"/>
            <p:cNvSpPr>
              <a:spLocks noChangeArrowheads="1"/>
            </p:cNvSpPr>
            <p:nvPr/>
          </p:nvSpPr>
          <p:spPr bwMode="auto">
            <a:xfrm>
              <a:off x="1211" y="1153"/>
              <a:ext cx="181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61" name="Rectangle 14"/>
            <p:cNvSpPr>
              <a:spLocks noChangeArrowheads="1"/>
            </p:cNvSpPr>
            <p:nvPr/>
          </p:nvSpPr>
          <p:spPr bwMode="auto">
            <a:xfrm>
              <a:off x="821" y="1135"/>
              <a:ext cx="181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17475" y="4592638"/>
            <a:ext cx="2305050" cy="1716087"/>
            <a:chOff x="385" y="1135"/>
            <a:chExt cx="1452" cy="1081"/>
          </a:xfrm>
        </p:grpSpPr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385" y="1253"/>
              <a:ext cx="1452" cy="963"/>
              <a:chOff x="385" y="1253"/>
              <a:chExt cx="1452" cy="963"/>
            </a:xfrm>
          </p:grpSpPr>
          <p:pic>
            <p:nvPicPr>
              <p:cNvPr id="6157" name="Picture 17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E6F1FA"/>
                  </a:clrFrom>
                  <a:clrTo>
                    <a:srgbClr val="E6F1FA">
                      <a:alpha val="0"/>
                    </a:srgbClr>
                  </a:clrTo>
                </a:clrChange>
                <a:lum bright="-20000" contrast="48000"/>
              </a:blip>
              <a:srcRect l="30281" t="54077" r="2670"/>
              <a:stretch>
                <a:fillRect/>
              </a:stretch>
            </p:blipFill>
            <p:spPr bwMode="auto">
              <a:xfrm>
                <a:off x="431" y="1253"/>
                <a:ext cx="1406" cy="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58" name="Rectangle 18"/>
              <p:cNvSpPr>
                <a:spLocks noChangeArrowheads="1"/>
              </p:cNvSpPr>
              <p:nvPr/>
            </p:nvSpPr>
            <p:spPr bwMode="auto">
              <a:xfrm>
                <a:off x="385" y="1253"/>
                <a:ext cx="454" cy="36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6155" name="Rectangle 19"/>
            <p:cNvSpPr>
              <a:spLocks noChangeArrowheads="1"/>
            </p:cNvSpPr>
            <p:nvPr/>
          </p:nvSpPr>
          <p:spPr bwMode="auto">
            <a:xfrm>
              <a:off x="1211" y="1153"/>
              <a:ext cx="181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56" name="Rectangle 20"/>
            <p:cNvSpPr>
              <a:spLocks noChangeArrowheads="1"/>
            </p:cNvSpPr>
            <p:nvPr/>
          </p:nvSpPr>
          <p:spPr bwMode="auto">
            <a:xfrm>
              <a:off x="821" y="1135"/>
              <a:ext cx="181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6151" name="Text Box 21"/>
          <p:cNvSpPr txBox="1">
            <a:spLocks noChangeArrowheads="1"/>
          </p:cNvSpPr>
          <p:nvPr/>
        </p:nvSpPr>
        <p:spPr bwMode="auto">
          <a:xfrm>
            <a:off x="6599238" y="2917825"/>
            <a:ext cx="2365375" cy="17557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</a:pPr>
            <a:r>
              <a:rPr lang="pt-BR" sz="1600" b="1" dirty="0"/>
              <a:t>9/16 – Amarelas/Lisas</a:t>
            </a:r>
          </a:p>
          <a:p>
            <a:pPr>
              <a:lnSpc>
                <a:spcPct val="170000"/>
              </a:lnSpc>
            </a:pPr>
            <a:r>
              <a:rPr lang="pt-BR" sz="1600" b="1" dirty="0"/>
              <a:t>3/16 – Amarelas/Rugosas</a:t>
            </a:r>
          </a:p>
          <a:p>
            <a:pPr>
              <a:lnSpc>
                <a:spcPct val="170000"/>
              </a:lnSpc>
            </a:pPr>
            <a:r>
              <a:rPr lang="pt-BR" sz="1600" b="1" dirty="0"/>
              <a:t>3/16 – Verdes/Lisas</a:t>
            </a:r>
          </a:p>
          <a:p>
            <a:pPr>
              <a:lnSpc>
                <a:spcPct val="170000"/>
              </a:lnSpc>
            </a:pPr>
            <a:r>
              <a:rPr lang="pt-BR" sz="1600" b="1" dirty="0"/>
              <a:t>1/16 – Verde/Rugosa</a:t>
            </a:r>
          </a:p>
        </p:txBody>
      </p:sp>
      <p:sp>
        <p:nvSpPr>
          <p:cNvPr id="6152" name="Text Box 22"/>
          <p:cNvSpPr txBox="1">
            <a:spLocks noChangeArrowheads="1"/>
          </p:cNvSpPr>
          <p:nvPr/>
        </p:nvSpPr>
        <p:spPr bwMode="auto">
          <a:xfrm>
            <a:off x="6948488" y="5229225"/>
            <a:ext cx="165735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dirty="0">
                <a:latin typeface="Arial" charset="0"/>
              </a:rPr>
              <a:t>9:3:3:1</a:t>
            </a:r>
          </a:p>
        </p:txBody>
      </p:sp>
      <p:sp>
        <p:nvSpPr>
          <p:cNvPr id="6153" name="Rectangle 23"/>
          <p:cNvSpPr>
            <a:spLocks noChangeArrowheads="1"/>
          </p:cNvSpPr>
          <p:nvPr/>
        </p:nvSpPr>
        <p:spPr bwMode="auto">
          <a:xfrm>
            <a:off x="760413" y="333375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4000" b="1">
                <a:solidFill>
                  <a:schemeClr val="accent2"/>
                </a:solidFill>
              </a:rPr>
              <a:t>SEGUNDA LEI DE MENDEL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11188" y="333375"/>
          <a:ext cx="7345362" cy="585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23" name="Imagem de bitmap" r:id="rId3" imgW="5038095" imgH="4019048" progId="PBrush">
                  <p:embed/>
                </p:oleObj>
              </mc:Choice>
              <mc:Fallback>
                <p:oleObj name="Imagem de bitmap" r:id="rId3" imgW="5038095" imgH="4019048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33375"/>
                        <a:ext cx="7345362" cy="585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/>
              <a:t>Segunda Lei de Mendel</a:t>
            </a: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2268538" y="1687513"/>
            <a:ext cx="1871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pt-BR" sz="2400">
                <a:latin typeface="Arial" charset="0"/>
                <a:cs typeface="Times New Roman" pitchFamily="18" charset="0"/>
              </a:rPr>
              <a:t>Geração F2</a:t>
            </a:r>
            <a:endParaRPr lang="pt-BR" sz="2400">
              <a:latin typeface="Arial" charset="0"/>
            </a:endParaRPr>
          </a:p>
        </p:txBody>
      </p:sp>
      <p:graphicFrame>
        <p:nvGraphicFramePr>
          <p:cNvPr id="9382" name="Group 166"/>
          <p:cNvGraphicFramePr>
            <a:graphicFrameLocks noGrp="1"/>
          </p:cNvGraphicFramePr>
          <p:nvPr/>
        </p:nvGraphicFramePr>
        <p:xfrm>
          <a:off x="2578100" y="2633663"/>
          <a:ext cx="5738813" cy="3243264"/>
        </p:xfrm>
        <a:graphic>
          <a:graphicData uri="http://schemas.openxmlformats.org/drawingml/2006/table">
            <a:tbl>
              <a:tblPr/>
              <a:tblGrid>
                <a:gridCol w="1146175"/>
                <a:gridCol w="1147763"/>
                <a:gridCol w="1146175"/>
                <a:gridCol w="1149350"/>
                <a:gridCol w="1149350"/>
              </a:tblGrid>
              <a:tr h="977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VR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Vr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vR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vr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VR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VVRR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VVRr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VvRR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VvRr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Vr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VVRr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VVrr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VvRr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Vvrr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vR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VvRR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VvRr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vvRR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vvRr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vr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VvRr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Vvrr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vvRr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vvrr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09" name="Picture 1" descr="938964D7"/>
          <p:cNvPicPr>
            <a:picLocks noChangeAspect="1" noChangeArrowheads="1"/>
          </p:cNvPicPr>
          <p:nvPr/>
        </p:nvPicPr>
        <p:blipFill>
          <a:blip r:embed="rId2" cstate="print"/>
          <a:srcRect l="7426" t="8594" r="10396" b="6641"/>
          <a:stretch>
            <a:fillRect/>
          </a:stretch>
        </p:blipFill>
        <p:spPr bwMode="auto">
          <a:xfrm>
            <a:off x="251520" y="1268760"/>
            <a:ext cx="1933575" cy="2527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22210" name="Picture 2" descr="1526C8EC"/>
          <p:cNvPicPr>
            <a:picLocks noChangeAspect="1" noChangeArrowheads="1"/>
          </p:cNvPicPr>
          <p:nvPr/>
        </p:nvPicPr>
        <p:blipFill>
          <a:blip r:embed="rId3" cstate="print"/>
          <a:srcRect t="7648" r="4546" b="5882"/>
          <a:stretch>
            <a:fillRect/>
          </a:stretch>
        </p:blipFill>
        <p:spPr bwMode="auto">
          <a:xfrm>
            <a:off x="2843808" y="2852936"/>
            <a:ext cx="1600200" cy="1400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251520" y="332656"/>
            <a:ext cx="7272808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400" dirty="0" smtClean="0"/>
              <a:t>PROBABILIDADE – </a:t>
            </a:r>
            <a:r>
              <a:rPr lang="pt-BR" sz="3200" dirty="0" smtClean="0"/>
              <a:t>Pág. </a:t>
            </a:r>
            <a:r>
              <a:rPr lang="pt-BR" sz="3200" smtClean="0"/>
              <a:t>169</a:t>
            </a:r>
            <a:endParaRPr lang="pt-BR" sz="32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267744" y="1412776"/>
            <a:ext cx="583264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3600" dirty="0" smtClean="0"/>
              <a:t>P (ás qualquer) = 4/52 = 1/13</a:t>
            </a:r>
            <a:endParaRPr lang="pt-BR" sz="3600" dirty="0"/>
          </a:p>
        </p:txBody>
      </p:sp>
      <p:sp>
        <p:nvSpPr>
          <p:cNvPr id="11" name="Retângulo 10"/>
          <p:cNvSpPr/>
          <p:nvPr/>
        </p:nvSpPr>
        <p:spPr>
          <a:xfrm>
            <a:off x="4716016" y="3573016"/>
            <a:ext cx="3110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 smtClean="0"/>
              <a:t>P (face 5) = 1/6 </a:t>
            </a:r>
            <a:endParaRPr lang="pt-BR" sz="36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23528" y="4797152"/>
            <a:ext cx="583264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3600" dirty="0" smtClean="0"/>
              <a:t>P (ás </a:t>
            </a:r>
            <a:r>
              <a:rPr lang="pt-BR" sz="3600" dirty="0" smtClean="0">
                <a:solidFill>
                  <a:srgbClr val="FF0000"/>
                </a:solidFill>
              </a:rPr>
              <a:t>e</a:t>
            </a:r>
            <a:r>
              <a:rPr lang="pt-BR" sz="3600" dirty="0" smtClean="0"/>
              <a:t> 5) = 1/13 . 1/6 = 1/78</a:t>
            </a:r>
            <a:endParaRPr lang="pt-BR" sz="3600" dirty="0"/>
          </a:p>
        </p:txBody>
      </p:sp>
      <p:pic>
        <p:nvPicPr>
          <p:cNvPr id="13" name="Imagem 12" descr="sper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4581128"/>
            <a:ext cx="2403994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251520" y="332656"/>
            <a:ext cx="8208912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400" dirty="0" smtClean="0"/>
              <a:t>PROBABILIDADE </a:t>
            </a:r>
            <a:endParaRPr lang="pt-BR" sz="3200" dirty="0"/>
          </a:p>
        </p:txBody>
      </p:sp>
      <p:sp>
        <p:nvSpPr>
          <p:cNvPr id="11" name="Retângulo 10"/>
          <p:cNvSpPr/>
          <p:nvPr/>
        </p:nvSpPr>
        <p:spPr>
          <a:xfrm>
            <a:off x="5076056" y="1916832"/>
            <a:ext cx="244971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3600" dirty="0" smtClean="0"/>
              <a:t>XX – mulher</a:t>
            </a:r>
          </a:p>
          <a:p>
            <a:r>
              <a:rPr lang="pt-BR" sz="3600" dirty="0" smtClean="0"/>
              <a:t>XY - homem</a:t>
            </a:r>
            <a:endParaRPr lang="pt-BR" sz="3600" dirty="0"/>
          </a:p>
        </p:txBody>
      </p:sp>
      <p:pic>
        <p:nvPicPr>
          <p:cNvPr id="13" name="Imagem 12" descr="sper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4134870" cy="3096344"/>
          </a:xfrm>
          <a:prstGeom prst="rect">
            <a:avLst/>
          </a:prstGeom>
        </p:spPr>
      </p:pic>
      <p:pic>
        <p:nvPicPr>
          <p:cNvPr id="14" name="Imagem 13" descr="t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365104"/>
            <a:ext cx="3960440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dirty="0" smtClean="0"/>
              <a:t>Exercitando: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142985"/>
            <a:ext cx="8229600" cy="2714644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buNone/>
              <a:defRPr/>
            </a:pPr>
            <a:r>
              <a:rPr lang="pt-PT" sz="2400" dirty="0" smtClean="0"/>
              <a:t>     Na </a:t>
            </a:r>
            <a:r>
              <a:rPr lang="pt-PT" sz="2400" i="1" dirty="0" smtClean="0"/>
              <a:t>Drosophila melanogaster</a:t>
            </a:r>
            <a:r>
              <a:rPr lang="pt-PT" sz="2400" dirty="0" smtClean="0"/>
              <a:t>, a cor do corpo ébano é produzida por um gene recessivo (e) e o corpo de cor cinza, pelo seu alelo (E).  A asa vestigial é produzida por um gene recessivo (v) e o tamanho normal da asa é determinado pelo seu alelo (V).  Se moscas </a:t>
            </a:r>
            <a:r>
              <a:rPr lang="pt-PT" sz="2400" b="1" dirty="0" smtClean="0"/>
              <a:t>diíbridas</a:t>
            </a:r>
            <a:r>
              <a:rPr lang="pt-PT" sz="2400" dirty="0" smtClean="0"/>
              <a:t> são cruzadas entre si e produzem </a:t>
            </a:r>
            <a:r>
              <a:rPr lang="pt-PT" sz="2400" b="1" dirty="0" smtClean="0"/>
              <a:t>256</a:t>
            </a:r>
            <a:r>
              <a:rPr lang="pt-PT" sz="2400" dirty="0" smtClean="0"/>
              <a:t> indivíduos, quantas moscas desta progênie apresentarão o mesmo genótipo dos pais?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pt-PT" sz="2400" dirty="0" smtClean="0"/>
              <a:t>    a) 144       b) 128        </a:t>
            </a:r>
            <a:r>
              <a:rPr lang="pt-PT" sz="2400" b="1" dirty="0" smtClean="0"/>
              <a:t>c) 64        </a:t>
            </a:r>
            <a:r>
              <a:rPr lang="pt-PT" sz="2400" dirty="0" smtClean="0"/>
              <a:t>d) 8        e) 16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pt-PT" sz="2400" dirty="0" smtClean="0"/>
              <a:t>                                            </a:t>
            </a:r>
          </a:p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pt-PT" sz="2400" b="1" dirty="0" smtClean="0"/>
              <a:t>                           EeVv   X     EeVv</a:t>
            </a:r>
            <a:r>
              <a:rPr lang="pt-PT" sz="2400" dirty="0" smtClean="0"/>
              <a:t>   </a:t>
            </a:r>
            <a:endParaRPr lang="pt-BR" sz="2400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714348" y="4143380"/>
            <a:ext cx="19288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EE – cinza</a:t>
            </a:r>
          </a:p>
          <a:p>
            <a:r>
              <a:rPr lang="pt-BR" dirty="0" err="1" smtClean="0"/>
              <a:t>Ee</a:t>
            </a:r>
            <a:r>
              <a:rPr lang="pt-BR" dirty="0" smtClean="0"/>
              <a:t> – cinza                                                                    </a:t>
            </a:r>
          </a:p>
          <a:p>
            <a:r>
              <a:rPr lang="pt-BR" dirty="0" err="1" smtClean="0"/>
              <a:t>ee</a:t>
            </a:r>
            <a:r>
              <a:rPr lang="pt-BR" dirty="0" smtClean="0"/>
              <a:t> – ébano</a:t>
            </a:r>
          </a:p>
          <a:p>
            <a:endParaRPr lang="pt-BR" dirty="0" smtClean="0"/>
          </a:p>
          <a:p>
            <a:r>
              <a:rPr lang="pt-BR" dirty="0" smtClean="0"/>
              <a:t>VV – asa normal</a:t>
            </a:r>
          </a:p>
          <a:p>
            <a:r>
              <a:rPr lang="pt-BR" dirty="0" err="1" smtClean="0"/>
              <a:t>Vv</a:t>
            </a:r>
            <a:r>
              <a:rPr lang="pt-BR" dirty="0" smtClean="0"/>
              <a:t> – asa normal</a:t>
            </a:r>
          </a:p>
          <a:p>
            <a:r>
              <a:rPr lang="pt-BR" dirty="0" err="1" smtClean="0"/>
              <a:t>vv</a:t>
            </a:r>
            <a:r>
              <a:rPr lang="pt-BR" dirty="0" smtClean="0"/>
              <a:t>  - asa vestigial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714612" y="4071942"/>
          <a:ext cx="2357454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5818"/>
                <a:gridCol w="785818"/>
                <a:gridCol w="785818"/>
              </a:tblGrid>
              <a:tr h="271464">
                <a:tc>
                  <a:txBody>
                    <a:bodyPr/>
                    <a:lstStyle/>
                    <a:p>
                      <a:endParaRPr lang="pt-BR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E</a:t>
                      </a:r>
                      <a:endParaRPr lang="pt-BR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e</a:t>
                      </a:r>
                      <a:endParaRPr lang="pt-BR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6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E</a:t>
                      </a:r>
                      <a:endParaRPr lang="pt-BR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EE</a:t>
                      </a:r>
                      <a:endParaRPr lang="pt-BR" sz="1600" b="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err="1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Ee</a:t>
                      </a:r>
                      <a:endParaRPr lang="pt-BR" sz="1600" b="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6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e</a:t>
                      </a:r>
                      <a:endParaRPr lang="pt-BR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err="1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Ee</a:t>
                      </a:r>
                      <a:endParaRPr lang="pt-BR" sz="1600" b="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err="1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ee</a:t>
                      </a:r>
                      <a:endParaRPr lang="pt-BR" sz="1600" b="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8" name="Conector reto 7"/>
          <p:cNvCxnSpPr/>
          <p:nvPr/>
        </p:nvCxnSpPr>
        <p:spPr>
          <a:xfrm>
            <a:off x="2714612" y="4071942"/>
            <a:ext cx="785818" cy="357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5572132" y="4071942"/>
          <a:ext cx="2357454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5818"/>
                <a:gridCol w="785818"/>
                <a:gridCol w="785818"/>
              </a:tblGrid>
              <a:tr h="271464">
                <a:tc>
                  <a:txBody>
                    <a:bodyPr/>
                    <a:lstStyle/>
                    <a:p>
                      <a:pPr algn="ctr"/>
                      <a:endParaRPr lang="pt-BR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V</a:t>
                      </a:r>
                      <a:endParaRPr lang="pt-BR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v</a:t>
                      </a:r>
                      <a:endParaRPr lang="pt-BR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6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V</a:t>
                      </a:r>
                      <a:endParaRPr lang="pt-BR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VV</a:t>
                      </a:r>
                      <a:endParaRPr lang="pt-BR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Vv</a:t>
                      </a:r>
                      <a:endParaRPr lang="pt-BR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6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v</a:t>
                      </a:r>
                      <a:endParaRPr lang="pt-BR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Vv</a:t>
                      </a:r>
                      <a:endParaRPr lang="pt-BR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vv</a:t>
                      </a:r>
                      <a:endParaRPr lang="pt-BR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3000364" y="5214950"/>
            <a:ext cx="5286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   P(</a:t>
            </a:r>
            <a:r>
              <a:rPr lang="pt-BR" sz="2400" dirty="0" err="1" smtClean="0"/>
              <a:t>Ee</a:t>
            </a:r>
            <a:r>
              <a:rPr lang="pt-BR" sz="2400" dirty="0" smtClean="0"/>
              <a:t>) = ½                          P(</a:t>
            </a:r>
            <a:r>
              <a:rPr lang="pt-BR" sz="2400" dirty="0" err="1" smtClean="0"/>
              <a:t>Vv</a:t>
            </a:r>
            <a:r>
              <a:rPr lang="pt-BR" sz="2400" dirty="0" smtClean="0"/>
              <a:t>) = ½</a:t>
            </a:r>
          </a:p>
          <a:p>
            <a:r>
              <a:rPr lang="pt-BR" sz="2400" dirty="0" smtClean="0"/>
              <a:t>   P (</a:t>
            </a:r>
            <a:r>
              <a:rPr lang="pt-BR" sz="2400" dirty="0" err="1" smtClean="0"/>
              <a:t>EeVv</a:t>
            </a:r>
            <a:r>
              <a:rPr lang="pt-BR" sz="2400" dirty="0" smtClean="0"/>
              <a:t>) = ½ . ½ = ¼</a:t>
            </a:r>
          </a:p>
          <a:p>
            <a:r>
              <a:rPr lang="pt-BR" sz="2400" dirty="0" smtClean="0"/>
              <a:t>   P = ¼. 256 = 64 indivíduos</a:t>
            </a:r>
            <a:endParaRPr lang="pt-BR" dirty="0"/>
          </a:p>
        </p:txBody>
      </p:sp>
      <p:cxnSp>
        <p:nvCxnSpPr>
          <p:cNvPr id="11" name="Conector reto 10"/>
          <p:cNvCxnSpPr/>
          <p:nvPr/>
        </p:nvCxnSpPr>
        <p:spPr>
          <a:xfrm>
            <a:off x="5572132" y="4071942"/>
            <a:ext cx="785818" cy="357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50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8800" dirty="0" smtClean="0"/>
              <a:t/>
            </a:r>
            <a:br>
              <a:rPr lang="pt-BR" sz="8800" dirty="0" smtClean="0"/>
            </a:br>
            <a:r>
              <a:rPr lang="pt-BR" sz="8800" dirty="0" smtClean="0"/>
              <a:t>Prof. Lourenço</a:t>
            </a:r>
            <a:br>
              <a:rPr lang="pt-BR" sz="8800" dirty="0" smtClean="0"/>
            </a:br>
            <a:r>
              <a:rPr lang="pt-BR" sz="6600" dirty="0" smtClean="0">
                <a:hlinkClick r:id="rId2"/>
              </a:rPr>
              <a:t>www.detonei.com</a:t>
            </a:r>
            <a:r>
              <a:rPr lang="pt-BR" sz="8800" dirty="0" smtClean="0"/>
              <a:t/>
            </a:r>
            <a:br>
              <a:rPr lang="pt-BR" sz="8800" dirty="0" smtClean="0"/>
            </a:br>
            <a:r>
              <a:rPr lang="pt-BR" sz="8800" dirty="0" err="1" smtClean="0"/>
              <a:t>Finish</a:t>
            </a:r>
            <a:r>
              <a:rPr lang="pt-BR" sz="8800" dirty="0" smtClean="0"/>
              <a:t>!!!</a:t>
            </a:r>
            <a:br>
              <a:rPr lang="pt-BR" sz="8800" dirty="0" smtClean="0"/>
            </a:br>
            <a:endParaRPr lang="pt-BR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pt-PT" b="1" dirty="0" smtClean="0"/>
              <a:t>Os sete caracteres estudados por Mendel</a:t>
            </a:r>
          </a:p>
        </p:txBody>
      </p:sp>
      <p:pic>
        <p:nvPicPr>
          <p:cNvPr id="13315" name="Picture 4" descr="caracteristica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2565400"/>
            <a:ext cx="7858125" cy="3028950"/>
          </a:xfrm>
          <a:noFill/>
          <a:ln w="38100">
            <a:solidFill>
              <a:schemeClr val="folHlink"/>
            </a:solidFill>
          </a:ln>
        </p:spPr>
      </p:pic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684213" y="1700213"/>
            <a:ext cx="792162" cy="485775"/>
          </a:xfrm>
          <a:prstGeom prst="rect">
            <a:avLst/>
          </a:prstGeom>
          <a:solidFill>
            <a:srgbClr val="FF6699"/>
          </a:solidFill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1200" b="1" dirty="0">
                <a:solidFill>
                  <a:schemeClr val="folHlink"/>
                </a:solidFill>
                <a:latin typeface="Comic Sans MS" pitchFamily="66" charset="0"/>
              </a:rPr>
              <a:t>Cor da corola</a:t>
            </a:r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1619250" y="1700213"/>
            <a:ext cx="1008063" cy="485775"/>
          </a:xfrm>
          <a:prstGeom prst="rect">
            <a:avLst/>
          </a:prstGeom>
          <a:solidFill>
            <a:srgbClr val="FF6699"/>
          </a:solidFill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1200" b="1">
                <a:solidFill>
                  <a:schemeClr val="folHlink"/>
                </a:solidFill>
                <a:latin typeface="Comic Sans MS" pitchFamily="66" charset="0"/>
              </a:rPr>
              <a:t>Posição da flor</a:t>
            </a:r>
          </a:p>
        </p:txBody>
      </p:sp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2771775" y="1700213"/>
            <a:ext cx="1223963" cy="485775"/>
          </a:xfrm>
          <a:prstGeom prst="rect">
            <a:avLst/>
          </a:prstGeom>
          <a:solidFill>
            <a:srgbClr val="FF6699"/>
          </a:solidFill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1200" b="1" dirty="0">
                <a:solidFill>
                  <a:schemeClr val="folHlink"/>
                </a:solidFill>
                <a:latin typeface="Comic Sans MS" pitchFamily="66" charset="0"/>
              </a:rPr>
              <a:t>Comprimento do caule</a:t>
            </a:r>
          </a:p>
        </p:txBody>
      </p:sp>
      <p:sp>
        <p:nvSpPr>
          <p:cNvPr id="13319" name="Text Box 10"/>
          <p:cNvSpPr txBox="1">
            <a:spLocks noChangeArrowheads="1"/>
          </p:cNvSpPr>
          <p:nvPr/>
        </p:nvSpPr>
        <p:spPr bwMode="auto">
          <a:xfrm>
            <a:off x="4140200" y="1700213"/>
            <a:ext cx="1008063" cy="485775"/>
          </a:xfrm>
          <a:prstGeom prst="rect">
            <a:avLst/>
          </a:prstGeom>
          <a:solidFill>
            <a:srgbClr val="FF6699"/>
          </a:solidFill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1200" b="1">
                <a:solidFill>
                  <a:schemeClr val="folHlink"/>
                </a:solidFill>
                <a:latin typeface="Comic Sans MS" pitchFamily="66" charset="0"/>
              </a:rPr>
              <a:t>Forma da vagem</a:t>
            </a:r>
          </a:p>
        </p:txBody>
      </p:sp>
      <p:sp>
        <p:nvSpPr>
          <p:cNvPr id="13320" name="Text Box 11"/>
          <p:cNvSpPr txBox="1">
            <a:spLocks noChangeArrowheads="1"/>
          </p:cNvSpPr>
          <p:nvPr/>
        </p:nvSpPr>
        <p:spPr bwMode="auto">
          <a:xfrm>
            <a:off x="5292725" y="1700213"/>
            <a:ext cx="1079500" cy="485775"/>
          </a:xfrm>
          <a:prstGeom prst="rect">
            <a:avLst/>
          </a:prstGeom>
          <a:solidFill>
            <a:srgbClr val="FF6699"/>
          </a:solidFill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1200" b="1">
                <a:solidFill>
                  <a:schemeClr val="folHlink"/>
                </a:solidFill>
                <a:latin typeface="Comic Sans MS" pitchFamily="66" charset="0"/>
              </a:rPr>
              <a:t>Cor da vagem</a:t>
            </a:r>
          </a:p>
        </p:txBody>
      </p:sp>
      <p:sp>
        <p:nvSpPr>
          <p:cNvPr id="13321" name="Text Box 12"/>
          <p:cNvSpPr txBox="1">
            <a:spLocks noChangeArrowheads="1"/>
          </p:cNvSpPr>
          <p:nvPr/>
        </p:nvSpPr>
        <p:spPr bwMode="auto">
          <a:xfrm>
            <a:off x="6516688" y="1700213"/>
            <a:ext cx="1079500" cy="485775"/>
          </a:xfrm>
          <a:prstGeom prst="rect">
            <a:avLst/>
          </a:prstGeom>
          <a:solidFill>
            <a:srgbClr val="FF6699"/>
          </a:solidFill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1200" b="1">
                <a:solidFill>
                  <a:schemeClr val="folHlink"/>
                </a:solidFill>
                <a:latin typeface="Comic Sans MS" pitchFamily="66" charset="0"/>
              </a:rPr>
              <a:t>Forma da semente</a:t>
            </a:r>
          </a:p>
        </p:txBody>
      </p:sp>
      <p:sp>
        <p:nvSpPr>
          <p:cNvPr id="13322" name="Text Box 13"/>
          <p:cNvSpPr txBox="1">
            <a:spLocks noChangeArrowheads="1"/>
          </p:cNvSpPr>
          <p:nvPr/>
        </p:nvSpPr>
        <p:spPr bwMode="auto">
          <a:xfrm>
            <a:off x="7740650" y="1700213"/>
            <a:ext cx="1008063" cy="485775"/>
          </a:xfrm>
          <a:prstGeom prst="rect">
            <a:avLst/>
          </a:prstGeom>
          <a:solidFill>
            <a:srgbClr val="FF6699"/>
          </a:solidFill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1200" b="1">
                <a:solidFill>
                  <a:schemeClr val="folHlink"/>
                </a:solidFill>
                <a:latin typeface="Comic Sans MS" pitchFamily="66" charset="0"/>
              </a:rPr>
              <a:t>Cor do cotilédone</a:t>
            </a:r>
          </a:p>
        </p:txBody>
      </p:sp>
      <p:sp>
        <p:nvSpPr>
          <p:cNvPr id="13323" name="Line 14"/>
          <p:cNvSpPr>
            <a:spLocks noChangeShapeType="1"/>
          </p:cNvSpPr>
          <p:nvPr/>
        </p:nvSpPr>
        <p:spPr bwMode="auto">
          <a:xfrm>
            <a:off x="684213" y="4076700"/>
            <a:ext cx="78486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324" name="Text Box 18"/>
          <p:cNvSpPr txBox="1">
            <a:spLocks noChangeArrowheads="1"/>
          </p:cNvSpPr>
          <p:nvPr/>
        </p:nvSpPr>
        <p:spPr bwMode="auto">
          <a:xfrm>
            <a:off x="611188" y="3789363"/>
            <a:ext cx="8208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400" b="1">
                <a:solidFill>
                  <a:schemeClr val="folHlink"/>
                </a:solidFill>
                <a:latin typeface="Comic Sans MS" pitchFamily="66" charset="0"/>
              </a:rPr>
              <a:t>Branca        Terminal        Curto     Com constrições     Amarela     Rugoso     Verde</a:t>
            </a:r>
          </a:p>
        </p:txBody>
      </p:sp>
      <p:sp>
        <p:nvSpPr>
          <p:cNvPr id="13325" name="Text Box 19"/>
          <p:cNvSpPr txBox="1">
            <a:spLocks noChangeArrowheads="1"/>
          </p:cNvSpPr>
          <p:nvPr/>
        </p:nvSpPr>
        <p:spPr bwMode="auto">
          <a:xfrm>
            <a:off x="684213" y="5373688"/>
            <a:ext cx="8208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400" b="1">
                <a:solidFill>
                  <a:schemeClr val="folHlink"/>
                </a:solidFill>
                <a:latin typeface="Comic Sans MS" pitchFamily="66" charset="0"/>
              </a:rPr>
              <a:t>Púrpura         Axial         Longo               Lisa            Verde      Lisa     Amarelo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76200" y="92075"/>
            <a:ext cx="6281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Primeira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Lei de 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Mendel</a:t>
            </a: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1000100" y="1285860"/>
            <a:ext cx="6645275" cy="206210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pt-BR" sz="3200" b="1" dirty="0">
                <a:solidFill>
                  <a:schemeClr val="accent2"/>
                </a:solidFill>
                <a:latin typeface="Arial" charset="0"/>
              </a:rPr>
              <a:t>      </a:t>
            </a:r>
            <a:r>
              <a:rPr lang="pt-BR" sz="3200" b="1" dirty="0" smtClean="0">
                <a:solidFill>
                  <a:schemeClr val="accent2"/>
                </a:solidFill>
                <a:latin typeface="Arial" charset="0"/>
              </a:rPr>
              <a:t>Cada característica é condicionada por um par de fatores, que se segregam na formação dos gametas.</a:t>
            </a:r>
            <a:endParaRPr lang="pt-BR" sz="32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1571604" y="3929066"/>
            <a:ext cx="1214446" cy="10287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40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Aa</a:t>
            </a:r>
            <a:endParaRPr lang="pt-BR" sz="4000" dirty="0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V="1">
            <a:off x="2928926" y="3857628"/>
            <a:ext cx="1643074" cy="4429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41" name="Line 1"/>
          <p:cNvSpPr>
            <a:spLocks noChangeShapeType="1"/>
          </p:cNvSpPr>
          <p:nvPr/>
        </p:nvSpPr>
        <p:spPr bwMode="auto">
          <a:xfrm>
            <a:off x="2928926" y="4572008"/>
            <a:ext cx="1714512" cy="57150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4786314" y="4929198"/>
            <a:ext cx="571500" cy="5715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a</a:t>
            </a:r>
            <a:endParaRPr lang="pt-BR" dirty="0"/>
          </a:p>
        </p:txBody>
      </p:sp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4714876" y="3643314"/>
            <a:ext cx="642942" cy="5715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A</a:t>
            </a:r>
            <a:endParaRPr lang="pt-BR" dirty="0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457200"/>
            <a:ext cx="265329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</a:t>
            </a: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0" y="457200"/>
            <a:ext cx="138371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74613"/>
            <a:ext cx="8678862" cy="762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pt-BR" dirty="0" smtClean="0"/>
              <a:t>Cruzamento de Mendel – 1ª Lei</a:t>
            </a:r>
          </a:p>
        </p:txBody>
      </p:sp>
      <p:pic>
        <p:nvPicPr>
          <p:cNvPr id="13316" name="Picture 13" descr="Bio3_0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86063" y="981075"/>
            <a:ext cx="6357937" cy="5876925"/>
          </a:xfrm>
        </p:spPr>
      </p:pic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4429125" y="1714500"/>
            <a:ext cx="433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latin typeface="Verdana" pitchFamily="34" charset="0"/>
              </a:rPr>
              <a:t>rr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7143750" y="1704975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latin typeface="Verdana" pitchFamily="34" charset="0"/>
              </a:rPr>
              <a:t>RR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4491038" y="2500313"/>
            <a:ext cx="433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latin typeface="Verdana" pitchFamily="34" charset="0"/>
              </a:rPr>
              <a:t>r</a:t>
            </a: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7286625" y="2500313"/>
            <a:ext cx="433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latin typeface="Verdana" pitchFamily="34" charset="0"/>
              </a:rPr>
              <a:t>R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4433888" y="3986213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latin typeface="Verdana" pitchFamily="34" charset="0"/>
              </a:rPr>
              <a:t>Rr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5851525" y="3163888"/>
            <a:ext cx="506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latin typeface="Verdana" pitchFamily="34" charset="0"/>
              </a:rPr>
              <a:t>Rr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7227888" y="3990975"/>
            <a:ext cx="5064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latin typeface="Verdana" pitchFamily="34" charset="0"/>
              </a:rPr>
              <a:t>Rr</a:t>
            </a: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5567363" y="4714875"/>
            <a:ext cx="433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>
                <a:latin typeface="Verdana" pitchFamily="34" charset="0"/>
              </a:rPr>
              <a:t>R</a:t>
            </a: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7110413" y="4714875"/>
            <a:ext cx="433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latin typeface="Verdana" pitchFamily="34" charset="0"/>
              </a:rPr>
              <a:t>r</a:t>
            </a: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4486275" y="5183188"/>
            <a:ext cx="433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>
                <a:latin typeface="Verdana" pitchFamily="34" charset="0"/>
              </a:rPr>
              <a:t>R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4495800" y="5878513"/>
            <a:ext cx="433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>
                <a:latin typeface="Verdana" pitchFamily="34" charset="0"/>
              </a:rPr>
              <a:t>r</a:t>
            </a: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5513388" y="5214938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>
                <a:latin typeface="Verdana" pitchFamily="34" charset="0"/>
              </a:rPr>
              <a:t>RR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7019925" y="5181600"/>
            <a:ext cx="433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>
                <a:latin typeface="Verdana" pitchFamily="34" charset="0"/>
              </a:rPr>
              <a:t>Rr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5500688" y="5895975"/>
            <a:ext cx="433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>
                <a:latin typeface="Verdana" pitchFamily="34" charset="0"/>
              </a:rPr>
              <a:t>Rr</a:t>
            </a: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7038975" y="5838825"/>
            <a:ext cx="433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>
                <a:latin typeface="Verdana" pitchFamily="34" charset="0"/>
              </a:rPr>
              <a:t>rr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251520" y="1556792"/>
            <a:ext cx="2448272" cy="42780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rgbClr val="FF0000"/>
                </a:solidFill>
              </a:rPr>
              <a:t>R </a:t>
            </a:r>
          </a:p>
          <a:p>
            <a:pPr algn="ctr"/>
            <a:r>
              <a:rPr lang="pt-BR" sz="3200" dirty="0" smtClean="0"/>
              <a:t>determina semente   </a:t>
            </a:r>
          </a:p>
          <a:p>
            <a:pPr algn="ctr"/>
            <a:r>
              <a:rPr lang="pt-BR" sz="3200" dirty="0" smtClean="0"/>
              <a:t>Lisa</a:t>
            </a:r>
          </a:p>
          <a:p>
            <a:pPr algn="ctr"/>
            <a:r>
              <a:rPr lang="pt-BR" sz="4000" dirty="0" smtClean="0"/>
              <a:t> </a:t>
            </a:r>
            <a:r>
              <a:rPr lang="pt-BR" sz="4000" dirty="0" smtClean="0">
                <a:solidFill>
                  <a:srgbClr val="FF0000"/>
                </a:solidFill>
              </a:rPr>
              <a:t>r</a:t>
            </a:r>
            <a:r>
              <a:rPr lang="pt-BR" sz="4000" dirty="0" smtClean="0"/>
              <a:t> </a:t>
            </a:r>
          </a:p>
          <a:p>
            <a:pPr algn="ctr"/>
            <a:r>
              <a:rPr lang="pt-BR" sz="3200" dirty="0" smtClean="0"/>
              <a:t>determina semente </a:t>
            </a:r>
          </a:p>
          <a:p>
            <a:r>
              <a:rPr lang="pt-BR" sz="3200" dirty="0" smtClean="0"/>
              <a:t>      rugosa</a:t>
            </a:r>
            <a:endParaRPr lang="pt-BR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8" grpId="0"/>
      <p:bldP spid="31759" grpId="0"/>
      <p:bldP spid="31760" grpId="0"/>
      <p:bldP spid="31761" grpId="0"/>
      <p:bldP spid="31762" grpId="0"/>
      <p:bldP spid="31763" grpId="0"/>
      <p:bldP spid="31764" grpId="0"/>
      <p:bldP spid="31765" grpId="0"/>
      <p:bldP spid="31766" grpId="0"/>
      <p:bldP spid="31767" grpId="0"/>
      <p:bldP spid="31768" grpId="0"/>
      <p:bldP spid="31769" grpId="0"/>
      <p:bldP spid="31770" grpId="0"/>
      <p:bldP spid="31771" grpId="0"/>
      <p:bldP spid="317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07504" y="257175"/>
            <a:ext cx="8928992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2ª Lei de Mendel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- </a:t>
            </a:r>
            <a:r>
              <a:rPr lang="pt-B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“Lei da Segregação Independente dos Fatores (genes).”</a:t>
            </a:r>
            <a:endParaRPr lang="pt-BR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07504" y="1857364"/>
            <a:ext cx="8928992" cy="3785652"/>
          </a:xfrm>
          <a:prstGeom prst="rect">
            <a:avLst/>
          </a:prstGeom>
          <a:solidFill>
            <a:srgbClr val="FFFFCC"/>
          </a:solidFill>
          <a:ln w="76200" cmpd="tri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000" b="1" dirty="0">
                <a:latin typeface="Times New Roman" pitchFamily="18" charset="0"/>
              </a:rPr>
              <a:t>	</a:t>
            </a:r>
            <a:r>
              <a:rPr lang="pt-BR" sz="4000" b="1" dirty="0" smtClean="0">
                <a:latin typeface="Times New Roman" pitchFamily="18" charset="0"/>
              </a:rPr>
              <a:t>“Fatores </a:t>
            </a:r>
            <a:r>
              <a:rPr lang="pt-BR" sz="4000" b="1" dirty="0">
                <a:latin typeface="Times New Roman" pitchFamily="18" charset="0"/>
              </a:rPr>
              <a:t>(hoje genes) que condicionam </a:t>
            </a:r>
            <a:r>
              <a:rPr lang="pt-BR" sz="4000" b="1" u="sng" dirty="0">
                <a:latin typeface="Times New Roman" pitchFamily="18" charset="0"/>
              </a:rPr>
              <a:t>dois ou mais</a:t>
            </a:r>
            <a:r>
              <a:rPr lang="pt-BR" sz="4000" b="1" dirty="0">
                <a:latin typeface="Times New Roman" pitchFamily="18" charset="0"/>
              </a:rPr>
              <a:t> caracteres, separam-se durante a formação dos gametas, recombinando-se ao acaso, de maneira a estabelecer todas as possíveis combinações entre si</a:t>
            </a:r>
            <a:r>
              <a:rPr lang="pt-BR" sz="4000" b="1" dirty="0" smtClean="0">
                <a:latin typeface="Times New Roman" pitchFamily="18" charset="0"/>
              </a:rPr>
              <a:t>.”</a:t>
            </a:r>
            <a:endParaRPr lang="pt-BR" sz="40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pt-BR" dirty="0" smtClean="0"/>
              <a:t>Segunda Lei de Mendel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852738"/>
            <a:ext cx="8229600" cy="19732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None/>
              <a:defRPr/>
            </a:pPr>
            <a:r>
              <a:rPr lang="pt-BR" dirty="0" smtClean="0"/>
              <a:t>“Fatores para dois ou mais caracteres são transmitidos para os gametas de modo totalmente independente”.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51520" y="276225"/>
            <a:ext cx="8496944" cy="1446550"/>
          </a:xfrm>
          <a:prstGeom prst="rect">
            <a:avLst/>
          </a:prstGeom>
          <a:solidFill>
            <a:srgbClr val="CCFFFF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0000"/>
                </a:solidFill>
                <a:latin typeface="Times New Roman" pitchFamily="18" charset="0"/>
              </a:rPr>
              <a:t>-2ª </a:t>
            </a:r>
            <a:r>
              <a:rPr lang="pt-BR" sz="3200" b="1" dirty="0">
                <a:solidFill>
                  <a:srgbClr val="FF0000"/>
                </a:solidFill>
                <a:latin typeface="Times New Roman" pitchFamily="18" charset="0"/>
              </a:rPr>
              <a:t>Lei de </a:t>
            </a:r>
            <a:r>
              <a:rPr lang="pt-BR" sz="3200" b="1" dirty="0" smtClean="0">
                <a:solidFill>
                  <a:srgbClr val="FF0000"/>
                </a:solidFill>
                <a:latin typeface="Times New Roman" pitchFamily="18" charset="0"/>
              </a:rPr>
              <a:t>Mendel - </a:t>
            </a:r>
            <a:endParaRPr lang="pt-BR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pt-BR" sz="2800" b="1" dirty="0">
                <a:latin typeface="Times New Roman" pitchFamily="18" charset="0"/>
              </a:rPr>
              <a:t>Válida para genes que se encontram </a:t>
            </a:r>
            <a:r>
              <a:rPr lang="pt-BR" sz="2800" b="1" dirty="0" smtClean="0">
                <a:latin typeface="Times New Roman" pitchFamily="18" charset="0"/>
              </a:rPr>
              <a:t>em diferentes pares de cromossomos</a:t>
            </a:r>
            <a:endParaRPr lang="pt-BR" sz="2800" b="1" dirty="0">
              <a:latin typeface="Times New Roman" pitchFamily="18" charset="0"/>
            </a:endParaRPr>
          </a:p>
        </p:txBody>
      </p:sp>
      <p:sp>
        <p:nvSpPr>
          <p:cNvPr id="50180" name="Oval 4"/>
          <p:cNvSpPr>
            <a:spLocks noChangeArrowheads="1"/>
          </p:cNvSpPr>
          <p:nvPr/>
        </p:nvSpPr>
        <p:spPr bwMode="auto">
          <a:xfrm>
            <a:off x="251520" y="2276872"/>
            <a:ext cx="2971800" cy="2895600"/>
          </a:xfrm>
          <a:prstGeom prst="ellipse">
            <a:avLst/>
          </a:prstGeom>
          <a:solidFill>
            <a:srgbClr val="FFFFCC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1043608" y="2780928"/>
            <a:ext cx="0" cy="1828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1331640" y="2780928"/>
            <a:ext cx="0" cy="1828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183" name="Oval 7"/>
          <p:cNvSpPr>
            <a:spLocks noChangeArrowheads="1"/>
          </p:cNvSpPr>
          <p:nvPr/>
        </p:nvSpPr>
        <p:spPr bwMode="auto">
          <a:xfrm>
            <a:off x="971600" y="3356992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184" name="Oval 8"/>
          <p:cNvSpPr>
            <a:spLocks noChangeArrowheads="1"/>
          </p:cNvSpPr>
          <p:nvPr/>
        </p:nvSpPr>
        <p:spPr bwMode="auto">
          <a:xfrm>
            <a:off x="1259632" y="3356992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 flipH="1">
            <a:off x="1763688" y="3429000"/>
            <a:ext cx="685800" cy="10668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flipH="1">
            <a:off x="1979712" y="3645024"/>
            <a:ext cx="685800" cy="10668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191" name="Oval 15"/>
          <p:cNvSpPr>
            <a:spLocks noChangeArrowheads="1"/>
          </p:cNvSpPr>
          <p:nvPr/>
        </p:nvSpPr>
        <p:spPr bwMode="auto">
          <a:xfrm>
            <a:off x="2051720" y="3861048"/>
            <a:ext cx="152400" cy="1524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sz="5400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50192" name="Oval 16"/>
          <p:cNvSpPr>
            <a:spLocks noChangeArrowheads="1"/>
          </p:cNvSpPr>
          <p:nvPr/>
        </p:nvSpPr>
        <p:spPr bwMode="auto">
          <a:xfrm>
            <a:off x="2267744" y="4149080"/>
            <a:ext cx="152400" cy="1524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sz="5400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683568" y="2924944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 dirty="0">
                <a:latin typeface="Times New Roman" pitchFamily="18" charset="0"/>
              </a:rPr>
              <a:t>A</a:t>
            </a: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1043608" y="2924944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 dirty="0">
                <a:latin typeface="Times New Roman" pitchFamily="18" charset="0"/>
              </a:rPr>
              <a:t>a</a:t>
            </a:r>
          </a:p>
        </p:txBody>
      </p:sp>
      <p:sp>
        <p:nvSpPr>
          <p:cNvPr id="50197" name="Text Box 21"/>
          <p:cNvSpPr txBox="1">
            <a:spLocks noChangeArrowheads="1"/>
          </p:cNvSpPr>
          <p:nvPr/>
        </p:nvSpPr>
        <p:spPr bwMode="auto">
          <a:xfrm rot="2572614">
            <a:off x="2288129" y="3558920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FF33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50198" name="Text Box 22"/>
          <p:cNvSpPr txBox="1">
            <a:spLocks noChangeArrowheads="1"/>
          </p:cNvSpPr>
          <p:nvPr/>
        </p:nvSpPr>
        <p:spPr bwMode="auto">
          <a:xfrm rot="2572614">
            <a:off x="2068252" y="3352713"/>
            <a:ext cx="356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FF33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50199" name="Text Box 23"/>
          <p:cNvSpPr txBox="1">
            <a:spLocks noChangeArrowheads="1"/>
          </p:cNvSpPr>
          <p:nvPr/>
        </p:nvSpPr>
        <p:spPr bwMode="auto">
          <a:xfrm>
            <a:off x="251520" y="6021288"/>
            <a:ext cx="3810000" cy="523220"/>
          </a:xfrm>
          <a:prstGeom prst="rect">
            <a:avLst/>
          </a:prstGeom>
          <a:solidFill>
            <a:srgbClr val="CCFF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 dirty="0">
                <a:latin typeface="Times New Roman" pitchFamily="18" charset="0"/>
              </a:rPr>
              <a:t>A e a ; </a:t>
            </a:r>
            <a:r>
              <a:rPr lang="pt-BR" sz="2800" b="1" dirty="0">
                <a:solidFill>
                  <a:srgbClr val="FF3300"/>
                </a:solidFill>
                <a:latin typeface="Times New Roman" pitchFamily="18" charset="0"/>
              </a:rPr>
              <a:t>B</a:t>
            </a:r>
            <a:r>
              <a:rPr lang="pt-BR" sz="2800" b="1" dirty="0">
                <a:latin typeface="Times New Roman" pitchFamily="18" charset="0"/>
              </a:rPr>
              <a:t> e</a:t>
            </a:r>
            <a:r>
              <a:rPr lang="pt-BR" sz="2800" b="1" dirty="0">
                <a:solidFill>
                  <a:srgbClr val="FF3300"/>
                </a:solidFill>
                <a:latin typeface="Times New Roman" pitchFamily="18" charset="0"/>
              </a:rPr>
              <a:t> b </a:t>
            </a:r>
            <a:r>
              <a:rPr lang="pt-BR" sz="2800" b="1" dirty="0">
                <a:latin typeface="Times New Roman" pitchFamily="18" charset="0"/>
              </a:rPr>
              <a:t>são alelos</a:t>
            </a:r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4572000" y="1844824"/>
            <a:ext cx="1224136" cy="1152128"/>
          </a:xfrm>
          <a:prstGeom prst="ellipse">
            <a:avLst/>
          </a:prstGeom>
          <a:solidFill>
            <a:srgbClr val="FFFFCC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6156176" y="2348880"/>
            <a:ext cx="1224136" cy="1152128"/>
          </a:xfrm>
          <a:prstGeom prst="ellipse">
            <a:avLst/>
          </a:prstGeom>
          <a:solidFill>
            <a:srgbClr val="FFFFCC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6084168" y="4005064"/>
            <a:ext cx="1224136" cy="1152128"/>
          </a:xfrm>
          <a:prstGeom prst="ellipse">
            <a:avLst/>
          </a:prstGeom>
          <a:solidFill>
            <a:srgbClr val="FFFFCC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4860032" y="4869160"/>
            <a:ext cx="1224136" cy="1152128"/>
          </a:xfrm>
          <a:prstGeom prst="ellipse">
            <a:avLst/>
          </a:prstGeom>
          <a:solidFill>
            <a:srgbClr val="FFFFCC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>
            <a:off x="4932040" y="1916832"/>
            <a:ext cx="0" cy="964704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4" name="Oval 8"/>
          <p:cNvSpPr>
            <a:spLocks noChangeArrowheads="1"/>
          </p:cNvSpPr>
          <p:nvPr/>
        </p:nvSpPr>
        <p:spPr bwMode="auto">
          <a:xfrm>
            <a:off x="4860032" y="234888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>
            <a:off x="6588224" y="2420888"/>
            <a:ext cx="0" cy="964704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6" name="Oval 8"/>
          <p:cNvSpPr>
            <a:spLocks noChangeArrowheads="1"/>
          </p:cNvSpPr>
          <p:nvPr/>
        </p:nvSpPr>
        <p:spPr bwMode="auto">
          <a:xfrm>
            <a:off x="6516216" y="2852936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H="1">
            <a:off x="6948264" y="4221088"/>
            <a:ext cx="0" cy="778768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 flipH="1">
            <a:off x="5796136" y="5013176"/>
            <a:ext cx="0" cy="864096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" name="Oval 15"/>
          <p:cNvSpPr>
            <a:spLocks noChangeArrowheads="1"/>
          </p:cNvSpPr>
          <p:nvPr/>
        </p:nvSpPr>
        <p:spPr bwMode="auto">
          <a:xfrm>
            <a:off x="5724128" y="5301208"/>
            <a:ext cx="152400" cy="1524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sz="5400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30" name="Oval 15"/>
          <p:cNvSpPr>
            <a:spLocks noChangeArrowheads="1"/>
          </p:cNvSpPr>
          <p:nvPr/>
        </p:nvSpPr>
        <p:spPr bwMode="auto">
          <a:xfrm>
            <a:off x="6876256" y="4581128"/>
            <a:ext cx="152400" cy="1524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sz="5400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4572000" y="1988840"/>
            <a:ext cx="407484" cy="47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dirty="0">
                <a:latin typeface="Times New Roman" pitchFamily="18" charset="0"/>
              </a:rPr>
              <a:t>A</a:t>
            </a: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5148064" y="1844824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Times New Roman" pitchFamily="18" charset="0"/>
              </a:rPr>
              <a:t>B</a:t>
            </a:r>
            <a:endParaRPr lang="pt-BR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6228184" y="2420888"/>
            <a:ext cx="407484" cy="47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dirty="0">
                <a:latin typeface="Times New Roman" pitchFamily="18" charset="0"/>
              </a:rPr>
              <a:t>a</a:t>
            </a:r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 flipH="1">
            <a:off x="5508104" y="2060848"/>
            <a:ext cx="0" cy="778768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" name="Line 9"/>
          <p:cNvSpPr>
            <a:spLocks noChangeShapeType="1"/>
          </p:cNvSpPr>
          <p:nvPr/>
        </p:nvSpPr>
        <p:spPr bwMode="auto">
          <a:xfrm flipH="1">
            <a:off x="7092280" y="2564904"/>
            <a:ext cx="0" cy="778768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6" name="Oval 15"/>
          <p:cNvSpPr>
            <a:spLocks noChangeArrowheads="1"/>
          </p:cNvSpPr>
          <p:nvPr/>
        </p:nvSpPr>
        <p:spPr bwMode="auto">
          <a:xfrm>
            <a:off x="7020272" y="2852936"/>
            <a:ext cx="152400" cy="1524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sz="5400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37" name="Oval 15"/>
          <p:cNvSpPr>
            <a:spLocks noChangeArrowheads="1"/>
          </p:cNvSpPr>
          <p:nvPr/>
        </p:nvSpPr>
        <p:spPr bwMode="auto">
          <a:xfrm>
            <a:off x="5436096" y="2348880"/>
            <a:ext cx="152400" cy="1524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sz="5400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6804248" y="2420888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Times New Roman" pitchFamily="18" charset="0"/>
              </a:rPr>
              <a:t>b</a:t>
            </a:r>
            <a:endParaRPr lang="pt-BR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9" name="Text Box 18"/>
          <p:cNvSpPr txBox="1">
            <a:spLocks noChangeArrowheads="1"/>
          </p:cNvSpPr>
          <p:nvPr/>
        </p:nvSpPr>
        <p:spPr bwMode="auto">
          <a:xfrm>
            <a:off x="5508104" y="4941168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Times New Roman" pitchFamily="18" charset="0"/>
              </a:rPr>
              <a:t>b</a:t>
            </a:r>
            <a:endParaRPr lang="pt-BR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6588224" y="4221088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Times New Roman" pitchFamily="18" charset="0"/>
              </a:rPr>
              <a:t>B</a:t>
            </a:r>
            <a:endParaRPr lang="pt-BR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1" name="Line 5"/>
          <p:cNvSpPr>
            <a:spLocks noChangeShapeType="1"/>
          </p:cNvSpPr>
          <p:nvPr/>
        </p:nvSpPr>
        <p:spPr bwMode="auto">
          <a:xfrm>
            <a:off x="5292080" y="5013176"/>
            <a:ext cx="0" cy="964704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2" name="Line 5"/>
          <p:cNvSpPr>
            <a:spLocks noChangeShapeType="1"/>
          </p:cNvSpPr>
          <p:nvPr/>
        </p:nvSpPr>
        <p:spPr bwMode="auto">
          <a:xfrm>
            <a:off x="6444208" y="4077072"/>
            <a:ext cx="0" cy="964704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" name="Oval 8"/>
          <p:cNvSpPr>
            <a:spLocks noChangeArrowheads="1"/>
          </p:cNvSpPr>
          <p:nvPr/>
        </p:nvSpPr>
        <p:spPr bwMode="auto">
          <a:xfrm>
            <a:off x="6372200" y="450912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" name="Oval 8"/>
          <p:cNvSpPr>
            <a:spLocks noChangeArrowheads="1"/>
          </p:cNvSpPr>
          <p:nvPr/>
        </p:nvSpPr>
        <p:spPr bwMode="auto">
          <a:xfrm>
            <a:off x="5220072" y="5445224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6" name="Text Box 18"/>
          <p:cNvSpPr txBox="1">
            <a:spLocks noChangeArrowheads="1"/>
          </p:cNvSpPr>
          <p:nvPr/>
        </p:nvSpPr>
        <p:spPr bwMode="auto">
          <a:xfrm>
            <a:off x="6156176" y="4077072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 dirty="0">
                <a:latin typeface="Times New Roman" pitchFamily="18" charset="0"/>
              </a:rPr>
              <a:t>a</a:t>
            </a:r>
          </a:p>
        </p:txBody>
      </p:sp>
      <p:sp>
        <p:nvSpPr>
          <p:cNvPr id="47" name="Text Box 18"/>
          <p:cNvSpPr txBox="1">
            <a:spLocks noChangeArrowheads="1"/>
          </p:cNvSpPr>
          <p:nvPr/>
        </p:nvSpPr>
        <p:spPr bwMode="auto">
          <a:xfrm>
            <a:off x="4932040" y="5013176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 dirty="0">
                <a:latin typeface="Times New Roman" pitchFamily="18" charset="0"/>
              </a:rPr>
              <a:t>A</a:t>
            </a:r>
          </a:p>
        </p:txBody>
      </p:sp>
      <p:sp>
        <p:nvSpPr>
          <p:cNvPr id="48" name="Seta para a direita 47"/>
          <p:cNvSpPr/>
          <p:nvPr/>
        </p:nvSpPr>
        <p:spPr>
          <a:xfrm rot="21006708">
            <a:off x="3901680" y="3114164"/>
            <a:ext cx="1822447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Seta para a direita 48"/>
          <p:cNvSpPr/>
          <p:nvPr/>
        </p:nvSpPr>
        <p:spPr>
          <a:xfrm rot="1196118">
            <a:off x="3768797" y="4051792"/>
            <a:ext cx="1655149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CaixaDeTexto 49"/>
          <p:cNvSpPr txBox="1"/>
          <p:nvPr/>
        </p:nvSpPr>
        <p:spPr>
          <a:xfrm>
            <a:off x="395536" y="522920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Célula com dois pares de cromossomos</a:t>
            </a:r>
            <a:endParaRPr lang="pt-BR" b="1" dirty="0"/>
          </a:p>
        </p:txBody>
      </p:sp>
      <p:sp>
        <p:nvSpPr>
          <p:cNvPr id="51" name="CaixaDeTexto 50"/>
          <p:cNvSpPr txBox="1"/>
          <p:nvPr/>
        </p:nvSpPr>
        <p:spPr>
          <a:xfrm>
            <a:off x="4716016" y="37890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MEIOSE</a:t>
            </a:r>
            <a:endParaRPr lang="pt-BR" b="1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1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7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3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1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7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3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9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1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7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3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9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9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1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7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13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19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31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37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43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nimBg="1" autoUpdateAnimBg="0"/>
      <p:bldP spid="50180" grpId="0" animBg="1"/>
      <p:bldP spid="50181" grpId="0" animBg="1"/>
      <p:bldP spid="50182" grpId="0" animBg="1"/>
      <p:bldP spid="50183" grpId="0" animBg="1"/>
      <p:bldP spid="50184" grpId="0" animBg="1"/>
      <p:bldP spid="50185" grpId="0" animBg="1"/>
      <p:bldP spid="50190" grpId="0" animBg="1"/>
      <p:bldP spid="50191" grpId="0" animBg="1" autoUpdateAnimBg="0"/>
      <p:bldP spid="50192" grpId="0" animBg="1" autoUpdateAnimBg="0"/>
      <p:bldP spid="50194" grpId="0" autoUpdateAnimBg="0"/>
      <p:bldP spid="50195" grpId="0" autoUpdateAnimBg="0"/>
      <p:bldP spid="50197" grpId="0" autoUpdateAnimBg="0"/>
      <p:bldP spid="50198" grpId="0" autoUpdateAnimBg="0"/>
      <p:bldP spid="50199" grpId="0" animBg="1" autoUpdateAnimBg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 autoUpdateAnimBg="0"/>
      <p:bldP spid="30" grpId="0" animBg="1" autoUpdateAnimBg="0"/>
      <p:bldP spid="31" grpId="0" autoUpdateAnimBg="0"/>
      <p:bldP spid="32" grpId="0" autoUpdateAnimBg="0"/>
      <p:bldP spid="33" grpId="0" autoUpdateAnimBg="0"/>
      <p:bldP spid="34" grpId="0" animBg="1"/>
      <p:bldP spid="35" grpId="0" animBg="1"/>
      <p:bldP spid="36" grpId="0" animBg="1" autoUpdateAnimBg="0"/>
      <p:bldP spid="37" grpId="0" animBg="1" autoUpdateAnimBg="0"/>
      <p:bldP spid="38" grpId="0" autoUpdateAnimBg="0"/>
      <p:bldP spid="39" grpId="0" autoUpdateAnimBg="0"/>
      <p:bldP spid="40" grpId="0" autoUpdateAnimBg="0"/>
      <p:bldP spid="41" grpId="0" animBg="1"/>
      <p:bldP spid="42" grpId="0" animBg="1"/>
      <p:bldP spid="43" grpId="0" animBg="1"/>
      <p:bldP spid="44" grpId="0" animBg="1"/>
      <p:bldP spid="46" grpId="0" autoUpdateAnimBg="0"/>
      <p:bldP spid="47" grpId="0" autoUpdateAnimBg="0"/>
      <p:bldP spid="48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07950" y="304800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700">
                <a:solidFill>
                  <a:schemeClr val="bg1"/>
                </a:solidFill>
                <a:latin typeface="Staccato222 BT" pitchFamily="66" charset="0"/>
              </a:rPr>
              <a:t>DIIBRIDISMO OU LEI SEGREGAÇÃO INDEPENDENTE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6F1FA"/>
              </a:clrFrom>
              <a:clrTo>
                <a:srgbClr val="E6F1FA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467544" y="188640"/>
            <a:ext cx="849694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0413" y="333375"/>
            <a:ext cx="7772400" cy="6588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sz="4000" b="1" smtClean="0">
                <a:solidFill>
                  <a:schemeClr val="accent2"/>
                </a:solidFill>
              </a:rPr>
              <a:t>SEGUNDA LEI DE MENDEL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476375" y="1125538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pt-BR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Geração F2</a:t>
            </a:r>
            <a:endParaRPr lang="pt-BR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7018338" y="5554663"/>
            <a:ext cx="158591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600" b="1" dirty="0" smtClean="0">
                <a:cs typeface="Times New Roman" pitchFamily="18" charset="0"/>
              </a:rPr>
              <a:t>r </a:t>
            </a:r>
            <a:r>
              <a:rPr lang="pt-BR" sz="3600" b="1" dirty="0" err="1" smtClean="0">
                <a:cs typeface="Times New Roman" pitchFamily="18" charset="0"/>
              </a:rPr>
              <a:t>r</a:t>
            </a:r>
            <a:r>
              <a:rPr lang="pt-BR" sz="3600" b="1" dirty="0" smtClean="0">
                <a:cs typeface="Times New Roman" pitchFamily="18" charset="0"/>
              </a:rPr>
              <a:t> v </a:t>
            </a:r>
            <a:r>
              <a:rPr lang="pt-BR" sz="3600" b="1" dirty="0" err="1" smtClean="0">
                <a:cs typeface="Times New Roman" pitchFamily="18" charset="0"/>
              </a:rPr>
              <a:t>v</a:t>
            </a:r>
            <a:endParaRPr lang="pt-BR" sz="3600" b="1" dirty="0">
              <a:latin typeface="Arial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432425" y="5554663"/>
            <a:ext cx="1585913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600" b="1" dirty="0">
                <a:cs typeface="Times New Roman" pitchFamily="18" charset="0"/>
              </a:rPr>
              <a:t>r</a:t>
            </a:r>
            <a:r>
              <a:rPr lang="pt-BR" sz="3600" b="1" dirty="0" smtClean="0">
                <a:cs typeface="Times New Roman" pitchFamily="18" charset="0"/>
              </a:rPr>
              <a:t> </a:t>
            </a:r>
            <a:r>
              <a:rPr lang="pt-BR" sz="3600" b="1" dirty="0" err="1" smtClean="0">
                <a:cs typeface="Times New Roman" pitchFamily="18" charset="0"/>
              </a:rPr>
              <a:t>r</a:t>
            </a:r>
            <a:r>
              <a:rPr lang="pt-BR" sz="3600" b="1" dirty="0" smtClean="0">
                <a:cs typeface="Times New Roman" pitchFamily="18" charset="0"/>
              </a:rPr>
              <a:t> V </a:t>
            </a:r>
            <a:r>
              <a:rPr lang="pt-BR" sz="3600" b="1" dirty="0" err="1" smtClean="0">
                <a:cs typeface="Times New Roman" pitchFamily="18" charset="0"/>
              </a:rPr>
              <a:t>v</a:t>
            </a:r>
            <a:endParaRPr lang="pt-BR" sz="3600" b="1" dirty="0">
              <a:latin typeface="Arial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849688" y="5554663"/>
            <a:ext cx="1582737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600" b="1" dirty="0" smtClean="0">
                <a:cs typeface="Times New Roman" pitchFamily="18" charset="0"/>
              </a:rPr>
              <a:t>R </a:t>
            </a:r>
            <a:r>
              <a:rPr lang="pt-BR" sz="3600" b="1" dirty="0" err="1" smtClean="0">
                <a:cs typeface="Times New Roman" pitchFamily="18" charset="0"/>
              </a:rPr>
              <a:t>r</a:t>
            </a:r>
            <a:r>
              <a:rPr lang="pt-BR" sz="3600" b="1" dirty="0" smtClean="0">
                <a:cs typeface="Times New Roman" pitchFamily="18" charset="0"/>
              </a:rPr>
              <a:t> v </a:t>
            </a:r>
            <a:r>
              <a:rPr lang="pt-BR" sz="3600" b="1" dirty="0" err="1" smtClean="0">
                <a:cs typeface="Times New Roman" pitchFamily="18" charset="0"/>
              </a:rPr>
              <a:t>v</a:t>
            </a:r>
            <a:endParaRPr lang="pt-BR" sz="3600" b="1" dirty="0">
              <a:latin typeface="Arial" charset="0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2266950" y="5554663"/>
            <a:ext cx="1582738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600" b="1" dirty="0">
                <a:cs typeface="Times New Roman" pitchFamily="18" charset="0"/>
              </a:rPr>
              <a:t>R</a:t>
            </a:r>
            <a:r>
              <a:rPr lang="pt-BR" sz="3600" b="1" dirty="0" smtClean="0">
                <a:cs typeface="Times New Roman" pitchFamily="18" charset="0"/>
              </a:rPr>
              <a:t> </a:t>
            </a:r>
            <a:r>
              <a:rPr lang="pt-BR" sz="3600" b="1" dirty="0" err="1" smtClean="0">
                <a:cs typeface="Times New Roman" pitchFamily="18" charset="0"/>
              </a:rPr>
              <a:t>r</a:t>
            </a:r>
            <a:r>
              <a:rPr lang="pt-BR" sz="3600" b="1" dirty="0" smtClean="0">
                <a:cs typeface="Times New Roman" pitchFamily="18" charset="0"/>
              </a:rPr>
              <a:t> V </a:t>
            </a:r>
            <a:r>
              <a:rPr lang="pt-BR" sz="3600" b="1" dirty="0" err="1" smtClean="0">
                <a:cs typeface="Times New Roman" pitchFamily="18" charset="0"/>
              </a:rPr>
              <a:t>v</a:t>
            </a:r>
            <a:endParaRPr lang="pt-BR" sz="3600" b="1" dirty="0">
              <a:latin typeface="Arial" charset="0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684213" y="5554663"/>
            <a:ext cx="1582737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600" b="1" dirty="0" err="1" smtClean="0">
                <a:solidFill>
                  <a:srgbClr val="00B0F0"/>
                </a:solidFill>
                <a:cs typeface="Times New Roman" pitchFamily="18" charset="0"/>
              </a:rPr>
              <a:t>rv</a:t>
            </a:r>
            <a:endParaRPr lang="pt-BR" sz="3600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7018338" y="4800600"/>
            <a:ext cx="1585912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600" b="1" dirty="0" smtClean="0">
                <a:cs typeface="Times New Roman" pitchFamily="18" charset="0"/>
              </a:rPr>
              <a:t> r </a:t>
            </a:r>
            <a:r>
              <a:rPr lang="pt-BR" sz="3600" b="1" dirty="0" err="1" smtClean="0">
                <a:cs typeface="Times New Roman" pitchFamily="18" charset="0"/>
              </a:rPr>
              <a:t>r</a:t>
            </a:r>
            <a:r>
              <a:rPr lang="pt-BR" sz="3600" b="1" dirty="0" smtClean="0">
                <a:cs typeface="Times New Roman" pitchFamily="18" charset="0"/>
              </a:rPr>
              <a:t> V </a:t>
            </a:r>
            <a:r>
              <a:rPr lang="pt-BR" sz="3600" b="1" dirty="0" err="1" smtClean="0">
                <a:cs typeface="Times New Roman" pitchFamily="18" charset="0"/>
              </a:rPr>
              <a:t>v</a:t>
            </a:r>
            <a:endParaRPr lang="pt-BR" sz="3600" b="1" dirty="0">
              <a:latin typeface="Arial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432425" y="4800600"/>
            <a:ext cx="1585913" cy="77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600" b="1" dirty="0">
                <a:cs typeface="Times New Roman" pitchFamily="18" charset="0"/>
              </a:rPr>
              <a:t>r</a:t>
            </a:r>
            <a:r>
              <a:rPr lang="pt-BR" sz="3600" b="1" dirty="0" smtClean="0">
                <a:cs typeface="Times New Roman" pitchFamily="18" charset="0"/>
              </a:rPr>
              <a:t>  </a:t>
            </a:r>
            <a:r>
              <a:rPr lang="pt-BR" sz="3600" b="1" dirty="0" err="1" smtClean="0">
                <a:cs typeface="Times New Roman" pitchFamily="18" charset="0"/>
              </a:rPr>
              <a:t>r</a:t>
            </a:r>
            <a:r>
              <a:rPr lang="pt-BR" sz="3600" b="1" dirty="0" smtClean="0">
                <a:cs typeface="Times New Roman" pitchFamily="18" charset="0"/>
              </a:rPr>
              <a:t> V </a:t>
            </a:r>
            <a:r>
              <a:rPr lang="pt-BR" sz="3600" b="1" dirty="0" err="1" smtClean="0">
                <a:cs typeface="Times New Roman" pitchFamily="18" charset="0"/>
              </a:rPr>
              <a:t>V</a:t>
            </a:r>
            <a:endParaRPr lang="pt-BR" sz="3600" b="1" dirty="0">
              <a:latin typeface="Arial" charset="0"/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3849688" y="4800600"/>
            <a:ext cx="1582737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600" b="1" dirty="0" smtClean="0">
                <a:cs typeface="Times New Roman" pitchFamily="18" charset="0"/>
              </a:rPr>
              <a:t>R </a:t>
            </a:r>
            <a:r>
              <a:rPr lang="pt-BR" sz="3600" b="1" dirty="0" err="1" smtClean="0">
                <a:cs typeface="Times New Roman" pitchFamily="18" charset="0"/>
              </a:rPr>
              <a:t>r</a:t>
            </a:r>
            <a:r>
              <a:rPr lang="pt-BR" sz="3600" b="1" dirty="0" smtClean="0">
                <a:cs typeface="Times New Roman" pitchFamily="18" charset="0"/>
              </a:rPr>
              <a:t> V </a:t>
            </a:r>
            <a:r>
              <a:rPr lang="pt-BR" sz="3600" b="1" dirty="0" err="1" smtClean="0">
                <a:cs typeface="Times New Roman" pitchFamily="18" charset="0"/>
              </a:rPr>
              <a:t>v</a:t>
            </a:r>
            <a:r>
              <a:rPr lang="pt-BR" sz="3600" b="1" dirty="0" smtClean="0">
                <a:cs typeface="Times New Roman" pitchFamily="18" charset="0"/>
              </a:rPr>
              <a:t> </a:t>
            </a:r>
            <a:endParaRPr lang="pt-BR" sz="3600" b="1" dirty="0">
              <a:latin typeface="Arial" charset="0"/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2266950" y="4800600"/>
            <a:ext cx="1582738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600" b="1" dirty="0" smtClean="0">
                <a:latin typeface="Calibri" pitchFamily="34" charset="0"/>
                <a:cs typeface="Calibri" pitchFamily="34" charset="0"/>
              </a:rPr>
              <a:t>R </a:t>
            </a:r>
            <a:r>
              <a:rPr lang="pt-BR" sz="3600" b="1" dirty="0" err="1" smtClean="0">
                <a:latin typeface="Calibri" pitchFamily="34" charset="0"/>
                <a:cs typeface="Calibri" pitchFamily="34" charset="0"/>
              </a:rPr>
              <a:t>r</a:t>
            </a:r>
            <a:r>
              <a:rPr lang="pt-BR" sz="3600" b="1" dirty="0" smtClean="0">
                <a:latin typeface="Calibri" pitchFamily="34" charset="0"/>
                <a:cs typeface="Calibri" pitchFamily="34" charset="0"/>
              </a:rPr>
              <a:t> V </a:t>
            </a:r>
            <a:r>
              <a:rPr lang="pt-BR" sz="3600" b="1" dirty="0" err="1" smtClean="0">
                <a:latin typeface="Calibri" pitchFamily="34" charset="0"/>
                <a:cs typeface="Calibri" pitchFamily="34" charset="0"/>
              </a:rPr>
              <a:t>V</a:t>
            </a:r>
            <a:endParaRPr lang="pt-BR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684213" y="4800600"/>
            <a:ext cx="1582737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600" b="1" dirty="0" err="1" smtClean="0">
                <a:solidFill>
                  <a:srgbClr val="00B0F0"/>
                </a:solidFill>
                <a:cs typeface="Times New Roman" pitchFamily="18" charset="0"/>
              </a:rPr>
              <a:t>rV</a:t>
            </a:r>
            <a:endParaRPr lang="pt-BR" sz="3600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7018338" y="4046538"/>
            <a:ext cx="158591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600" b="1" dirty="0" smtClean="0">
                <a:latin typeface="Calibri" pitchFamily="34" charset="0"/>
                <a:cs typeface="Calibri" pitchFamily="34" charset="0"/>
              </a:rPr>
              <a:t>R </a:t>
            </a:r>
            <a:r>
              <a:rPr lang="pt-BR" sz="3600" b="1" dirty="0" err="1" smtClean="0">
                <a:latin typeface="Calibri" pitchFamily="34" charset="0"/>
                <a:cs typeface="Calibri" pitchFamily="34" charset="0"/>
              </a:rPr>
              <a:t>r</a:t>
            </a:r>
            <a:r>
              <a:rPr lang="pt-BR" sz="3600" b="1" dirty="0" smtClean="0">
                <a:latin typeface="Calibri" pitchFamily="34" charset="0"/>
                <a:cs typeface="Calibri" pitchFamily="34" charset="0"/>
              </a:rPr>
              <a:t> v </a:t>
            </a:r>
            <a:r>
              <a:rPr lang="pt-BR" sz="3600" b="1" dirty="0" err="1" smtClean="0">
                <a:latin typeface="Calibri" pitchFamily="34" charset="0"/>
                <a:cs typeface="Calibri" pitchFamily="34" charset="0"/>
              </a:rPr>
              <a:t>v</a:t>
            </a:r>
            <a:endParaRPr lang="pt-BR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5432425" y="4046538"/>
            <a:ext cx="1585913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600" b="1" dirty="0" smtClean="0">
                <a:latin typeface="Calibri" pitchFamily="34" charset="0"/>
                <a:cs typeface="Calibri" pitchFamily="34" charset="0"/>
              </a:rPr>
              <a:t>R </a:t>
            </a:r>
            <a:r>
              <a:rPr lang="pt-BR" sz="3600" b="1" dirty="0" err="1" smtClean="0">
                <a:latin typeface="Calibri" pitchFamily="34" charset="0"/>
                <a:cs typeface="Calibri" pitchFamily="34" charset="0"/>
              </a:rPr>
              <a:t>r</a:t>
            </a:r>
            <a:r>
              <a:rPr lang="pt-BR" sz="3600" b="1" dirty="0" smtClean="0">
                <a:latin typeface="Calibri" pitchFamily="34" charset="0"/>
                <a:cs typeface="Calibri" pitchFamily="34" charset="0"/>
              </a:rPr>
              <a:t> V </a:t>
            </a:r>
            <a:r>
              <a:rPr lang="pt-BR" sz="3600" b="1" dirty="0" err="1" smtClean="0">
                <a:latin typeface="Calibri" pitchFamily="34" charset="0"/>
                <a:cs typeface="Calibri" pitchFamily="34" charset="0"/>
              </a:rPr>
              <a:t>v</a:t>
            </a:r>
            <a:endParaRPr lang="pt-BR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3849688" y="4046538"/>
            <a:ext cx="1582737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600" b="1" dirty="0" smtClean="0">
                <a:latin typeface="Calibri" pitchFamily="34" charset="0"/>
                <a:cs typeface="Calibri" pitchFamily="34" charset="0"/>
              </a:rPr>
              <a:t>R </a:t>
            </a:r>
            <a:r>
              <a:rPr lang="pt-BR" sz="3600" b="1" dirty="0" err="1" smtClean="0">
                <a:latin typeface="Calibri" pitchFamily="34" charset="0"/>
                <a:cs typeface="Calibri" pitchFamily="34" charset="0"/>
              </a:rPr>
              <a:t>R</a:t>
            </a:r>
            <a:r>
              <a:rPr lang="pt-BR" sz="3600" b="1" dirty="0" smtClean="0">
                <a:latin typeface="Calibri" pitchFamily="34" charset="0"/>
                <a:cs typeface="Calibri" pitchFamily="34" charset="0"/>
              </a:rPr>
              <a:t> v </a:t>
            </a:r>
            <a:r>
              <a:rPr lang="pt-BR" sz="3600" b="1" dirty="0" err="1" smtClean="0">
                <a:latin typeface="Calibri" pitchFamily="34" charset="0"/>
                <a:cs typeface="Calibri" pitchFamily="34" charset="0"/>
              </a:rPr>
              <a:t>v</a:t>
            </a:r>
            <a:endParaRPr lang="pt-BR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2266950" y="4046538"/>
            <a:ext cx="1582738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600" b="1" dirty="0" smtClean="0">
                <a:latin typeface="Calibri" pitchFamily="34" charset="0"/>
                <a:cs typeface="Calibri" pitchFamily="34" charset="0"/>
              </a:rPr>
              <a:t>R </a:t>
            </a:r>
            <a:r>
              <a:rPr lang="pt-BR" sz="3600" b="1" dirty="0" err="1" smtClean="0">
                <a:latin typeface="Calibri" pitchFamily="34" charset="0"/>
                <a:cs typeface="Calibri" pitchFamily="34" charset="0"/>
              </a:rPr>
              <a:t>R</a:t>
            </a:r>
            <a:r>
              <a:rPr lang="pt-BR" sz="3600" b="1" dirty="0" smtClean="0">
                <a:latin typeface="Calibri" pitchFamily="34" charset="0"/>
                <a:cs typeface="Calibri" pitchFamily="34" charset="0"/>
              </a:rPr>
              <a:t> V </a:t>
            </a:r>
            <a:r>
              <a:rPr lang="pt-BR" sz="3600" b="1" dirty="0" err="1" smtClean="0">
                <a:latin typeface="Calibri" pitchFamily="34" charset="0"/>
                <a:cs typeface="Calibri" pitchFamily="34" charset="0"/>
              </a:rPr>
              <a:t>v</a:t>
            </a:r>
            <a:endParaRPr lang="pt-BR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684213" y="4046538"/>
            <a:ext cx="1582737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600" b="1" dirty="0" err="1" smtClean="0">
                <a:solidFill>
                  <a:srgbClr val="00B0F0"/>
                </a:solidFill>
                <a:cs typeface="Times New Roman" pitchFamily="18" charset="0"/>
              </a:rPr>
              <a:t>Rv</a:t>
            </a:r>
            <a:endParaRPr lang="pt-BR" sz="3600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5139" name="Rectangle 20"/>
          <p:cNvSpPr>
            <a:spLocks noChangeArrowheads="1"/>
          </p:cNvSpPr>
          <p:nvPr/>
        </p:nvSpPr>
        <p:spPr bwMode="auto">
          <a:xfrm>
            <a:off x="7018338" y="3290888"/>
            <a:ext cx="158591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t-BR" sz="3600" b="1">
              <a:latin typeface="Arial" charset="0"/>
            </a:endParaRPr>
          </a:p>
        </p:txBody>
      </p:sp>
      <p:sp>
        <p:nvSpPr>
          <p:cNvPr id="5140" name="Rectangle 21"/>
          <p:cNvSpPr>
            <a:spLocks noChangeArrowheads="1"/>
          </p:cNvSpPr>
          <p:nvPr/>
        </p:nvSpPr>
        <p:spPr bwMode="auto">
          <a:xfrm>
            <a:off x="5432425" y="3290888"/>
            <a:ext cx="158591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t-BR" sz="3600" b="1">
              <a:latin typeface="Arial" charset="0"/>
            </a:endParaRPr>
          </a:p>
        </p:txBody>
      </p:sp>
      <p:sp>
        <p:nvSpPr>
          <p:cNvPr id="5141" name="Rectangle 22"/>
          <p:cNvSpPr>
            <a:spLocks noChangeArrowheads="1"/>
          </p:cNvSpPr>
          <p:nvPr/>
        </p:nvSpPr>
        <p:spPr bwMode="auto">
          <a:xfrm>
            <a:off x="3849688" y="3290888"/>
            <a:ext cx="158273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t-BR" sz="3600" b="1">
              <a:latin typeface="Arial" charset="0"/>
            </a:endParaRP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2266950" y="3290888"/>
            <a:ext cx="1582738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t-BR" sz="3600" b="1">
              <a:latin typeface="Arial" charset="0"/>
            </a:endParaRP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684213" y="3290888"/>
            <a:ext cx="158273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600" b="1" dirty="0" smtClean="0">
                <a:solidFill>
                  <a:srgbClr val="00B0F0"/>
                </a:solidFill>
                <a:cs typeface="Times New Roman" pitchFamily="18" charset="0"/>
              </a:rPr>
              <a:t>RV</a:t>
            </a:r>
            <a:endParaRPr lang="pt-BR" sz="3600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7018338" y="1989138"/>
            <a:ext cx="1585912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600" b="1" dirty="0" err="1" smtClean="0">
                <a:solidFill>
                  <a:srgbClr val="00B0F0"/>
                </a:solidFill>
                <a:cs typeface="Times New Roman" pitchFamily="18" charset="0"/>
              </a:rPr>
              <a:t>rv</a:t>
            </a:r>
            <a:endParaRPr lang="pt-BR" sz="3600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5432425" y="1989138"/>
            <a:ext cx="1585913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600" b="1" dirty="0" err="1" smtClean="0">
                <a:solidFill>
                  <a:srgbClr val="00B0F0"/>
                </a:solidFill>
                <a:cs typeface="Times New Roman" pitchFamily="18" charset="0"/>
              </a:rPr>
              <a:t>rV</a:t>
            </a:r>
            <a:endParaRPr lang="pt-BR" sz="3600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3849688" y="1989138"/>
            <a:ext cx="1582737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600" b="1" dirty="0" err="1" smtClean="0">
                <a:solidFill>
                  <a:srgbClr val="00B0F0"/>
                </a:solidFill>
                <a:cs typeface="Times New Roman" pitchFamily="18" charset="0"/>
              </a:rPr>
              <a:t>Rv</a:t>
            </a:r>
            <a:endParaRPr lang="pt-BR" sz="3600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2266950" y="1989138"/>
            <a:ext cx="1582738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600" b="1" dirty="0" smtClean="0">
                <a:solidFill>
                  <a:srgbClr val="00B0F0"/>
                </a:solidFill>
                <a:cs typeface="Times New Roman" pitchFamily="18" charset="0"/>
              </a:rPr>
              <a:t>RV</a:t>
            </a:r>
            <a:endParaRPr lang="pt-BR" sz="3600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5148" name="Rectangle 29"/>
          <p:cNvSpPr>
            <a:spLocks noChangeArrowheads="1"/>
          </p:cNvSpPr>
          <p:nvPr/>
        </p:nvSpPr>
        <p:spPr bwMode="auto">
          <a:xfrm>
            <a:off x="684213" y="1989138"/>
            <a:ext cx="1582737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pt-BR">
                <a:latin typeface="Osaka" charset="-128"/>
                <a:ea typeface="Osaka" charset="-128"/>
              </a:rPr>
              <a:t>      </a:t>
            </a:r>
          </a:p>
          <a:p>
            <a:pPr>
              <a:spcBef>
                <a:spcPct val="20000"/>
              </a:spcBef>
            </a:pPr>
            <a:r>
              <a:rPr lang="pt-BR">
                <a:latin typeface="Osaka" charset="-128"/>
                <a:ea typeface="Osaka" charset="-128"/>
              </a:rPr>
              <a:t>             </a:t>
            </a:r>
          </a:p>
        </p:txBody>
      </p:sp>
      <p:sp>
        <p:nvSpPr>
          <p:cNvPr id="5149" name="Line 31"/>
          <p:cNvSpPr>
            <a:spLocks noChangeShapeType="1"/>
          </p:cNvSpPr>
          <p:nvPr/>
        </p:nvSpPr>
        <p:spPr bwMode="auto">
          <a:xfrm>
            <a:off x="684213" y="6308725"/>
            <a:ext cx="7920037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50" name="Line 33"/>
          <p:cNvSpPr>
            <a:spLocks noChangeShapeType="1"/>
          </p:cNvSpPr>
          <p:nvPr/>
        </p:nvSpPr>
        <p:spPr bwMode="auto">
          <a:xfrm>
            <a:off x="8604250" y="1989138"/>
            <a:ext cx="0" cy="4319587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51" name="Line 36"/>
          <p:cNvSpPr>
            <a:spLocks noChangeShapeType="1"/>
          </p:cNvSpPr>
          <p:nvPr/>
        </p:nvSpPr>
        <p:spPr bwMode="auto">
          <a:xfrm>
            <a:off x="3849688" y="1989138"/>
            <a:ext cx="0" cy="4319587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52" name="Line 37"/>
          <p:cNvSpPr>
            <a:spLocks noChangeShapeType="1"/>
          </p:cNvSpPr>
          <p:nvPr/>
        </p:nvSpPr>
        <p:spPr bwMode="auto">
          <a:xfrm>
            <a:off x="5432425" y="1989138"/>
            <a:ext cx="0" cy="4319587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53" name="Line 38"/>
          <p:cNvSpPr>
            <a:spLocks noChangeShapeType="1"/>
          </p:cNvSpPr>
          <p:nvPr/>
        </p:nvSpPr>
        <p:spPr bwMode="auto">
          <a:xfrm>
            <a:off x="7018338" y="1989138"/>
            <a:ext cx="0" cy="4319587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54" name="Line 39"/>
          <p:cNvSpPr>
            <a:spLocks noChangeShapeType="1"/>
          </p:cNvSpPr>
          <p:nvPr/>
        </p:nvSpPr>
        <p:spPr bwMode="auto">
          <a:xfrm>
            <a:off x="684213" y="4046538"/>
            <a:ext cx="7920037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55" name="Line 40"/>
          <p:cNvSpPr>
            <a:spLocks noChangeShapeType="1"/>
          </p:cNvSpPr>
          <p:nvPr/>
        </p:nvSpPr>
        <p:spPr bwMode="auto">
          <a:xfrm>
            <a:off x="684213" y="4800600"/>
            <a:ext cx="7920037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56" name="Line 41"/>
          <p:cNvSpPr>
            <a:spLocks noChangeShapeType="1"/>
          </p:cNvSpPr>
          <p:nvPr/>
        </p:nvSpPr>
        <p:spPr bwMode="auto">
          <a:xfrm>
            <a:off x="684213" y="5554663"/>
            <a:ext cx="7920037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57" name="Line 42"/>
          <p:cNvSpPr>
            <a:spLocks noChangeShapeType="1"/>
          </p:cNvSpPr>
          <p:nvPr/>
        </p:nvSpPr>
        <p:spPr bwMode="auto">
          <a:xfrm>
            <a:off x="2266950" y="1989138"/>
            <a:ext cx="633730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58" name="Line 30"/>
          <p:cNvSpPr>
            <a:spLocks noChangeShapeType="1"/>
          </p:cNvSpPr>
          <p:nvPr/>
        </p:nvSpPr>
        <p:spPr bwMode="auto">
          <a:xfrm>
            <a:off x="684213" y="1989138"/>
            <a:ext cx="1582737" cy="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59" name="Line 43"/>
          <p:cNvSpPr>
            <a:spLocks noChangeShapeType="1"/>
          </p:cNvSpPr>
          <p:nvPr/>
        </p:nvSpPr>
        <p:spPr bwMode="auto">
          <a:xfrm>
            <a:off x="684213" y="1989138"/>
            <a:ext cx="1582737" cy="130175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60" name="Line 44"/>
          <p:cNvSpPr>
            <a:spLocks noChangeShapeType="1"/>
          </p:cNvSpPr>
          <p:nvPr/>
        </p:nvSpPr>
        <p:spPr bwMode="auto">
          <a:xfrm>
            <a:off x="684213" y="3290888"/>
            <a:ext cx="0" cy="3017837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61" name="Line 32"/>
          <p:cNvSpPr>
            <a:spLocks noChangeShapeType="1"/>
          </p:cNvSpPr>
          <p:nvPr/>
        </p:nvSpPr>
        <p:spPr bwMode="auto">
          <a:xfrm>
            <a:off x="684213" y="1989138"/>
            <a:ext cx="0" cy="130175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62" name="Line 45"/>
          <p:cNvSpPr>
            <a:spLocks noChangeShapeType="1"/>
          </p:cNvSpPr>
          <p:nvPr/>
        </p:nvSpPr>
        <p:spPr bwMode="auto">
          <a:xfrm>
            <a:off x="2266950" y="3290888"/>
            <a:ext cx="0" cy="3017837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63" name="Line 35"/>
          <p:cNvSpPr>
            <a:spLocks noChangeShapeType="1"/>
          </p:cNvSpPr>
          <p:nvPr/>
        </p:nvSpPr>
        <p:spPr bwMode="auto">
          <a:xfrm>
            <a:off x="2266950" y="1989138"/>
            <a:ext cx="0" cy="130175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64" name="Line 46"/>
          <p:cNvSpPr>
            <a:spLocks noChangeShapeType="1"/>
          </p:cNvSpPr>
          <p:nvPr/>
        </p:nvSpPr>
        <p:spPr bwMode="auto">
          <a:xfrm>
            <a:off x="2266950" y="3290888"/>
            <a:ext cx="633730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65" name="Line 34"/>
          <p:cNvSpPr>
            <a:spLocks noChangeShapeType="1"/>
          </p:cNvSpPr>
          <p:nvPr/>
        </p:nvSpPr>
        <p:spPr bwMode="auto">
          <a:xfrm>
            <a:off x="684213" y="3290888"/>
            <a:ext cx="1582737" cy="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66" name="Text Box 48"/>
          <p:cNvSpPr txBox="1">
            <a:spLocks noChangeArrowheads="1"/>
          </p:cNvSpPr>
          <p:nvPr/>
        </p:nvSpPr>
        <p:spPr bwMode="auto">
          <a:xfrm>
            <a:off x="1476375" y="2060575"/>
            <a:ext cx="5032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dirty="0"/>
              <a:t>♀</a:t>
            </a:r>
          </a:p>
        </p:txBody>
      </p:sp>
      <p:sp>
        <p:nvSpPr>
          <p:cNvPr id="5167" name="Text Box 49"/>
          <p:cNvSpPr txBox="1">
            <a:spLocks noChangeArrowheads="1"/>
          </p:cNvSpPr>
          <p:nvPr/>
        </p:nvSpPr>
        <p:spPr bwMode="auto">
          <a:xfrm>
            <a:off x="900113" y="2708275"/>
            <a:ext cx="5032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/>
              <a:t>♂</a:t>
            </a:r>
          </a:p>
        </p:txBody>
      </p:sp>
      <p:sp>
        <p:nvSpPr>
          <p:cNvPr id="13362" name="Text Box 50"/>
          <p:cNvSpPr txBox="1">
            <a:spLocks noChangeArrowheads="1"/>
          </p:cNvSpPr>
          <p:nvPr/>
        </p:nvSpPr>
        <p:spPr bwMode="auto">
          <a:xfrm>
            <a:off x="2268538" y="3292475"/>
            <a:ext cx="504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 b="1" dirty="0"/>
              <a:t>R</a:t>
            </a:r>
          </a:p>
        </p:txBody>
      </p:sp>
      <p:sp>
        <p:nvSpPr>
          <p:cNvPr id="13363" name="Text Box 51"/>
          <p:cNvSpPr txBox="1">
            <a:spLocks noChangeArrowheads="1"/>
          </p:cNvSpPr>
          <p:nvPr/>
        </p:nvSpPr>
        <p:spPr bwMode="auto">
          <a:xfrm>
            <a:off x="2627313" y="3284538"/>
            <a:ext cx="504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 b="1" dirty="0" smtClean="0"/>
              <a:t>R</a:t>
            </a:r>
            <a:endParaRPr lang="pt-BR" sz="3600" b="1" dirty="0"/>
          </a:p>
        </p:txBody>
      </p:sp>
      <p:sp>
        <p:nvSpPr>
          <p:cNvPr id="13364" name="Text Box 52"/>
          <p:cNvSpPr txBox="1">
            <a:spLocks noChangeArrowheads="1"/>
          </p:cNvSpPr>
          <p:nvPr/>
        </p:nvSpPr>
        <p:spPr bwMode="auto">
          <a:xfrm>
            <a:off x="2914650" y="3284538"/>
            <a:ext cx="504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 b="1" dirty="0" smtClean="0"/>
              <a:t>V</a:t>
            </a:r>
            <a:endParaRPr lang="pt-BR" sz="3600" b="1" dirty="0"/>
          </a:p>
        </p:txBody>
      </p:sp>
      <p:sp>
        <p:nvSpPr>
          <p:cNvPr id="13365" name="Text Box 53"/>
          <p:cNvSpPr txBox="1">
            <a:spLocks noChangeArrowheads="1"/>
          </p:cNvSpPr>
          <p:nvPr/>
        </p:nvSpPr>
        <p:spPr bwMode="auto">
          <a:xfrm>
            <a:off x="3275013" y="3284538"/>
            <a:ext cx="504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 b="1" dirty="0" smtClean="0"/>
              <a:t>V</a:t>
            </a:r>
            <a:endParaRPr lang="pt-BR" sz="3600" b="1" dirty="0"/>
          </a:p>
        </p:txBody>
      </p:sp>
      <p:sp>
        <p:nvSpPr>
          <p:cNvPr id="13366" name="Text Box 54"/>
          <p:cNvSpPr txBox="1">
            <a:spLocks noChangeArrowheads="1"/>
          </p:cNvSpPr>
          <p:nvPr/>
        </p:nvSpPr>
        <p:spPr bwMode="auto">
          <a:xfrm>
            <a:off x="3922713" y="3292475"/>
            <a:ext cx="504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 b="1" dirty="0"/>
              <a:t>R</a:t>
            </a:r>
          </a:p>
        </p:txBody>
      </p:sp>
      <p:sp>
        <p:nvSpPr>
          <p:cNvPr id="13367" name="Text Box 55"/>
          <p:cNvSpPr txBox="1">
            <a:spLocks noChangeArrowheads="1"/>
          </p:cNvSpPr>
          <p:nvPr/>
        </p:nvSpPr>
        <p:spPr bwMode="auto">
          <a:xfrm>
            <a:off x="4283075" y="3284538"/>
            <a:ext cx="504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 b="1" dirty="0" smtClean="0"/>
              <a:t>R</a:t>
            </a:r>
            <a:endParaRPr lang="pt-BR" sz="3600" b="1" dirty="0"/>
          </a:p>
        </p:txBody>
      </p:sp>
      <p:sp>
        <p:nvSpPr>
          <p:cNvPr id="13368" name="Text Box 56"/>
          <p:cNvSpPr txBox="1">
            <a:spLocks noChangeArrowheads="1"/>
          </p:cNvSpPr>
          <p:nvPr/>
        </p:nvSpPr>
        <p:spPr bwMode="auto">
          <a:xfrm>
            <a:off x="4572000" y="3284538"/>
            <a:ext cx="504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 b="1" dirty="0"/>
              <a:t>V</a:t>
            </a:r>
          </a:p>
        </p:txBody>
      </p:sp>
      <p:sp>
        <p:nvSpPr>
          <p:cNvPr id="13369" name="Text Box 57"/>
          <p:cNvSpPr txBox="1">
            <a:spLocks noChangeArrowheads="1"/>
          </p:cNvSpPr>
          <p:nvPr/>
        </p:nvSpPr>
        <p:spPr bwMode="auto">
          <a:xfrm>
            <a:off x="4932363" y="3292475"/>
            <a:ext cx="504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 b="1" dirty="0"/>
              <a:t>v</a:t>
            </a:r>
          </a:p>
        </p:txBody>
      </p:sp>
      <p:sp>
        <p:nvSpPr>
          <p:cNvPr id="13370" name="Text Box 58"/>
          <p:cNvSpPr txBox="1">
            <a:spLocks noChangeArrowheads="1"/>
          </p:cNvSpPr>
          <p:nvPr/>
        </p:nvSpPr>
        <p:spPr bwMode="auto">
          <a:xfrm>
            <a:off x="5435600" y="3284538"/>
            <a:ext cx="504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 b="1" dirty="0"/>
              <a:t>R</a:t>
            </a:r>
          </a:p>
        </p:txBody>
      </p:sp>
      <p:sp>
        <p:nvSpPr>
          <p:cNvPr id="13371" name="Text Box 59"/>
          <p:cNvSpPr txBox="1">
            <a:spLocks noChangeArrowheads="1"/>
          </p:cNvSpPr>
          <p:nvPr/>
        </p:nvSpPr>
        <p:spPr bwMode="auto">
          <a:xfrm>
            <a:off x="5795963" y="3284538"/>
            <a:ext cx="504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 b="1" dirty="0"/>
              <a:t>r</a:t>
            </a:r>
          </a:p>
        </p:txBody>
      </p:sp>
      <p:sp>
        <p:nvSpPr>
          <p:cNvPr id="13372" name="Text Box 60"/>
          <p:cNvSpPr txBox="1">
            <a:spLocks noChangeArrowheads="1"/>
          </p:cNvSpPr>
          <p:nvPr/>
        </p:nvSpPr>
        <p:spPr bwMode="auto">
          <a:xfrm>
            <a:off x="6011863" y="3284538"/>
            <a:ext cx="504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 b="1" dirty="0" smtClean="0"/>
              <a:t>V</a:t>
            </a:r>
            <a:endParaRPr lang="pt-BR" sz="3600" b="1" dirty="0"/>
          </a:p>
        </p:txBody>
      </p:sp>
      <p:sp>
        <p:nvSpPr>
          <p:cNvPr id="13373" name="Text Box 61"/>
          <p:cNvSpPr txBox="1">
            <a:spLocks noChangeArrowheads="1"/>
          </p:cNvSpPr>
          <p:nvPr/>
        </p:nvSpPr>
        <p:spPr bwMode="auto">
          <a:xfrm>
            <a:off x="6372225" y="3284538"/>
            <a:ext cx="504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 b="1" dirty="0"/>
              <a:t>V</a:t>
            </a:r>
          </a:p>
        </p:txBody>
      </p:sp>
      <p:sp>
        <p:nvSpPr>
          <p:cNvPr id="13375" name="Text Box 63"/>
          <p:cNvSpPr txBox="1">
            <a:spLocks noChangeArrowheads="1"/>
          </p:cNvSpPr>
          <p:nvPr/>
        </p:nvSpPr>
        <p:spPr bwMode="auto">
          <a:xfrm>
            <a:off x="7162800" y="3284538"/>
            <a:ext cx="504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 b="1" dirty="0"/>
              <a:t>R</a:t>
            </a:r>
          </a:p>
        </p:txBody>
      </p:sp>
      <p:sp>
        <p:nvSpPr>
          <p:cNvPr id="13376" name="Text Box 64"/>
          <p:cNvSpPr txBox="1">
            <a:spLocks noChangeArrowheads="1"/>
          </p:cNvSpPr>
          <p:nvPr/>
        </p:nvSpPr>
        <p:spPr bwMode="auto">
          <a:xfrm>
            <a:off x="7523163" y="3284538"/>
            <a:ext cx="504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 b="1" dirty="0" smtClean="0"/>
              <a:t>r</a:t>
            </a:r>
            <a:endParaRPr lang="pt-BR" sz="3600" b="1" dirty="0"/>
          </a:p>
        </p:txBody>
      </p:sp>
      <p:sp>
        <p:nvSpPr>
          <p:cNvPr id="13377" name="Text Box 65"/>
          <p:cNvSpPr txBox="1">
            <a:spLocks noChangeArrowheads="1"/>
          </p:cNvSpPr>
          <p:nvPr/>
        </p:nvSpPr>
        <p:spPr bwMode="auto">
          <a:xfrm>
            <a:off x="7740650" y="3284538"/>
            <a:ext cx="504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 b="1" dirty="0" smtClean="0"/>
              <a:t>V</a:t>
            </a:r>
            <a:endParaRPr lang="pt-BR" sz="3600" b="1" dirty="0"/>
          </a:p>
        </p:txBody>
      </p:sp>
      <p:sp>
        <p:nvSpPr>
          <p:cNvPr id="13379" name="Text Box 67"/>
          <p:cNvSpPr txBox="1">
            <a:spLocks noChangeArrowheads="1"/>
          </p:cNvSpPr>
          <p:nvPr/>
        </p:nvSpPr>
        <p:spPr bwMode="auto">
          <a:xfrm>
            <a:off x="8099425" y="3284538"/>
            <a:ext cx="504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 b="1" dirty="0"/>
              <a:t>v</a:t>
            </a:r>
          </a:p>
        </p:txBody>
      </p:sp>
      <p:sp>
        <p:nvSpPr>
          <p:cNvPr id="64" name="CaixaDeTexto 63"/>
          <p:cNvSpPr txBox="1"/>
          <p:nvPr/>
        </p:nvSpPr>
        <p:spPr>
          <a:xfrm>
            <a:off x="642910" y="857232"/>
            <a:ext cx="7000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err="1" smtClean="0"/>
              <a:t>RrVv</a:t>
            </a:r>
            <a:r>
              <a:rPr lang="pt-BR" sz="3600" dirty="0" smtClean="0"/>
              <a:t>           x        </a:t>
            </a:r>
            <a:r>
              <a:rPr lang="pt-BR" sz="3600" dirty="0" err="1" smtClean="0"/>
              <a:t>RrVv</a:t>
            </a:r>
            <a:endParaRPr lang="pt-BR" sz="3600" dirty="0" smtClean="0"/>
          </a:p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(lisas / amarelas)                         (lisas / amarelas)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3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3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3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3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3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3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3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3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3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3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3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3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  <p:bldP spid="13319" grpId="0"/>
      <p:bldP spid="13320" grpId="0"/>
      <p:bldP spid="13321" grpId="0"/>
      <p:bldP spid="13322" grpId="0"/>
      <p:bldP spid="13323" grpId="0"/>
      <p:bldP spid="13324" grpId="0"/>
      <p:bldP spid="13325" grpId="0"/>
      <p:bldP spid="13326" grpId="0"/>
      <p:bldP spid="13327" grpId="0"/>
      <p:bldP spid="13328" grpId="0"/>
      <p:bldP spid="13329" grpId="0"/>
      <p:bldP spid="13330" grpId="0"/>
      <p:bldP spid="13331" grpId="0"/>
      <p:bldP spid="13335" grpId="0"/>
      <p:bldP spid="13336" grpId="0"/>
      <p:bldP spid="13337" grpId="0"/>
      <p:bldP spid="13338" grpId="0"/>
      <p:bldP spid="13339" grpId="0"/>
      <p:bldP spid="13362" grpId="0"/>
      <p:bldP spid="13363" grpId="0"/>
      <p:bldP spid="13364" grpId="0"/>
      <p:bldP spid="13365" grpId="0"/>
      <p:bldP spid="13366" grpId="0"/>
      <p:bldP spid="13367" grpId="0"/>
      <p:bldP spid="13368" grpId="0"/>
      <p:bldP spid="13369" grpId="0"/>
      <p:bldP spid="13370" grpId="0"/>
      <p:bldP spid="13371" grpId="0"/>
      <p:bldP spid="13372" grpId="0"/>
      <p:bldP spid="13373" grpId="0"/>
      <p:bldP spid="13375" grpId="0"/>
      <p:bldP spid="13376" grpId="0"/>
      <p:bldP spid="13377" grpId="0"/>
      <p:bldP spid="13379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806</TotalTime>
  <Words>587</Words>
  <Application>Microsoft Office PowerPoint</Application>
  <PresentationFormat>Apresentação na tela (4:3)</PresentationFormat>
  <Paragraphs>213</Paragraphs>
  <Slides>17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9" baseType="lpstr">
      <vt:lpstr>Tema do Office</vt:lpstr>
      <vt:lpstr>Imagem de bitmap</vt:lpstr>
      <vt:lpstr>Apresentação do PowerPoint</vt:lpstr>
      <vt:lpstr>Os sete caracteres estudados por Mendel</vt:lpstr>
      <vt:lpstr>Apresentação do PowerPoint</vt:lpstr>
      <vt:lpstr>Cruzamento de Mendel – 1ª Lei</vt:lpstr>
      <vt:lpstr>Apresentação do PowerPoint</vt:lpstr>
      <vt:lpstr>Segunda Lei de Mendel</vt:lpstr>
      <vt:lpstr>Apresentação do PowerPoint</vt:lpstr>
      <vt:lpstr>Apresentação do PowerPoint</vt:lpstr>
      <vt:lpstr>SEGUNDA LEI DE MENDEL</vt:lpstr>
      <vt:lpstr>RESULTADO FINAL lisas / amarelas: 9                               lisas / verdes: 3      rugosas / amarelas: 3                           rugosas  / verdes: 1 9:3:3:1</vt:lpstr>
      <vt:lpstr>Apresentação do PowerPoint</vt:lpstr>
      <vt:lpstr>Apresentação do PowerPoint</vt:lpstr>
      <vt:lpstr>Segunda Lei de Mendel</vt:lpstr>
      <vt:lpstr>Apresentação do PowerPoint</vt:lpstr>
      <vt:lpstr>Apresentação do PowerPoint</vt:lpstr>
      <vt:lpstr>Exercitando:</vt:lpstr>
      <vt:lpstr> Prof. Lourenço www.detonei.com Finish!!!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Genética PRIMEILA LEI DE MENDEL</dc:title>
  <dc:creator>WinXP</dc:creator>
  <cp:lastModifiedBy>Win10</cp:lastModifiedBy>
  <cp:revision>264</cp:revision>
  <dcterms:created xsi:type="dcterms:W3CDTF">2008-04-14T20:45:15Z</dcterms:created>
  <dcterms:modified xsi:type="dcterms:W3CDTF">2019-09-16T22:18:17Z</dcterms:modified>
</cp:coreProperties>
</file>