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9" r:id="rId1"/>
  </p:sldMasterIdLst>
  <p:notesMasterIdLst>
    <p:notesMasterId r:id="rId62"/>
  </p:notesMasterIdLst>
  <p:sldIdLst>
    <p:sldId id="579" r:id="rId2"/>
    <p:sldId id="657" r:id="rId3"/>
    <p:sldId id="580" r:id="rId4"/>
    <p:sldId id="581" r:id="rId5"/>
    <p:sldId id="582" r:id="rId6"/>
    <p:sldId id="583" r:id="rId7"/>
    <p:sldId id="584" r:id="rId8"/>
    <p:sldId id="658" r:id="rId9"/>
    <p:sldId id="585" r:id="rId10"/>
    <p:sldId id="586" r:id="rId11"/>
    <p:sldId id="587" r:id="rId12"/>
    <p:sldId id="588" r:id="rId13"/>
    <p:sldId id="589" r:id="rId14"/>
    <p:sldId id="591" r:id="rId15"/>
    <p:sldId id="592" r:id="rId16"/>
    <p:sldId id="593" r:id="rId17"/>
    <p:sldId id="601" r:id="rId18"/>
    <p:sldId id="604" r:id="rId19"/>
    <p:sldId id="606" r:id="rId20"/>
    <p:sldId id="607" r:id="rId21"/>
    <p:sldId id="608" r:id="rId22"/>
    <p:sldId id="610" r:id="rId23"/>
    <p:sldId id="613" r:id="rId24"/>
    <p:sldId id="660" r:id="rId25"/>
    <p:sldId id="659" r:id="rId26"/>
    <p:sldId id="614" r:id="rId27"/>
    <p:sldId id="615" r:id="rId28"/>
    <p:sldId id="616" r:id="rId29"/>
    <p:sldId id="617" r:id="rId30"/>
    <p:sldId id="618" r:id="rId31"/>
    <p:sldId id="619" r:id="rId32"/>
    <p:sldId id="621" r:id="rId33"/>
    <p:sldId id="622" r:id="rId34"/>
    <p:sldId id="662" r:id="rId35"/>
    <p:sldId id="663" r:id="rId36"/>
    <p:sldId id="664" r:id="rId37"/>
    <p:sldId id="665" r:id="rId38"/>
    <p:sldId id="666" r:id="rId39"/>
    <p:sldId id="667" r:id="rId40"/>
    <p:sldId id="668" r:id="rId41"/>
    <p:sldId id="669" r:id="rId42"/>
    <p:sldId id="670" r:id="rId43"/>
    <p:sldId id="671" r:id="rId44"/>
    <p:sldId id="672" r:id="rId45"/>
    <p:sldId id="673" r:id="rId46"/>
    <p:sldId id="674" r:id="rId47"/>
    <p:sldId id="675" r:id="rId48"/>
    <p:sldId id="676" r:id="rId49"/>
    <p:sldId id="677" r:id="rId50"/>
    <p:sldId id="678" r:id="rId51"/>
    <p:sldId id="679" r:id="rId52"/>
    <p:sldId id="680" r:id="rId53"/>
    <p:sldId id="681" r:id="rId54"/>
    <p:sldId id="682" r:id="rId55"/>
    <p:sldId id="683" r:id="rId56"/>
    <p:sldId id="684" r:id="rId57"/>
    <p:sldId id="685" r:id="rId58"/>
    <p:sldId id="686" r:id="rId59"/>
    <p:sldId id="687" r:id="rId60"/>
    <p:sldId id="655" r:id="rId6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C8576B-5D45-4272-A384-D59370F9617A}" type="datetimeFigureOut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D408751-1C23-47F6-A83B-114E1BE709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7521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39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29E6B1-7DD7-4963-8858-76BA7351AB82}" type="slidenum">
              <a:rPr lang="pt-BR" altLang="pt-BR" smtClean="0">
                <a:latin typeface="Times New Roman" pitchFamily="18" charset="0"/>
              </a:rPr>
              <a:pPr/>
              <a:t>1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12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52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493276-B7CF-4EF9-BD3C-9C57E8758E85}" type="slidenum">
              <a:rPr lang="pt-BR" altLang="pt-BR" smtClean="0">
                <a:latin typeface="Times New Roman" pitchFamily="18" charset="0"/>
              </a:rPr>
              <a:pPr/>
              <a:t>32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37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5B08EF-381C-4E8E-823D-1D486551D331}" type="slidenum">
              <a:rPr lang="pt-BR" altLang="pt-BR" smtClean="0">
                <a:latin typeface="Times New Roman" panose="02020603050405020304" pitchFamily="18" charset="0"/>
              </a:rPr>
              <a:pPr/>
              <a:t>35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5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0CF9A4-6558-4894-B5FE-9A85B3A15928}" type="slidenum">
              <a:rPr lang="pt-BR" altLang="pt-BR" smtClean="0">
                <a:latin typeface="Times New Roman" panose="02020603050405020304" pitchFamily="18" charset="0"/>
              </a:rPr>
              <a:pPr/>
              <a:t>37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2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71F0FC-0CEE-4B08-BA7B-706E5673AC9D}" type="slidenum">
              <a:rPr lang="pt-BR" altLang="pt-BR" smtClean="0">
                <a:latin typeface="Times New Roman" panose="02020603050405020304" pitchFamily="18" charset="0"/>
              </a:rPr>
              <a:pPr/>
              <a:t>38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868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74A516-4295-417B-8DA1-178277E05EF3}" type="slidenum">
              <a:rPr lang="pt-BR" altLang="pt-BR" smtClean="0">
                <a:latin typeface="Times New Roman" panose="02020603050405020304" pitchFamily="18" charset="0"/>
              </a:rPr>
              <a:pPr/>
              <a:t>39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DB9312-F778-4CD1-8EB2-EE91AC451F60}" type="slidenum">
              <a:rPr lang="pt-BR" altLang="pt-BR" smtClean="0">
                <a:latin typeface="Times New Roman" panose="02020603050405020304" pitchFamily="18" charset="0"/>
              </a:rPr>
              <a:pPr/>
              <a:t>42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6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E01B0A-69A3-411A-B8C1-30D62E68F1D2}" type="slidenum">
              <a:rPr lang="pt-BR" altLang="pt-BR" smtClean="0">
                <a:latin typeface="Times New Roman" panose="02020603050405020304" pitchFamily="18" charset="0"/>
              </a:rPr>
              <a:pPr/>
              <a:t>46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92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024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65445C4-C7DD-4A50-9854-DE5AE32605B6}" type="slidenum">
              <a:rPr lang="pt-BR" altLang="pt-BR" smtClean="0">
                <a:latin typeface="Times New Roman" pitchFamily="18" charset="0"/>
              </a:rPr>
              <a:pPr/>
              <a:t>60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1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4A5529-4E53-46E2-904E-2591798A0293}" type="slidenum">
              <a:rPr lang="pt-BR" altLang="pt-BR" smtClean="0">
                <a:latin typeface="Calibri" pitchFamily="34" charset="0"/>
              </a:rPr>
              <a:pPr/>
              <a:t>2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2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5219B8C-0194-45F3-9E9B-9A635687F68F}" type="slidenum">
              <a:rPr lang="pt-BR" altLang="pt-BR" smtClean="0">
                <a:latin typeface="Times New Roman" pitchFamily="18" charset="0"/>
              </a:rPr>
              <a:pPr/>
              <a:t>3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4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7BFBC4-51CB-49C1-A083-D94D7339B709}" type="slidenum">
              <a:rPr lang="pt-BR" altLang="pt-BR" smtClean="0">
                <a:latin typeface="Times New Roman" pitchFamily="18" charset="0"/>
              </a:rPr>
              <a:pPr/>
              <a:t>4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5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E41F8C-D6D3-4BEE-B8E1-4B75024E8DC9}" type="slidenum">
              <a:rPr lang="pt-BR" altLang="pt-BR" smtClean="0">
                <a:latin typeface="Times New Roman" pitchFamily="18" charset="0"/>
              </a:rPr>
              <a:pPr/>
              <a:t>5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3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A8FE65-99CA-4E78-8901-8D3880AC278A}" type="slidenum">
              <a:rPr lang="pt-BR" altLang="pt-BR" smtClean="0">
                <a:latin typeface="Times New Roman" pitchFamily="18" charset="0"/>
              </a:rPr>
              <a:pPr/>
              <a:t>9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32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01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CCED7-C231-4406-A163-1FD605CA0EFF}" type="slidenum">
              <a:rPr lang="pt-BR" altLang="pt-BR" smtClean="0">
                <a:latin typeface="Times New Roman" pitchFamily="18" charset="0"/>
              </a:rPr>
              <a:pPr/>
              <a:t>17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9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0DC6B30-BD8C-47D4-BDB4-D445F00ADA82}" type="slidenum">
              <a:rPr lang="pt-BR" altLang="pt-BR" smtClean="0">
                <a:latin typeface="Times New Roman" pitchFamily="18" charset="0"/>
              </a:rPr>
              <a:pPr/>
              <a:t>22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4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13BF94-EFF6-4E80-9100-A36587EFF379}" type="slidenum">
              <a:rPr lang="pt-BR" altLang="pt-BR" smtClean="0">
                <a:latin typeface="Times New Roman" pitchFamily="18" charset="0"/>
              </a:rPr>
              <a:pPr/>
              <a:t>31</a:t>
            </a:fld>
            <a:endParaRPr lang="pt-BR" alt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3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9AB1-7146-4E8C-A21C-FD93C178F47D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D99C-88B5-41AA-8F52-55A71F42B4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7696273"/>
      </p:ext>
    </p:extLst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36A9D-C469-4488-B11D-B1471B395201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68D6-16BD-42AF-AF52-C508B61410A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8338677"/>
      </p:ext>
    </p:extLst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8FE3-B4EC-4577-A3FE-45665BE07F90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106F5-2ECC-4AC2-92CF-64F1FD0772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9451591"/>
      </p:ext>
    </p:extLst>
  </p:cSld>
  <p:clrMapOvr>
    <a:masterClrMapping/>
  </p:clrMapOvr>
  <p:transition>
    <p:wheel spokes="3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EFE1-F28E-4D83-AE7A-CC7309EE50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3315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ítulo, gráfic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sz="half" idx="1"/>
          </p:nvPr>
        </p:nvSpPr>
        <p:spPr>
          <a:xfrm>
            <a:off x="1066800" y="210185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1A5D-784C-4DBB-8DB0-07CDC79F2FA0}" type="slidenum">
              <a:rPr lang="pt-BR" altLang="pt-BR"/>
              <a:pPr>
                <a:defRPr/>
              </a:pPr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9952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75DD8-55D7-4018-ADD1-31073C3BFB3E}" type="slidenum">
              <a:rPr lang="pt-BR" altLang="pt-BR"/>
              <a:pPr>
                <a:defRPr/>
              </a:pPr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2853334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18D6-C7DE-4EC2-B019-C5D25CD4C0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968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FBE2F-2880-45E1-B566-F99E9C0E5608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E9A57-F6CA-4A93-B962-163C48B31BE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8397899"/>
      </p:ext>
    </p:extLst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B063-2F53-4F97-B92B-9A549E9FBC58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7CCD2-F863-4CA7-9C5F-28BE5C65F7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1223857"/>
      </p:ext>
    </p:extLst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60FF-1884-480E-A389-B34532413CA1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2C8C-3C15-4047-A309-917B714561D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077486"/>
      </p:ext>
    </p:extLst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4BEC-47D3-47F8-96D7-E1DCF1212001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9FE6-F358-4F2B-8703-8DF9F0BE62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3065913"/>
      </p:ext>
    </p:extLst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BF40-96E5-4FF9-B34A-513FEE48F664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D45D8-3EA7-4CE8-94D2-B9854D936A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3548982"/>
      </p:ext>
    </p:extLst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4534-497A-4330-9D3C-575045C77FE6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439E-507B-4959-9812-CFA752EDCC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6783398"/>
      </p:ext>
    </p:extLst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E96F4-F62F-4965-990E-AF44D7F6E447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4D3B-6480-4B28-B5FC-31C850B08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5067723"/>
      </p:ext>
    </p:extLst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B6C58-5B47-4FEE-8465-5735BBB09B29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9FF58-E0D3-4E92-94A0-453716C7AE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1571037"/>
      </p:ext>
    </p:extLst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31E7E5-4F3A-49FB-9F7D-3F810B6159BD}" type="datetime1">
              <a:rPr lang="pt-BR"/>
              <a:pPr>
                <a:defRPr/>
              </a:pPr>
              <a:t>23/03/2024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9FB6EC-288B-49AB-B48E-856E161AC6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  <p:sldLayoutId id="2147484502" r:id="rId12"/>
    <p:sldLayoutId id="2147484504" r:id="rId13"/>
    <p:sldLayoutId id="2147484505" r:id="rId14"/>
    <p:sldLayoutId id="2147484506" r:id="rId15"/>
  </p:sldLayoutIdLst>
  <p:transition>
    <p:wheel spokes="3"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images.google.com/imgres?imgurl=www2.ecology.su.se/dbbm/images/fucus.jpg&amp;imgrefurl=http://www2.ecology.su.se/dbbm/var/Pbsmrc.htm&amp;h=322&amp;w=350&amp;sz=29&amp;tbnid=tSAvsk3ojmwJ:&amp;tbnh=106&amp;tbnw=115&amp;prev=/images?q=fucus&amp;hl=pt&amp;lr=&amp;ie=UTF-8&amp;oe=UTF-8&amp;sa=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scibridge.sdsu.edu/coursemats/introsci/diversity/heterokont/fucus.jpg&amp;imgrefurl=http://www.scibridge.sdsu.edu/coursemats/introsci/diversity/eucarya.html&amp;h=500&amp;w=364&amp;sz=48&amp;tbnid=JXiV944R2Y0J:&amp;tbnh=126&amp;tbnw=92&amp;prev=/images?q=fucus&amp;hl=pt&amp;lr=&amp;ie=UTF-8&amp;oe=UTF-8&amp;sa=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Apresent\2Ano\Amoeba%20proteus%20_%20DIC%20microscope%201250x.mp4" TargetMode="Externa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260350"/>
            <a:ext cx="8553450" cy="1752600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     </a:t>
            </a:r>
            <a:r>
              <a:rPr lang="pt-BR" sz="6000" b="1" dirty="0" smtClean="0"/>
              <a:t>REINO </a:t>
            </a:r>
            <a:r>
              <a:rPr lang="pt-BR" sz="6000" b="1" i="1" dirty="0" smtClean="0"/>
              <a:t>PROTOCTISTA</a:t>
            </a:r>
            <a:br>
              <a:rPr lang="pt-BR" sz="6000" b="1" i="1" dirty="0" smtClean="0"/>
            </a:br>
            <a:r>
              <a:rPr lang="pt-BR" sz="6000" b="1" dirty="0" smtClean="0"/>
              <a:t>(Protista)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75288" y="2205038"/>
            <a:ext cx="3475037" cy="2592114"/>
          </a:xfrm>
        </p:spPr>
        <p:txBody>
          <a:bodyPr/>
          <a:lstStyle/>
          <a:p>
            <a:pPr eaLnBrk="1" hangingPunct="1"/>
            <a:r>
              <a:rPr lang="pt-BR" altLang="pt-BR" sz="3600" dirty="0" smtClean="0">
                <a:solidFill>
                  <a:srgbClr val="FF0000"/>
                </a:solidFill>
              </a:rPr>
              <a:t>PROF. LOURENÇO</a:t>
            </a:r>
            <a:endParaRPr lang="pt-BR" altLang="pt-BR" sz="3600" dirty="0" smtClean="0"/>
          </a:p>
          <a:p>
            <a:pPr eaLnBrk="1" hangingPunct="1"/>
            <a:r>
              <a:rPr lang="pt-BR" altLang="pt-BR" sz="3600" dirty="0" smtClean="0"/>
              <a:t>	“Água e Vida”</a:t>
            </a:r>
          </a:p>
          <a:p>
            <a:pPr eaLnBrk="1" hangingPunct="1"/>
            <a:r>
              <a:rPr lang="pt-BR" altLang="pt-BR" sz="3600" dirty="0" smtClean="0"/>
              <a:t>Pág. 15</a:t>
            </a:r>
          </a:p>
          <a:p>
            <a:pPr eaLnBrk="1" hangingPunct="1"/>
            <a:r>
              <a:rPr lang="pt-BR" altLang="pt-BR" sz="3600" dirty="0" smtClean="0"/>
              <a:t>Cap. 01</a:t>
            </a:r>
          </a:p>
        </p:txBody>
      </p:sp>
      <p:pic>
        <p:nvPicPr>
          <p:cNvPr id="6148" name="Imagem 4" descr="ciclo02giard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76550"/>
            <a:ext cx="507841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9" descr="Volvox_aur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2376487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1030"/>
          <p:cNvSpPr txBox="1">
            <a:spLocks noChangeArrowheads="1"/>
          </p:cNvSpPr>
          <p:nvPr/>
        </p:nvSpPr>
        <p:spPr bwMode="auto">
          <a:xfrm>
            <a:off x="3203575" y="2492375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3200" i="1">
                <a:latin typeface="Times New Roman" pitchFamily="18" charset="0"/>
              </a:rPr>
              <a:t>Volvox aureus</a:t>
            </a:r>
          </a:p>
        </p:txBody>
      </p:sp>
      <p:pic>
        <p:nvPicPr>
          <p:cNvPr id="13316" name="Picture 1032" descr="Haeckel_Siphone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0"/>
            <a:ext cx="319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33" descr="Ulva_sp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034"/>
          <p:cNvSpPr txBox="1">
            <a:spLocks noChangeArrowheads="1"/>
          </p:cNvSpPr>
          <p:nvPr/>
        </p:nvSpPr>
        <p:spPr bwMode="auto">
          <a:xfrm>
            <a:off x="827088" y="4581525"/>
            <a:ext cx="1539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i="1">
                <a:latin typeface="Times New Roman" pitchFamily="18" charset="0"/>
              </a:rPr>
              <a:t>Ulva sp.</a:t>
            </a:r>
          </a:p>
        </p:txBody>
      </p:sp>
      <p:pic>
        <p:nvPicPr>
          <p:cNvPr id="13319" name="Picture 1035" descr="spirogyr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644900"/>
            <a:ext cx="247173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36"/>
          <p:cNvSpPr txBox="1">
            <a:spLocks noChangeArrowheads="1"/>
          </p:cNvSpPr>
          <p:nvPr/>
        </p:nvSpPr>
        <p:spPr bwMode="auto">
          <a:xfrm>
            <a:off x="5848350" y="5654675"/>
            <a:ext cx="1811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i="1">
                <a:latin typeface="Times New Roman" pitchFamily="18" charset="0"/>
              </a:rPr>
              <a:t>Spirogyra</a:t>
            </a:r>
          </a:p>
        </p:txBody>
      </p:sp>
    </p:spTree>
  </p:cSld>
  <p:clrMapOvr>
    <a:masterClrMapping/>
  </p:clrMapOvr>
  <p:transition>
    <p:wheel spokes="3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lgas_ver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46101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prolifer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930525"/>
            <a:ext cx="50895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562600" y="1066800"/>
            <a:ext cx="27574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>
                <a:latin typeface="Times New Roman" pitchFamily="18" charset="0"/>
              </a:rPr>
              <a:t>Proliferação de </a:t>
            </a:r>
          </a:p>
          <a:p>
            <a:pPr eaLnBrk="1" hangingPunct="1"/>
            <a:r>
              <a:rPr lang="pt-BR" altLang="pt-BR" sz="3200">
                <a:latin typeface="Times New Roman" pitchFamily="18" charset="0"/>
              </a:rPr>
              <a:t>  algas verdes</a:t>
            </a:r>
          </a:p>
        </p:txBody>
      </p:sp>
    </p:spTree>
  </p:cSld>
  <p:clrMapOvr>
    <a:masterClrMapping/>
  </p:clrMapOvr>
  <p:transition>
    <p:wheel spokes="3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0350"/>
            <a:ext cx="3348038" cy="23764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sz="2400" smtClean="0"/>
              <a:t>   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3097212" cy="2308225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4000" dirty="0">
                <a:solidFill>
                  <a:schemeClr val="tx1"/>
                </a:solidFill>
              </a:rPr>
              <a:t>Possuem </a:t>
            </a:r>
            <a:r>
              <a:rPr lang="pt-BR" sz="4000" dirty="0">
                <a:solidFill>
                  <a:srgbClr val="00B050"/>
                </a:solidFill>
              </a:rPr>
              <a:t>clorofilas a</a:t>
            </a:r>
            <a:r>
              <a:rPr lang="pt-BR" sz="4000" dirty="0">
                <a:solidFill>
                  <a:schemeClr val="tx1"/>
                </a:solidFill>
              </a:rPr>
              <a:t> e </a:t>
            </a:r>
            <a:r>
              <a:rPr lang="pt-BR" sz="4000" dirty="0">
                <a:solidFill>
                  <a:srgbClr val="00B050"/>
                </a:solidFill>
              </a:rPr>
              <a:t>b</a:t>
            </a:r>
            <a:r>
              <a:rPr lang="pt-BR" sz="4000" dirty="0">
                <a:solidFill>
                  <a:schemeClr val="tx1"/>
                </a:solidFill>
              </a:rPr>
              <a:t>, </a:t>
            </a:r>
            <a:r>
              <a:rPr lang="pt-BR" sz="4000" dirty="0">
                <a:solidFill>
                  <a:srgbClr val="FFC000"/>
                </a:solidFill>
              </a:rPr>
              <a:t>carotenos</a:t>
            </a:r>
            <a:r>
              <a:rPr lang="pt-BR" sz="4000" dirty="0">
                <a:solidFill>
                  <a:schemeClr val="tx1"/>
                </a:solidFill>
              </a:rPr>
              <a:t> e </a:t>
            </a:r>
            <a:r>
              <a:rPr lang="pt-BR" sz="4000" dirty="0">
                <a:solidFill>
                  <a:schemeClr val="accent4"/>
                </a:solidFill>
              </a:rPr>
              <a:t>xantofilas</a:t>
            </a:r>
          </a:p>
        </p:txBody>
      </p:sp>
      <p:pic>
        <p:nvPicPr>
          <p:cNvPr id="15364" name="Imagem 6" descr="image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0"/>
            <a:ext cx="578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07950" y="857250"/>
            <a:ext cx="2197100" cy="2032000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dirty="0">
                <a:solidFill>
                  <a:schemeClr val="tx1"/>
                </a:solidFill>
              </a:rPr>
              <a:t>amido</a:t>
            </a:r>
            <a:r>
              <a:rPr lang="pt-BR" sz="2800" dirty="0">
                <a:solidFill>
                  <a:schemeClr val="tx1"/>
                </a:solidFill>
              </a:rPr>
              <a:t> como reserva; parede celular de </a:t>
            </a:r>
            <a:r>
              <a:rPr lang="pt-BR" sz="2800" b="1" dirty="0">
                <a:solidFill>
                  <a:schemeClr val="tx1"/>
                </a:solidFill>
              </a:rPr>
              <a:t>celulose</a:t>
            </a:r>
          </a:p>
        </p:txBody>
      </p:sp>
      <p:pic>
        <p:nvPicPr>
          <p:cNvPr id="16387" name="Imagem 5" descr="alga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0"/>
            <a:ext cx="6786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704138" cy="9429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/>
              <a:t>Feofíceas ou algas pardas (marrons)</a:t>
            </a:r>
          </a:p>
        </p:txBody>
      </p:sp>
      <p:pic>
        <p:nvPicPr>
          <p:cNvPr id="18435" name="Picture 7" descr="feofíceas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0188"/>
            <a:ext cx="76739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eofíceas -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7325"/>
            <a:ext cx="8497888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116013" y="5805488"/>
            <a:ext cx="6937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chemeClr val="bg1"/>
                </a:solidFill>
                <a:latin typeface="Constantia" pitchFamily="18" charset="0"/>
              </a:rPr>
              <a:t>Existem feófitas que alcançam até 70m de comprimento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95963" y="2997200"/>
            <a:ext cx="3240087" cy="3095625"/>
          </a:xfrm>
        </p:spPr>
        <p:txBody>
          <a:bodyPr rtlCol="0"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800" b="1" dirty="0" smtClean="0">
                <a:latin typeface="Verdana" pitchFamily="34" charset="0"/>
              </a:rPr>
              <a:t>Pluricelulares 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431925" y="2590800"/>
            <a:ext cx="176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pic>
        <p:nvPicPr>
          <p:cNvPr id="20484" name="Picture 7" descr="fuc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28956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fucu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765175"/>
            <a:ext cx="1946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Group 19"/>
          <p:cNvGrpSpPr>
            <a:grpSpLocks/>
          </p:cNvGrpSpPr>
          <p:nvPr/>
        </p:nvGrpSpPr>
        <p:grpSpPr bwMode="auto">
          <a:xfrm>
            <a:off x="501650" y="1219200"/>
            <a:ext cx="9251950" cy="2941638"/>
            <a:chOff x="-68" y="4128"/>
            <a:chExt cx="5828" cy="1853"/>
          </a:xfrm>
        </p:grpSpPr>
        <p:sp>
          <p:nvSpPr>
            <p:cNvPr id="20490" name="Rectangle 12"/>
            <p:cNvSpPr>
              <a:spLocks noChangeArrowheads="1"/>
            </p:cNvSpPr>
            <p:nvPr/>
          </p:nvSpPr>
          <p:spPr bwMode="auto">
            <a:xfrm>
              <a:off x="-68" y="4128"/>
              <a:ext cx="400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endParaRPr lang="pt-BR" altLang="pt-BR" sz="2400">
                <a:latin typeface="Times New Roman" pitchFamily="18" charset="0"/>
              </a:endParaRPr>
            </a:p>
          </p:txBody>
        </p:sp>
        <p:grpSp>
          <p:nvGrpSpPr>
            <p:cNvPr id="20491" name="Group 18"/>
            <p:cNvGrpSpPr>
              <a:grpSpLocks/>
            </p:cNvGrpSpPr>
            <p:nvPr/>
          </p:nvGrpSpPr>
          <p:grpSpPr bwMode="auto">
            <a:xfrm>
              <a:off x="0" y="4320"/>
              <a:ext cx="5760" cy="1661"/>
              <a:chOff x="0" y="4378"/>
              <a:chExt cx="5760" cy="1661"/>
            </a:xfrm>
          </p:grpSpPr>
          <p:sp>
            <p:nvSpPr>
              <p:cNvPr id="20492" name="Rectangle 13"/>
              <p:cNvSpPr>
                <a:spLocks noChangeArrowheads="1"/>
              </p:cNvSpPr>
              <p:nvPr/>
            </p:nvSpPr>
            <p:spPr bwMode="auto">
              <a:xfrm>
                <a:off x="0" y="4378"/>
                <a:ext cx="5760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endParaRPr lang="pt-BR" altLang="pt-BR" sz="2400">
                  <a:latin typeface="Times New Roman" pitchFamily="18" charset="0"/>
                </a:endParaRPr>
              </a:p>
            </p:txBody>
          </p:sp>
          <p:grpSp>
            <p:nvGrpSpPr>
              <p:cNvPr id="20493" name="Group 17"/>
              <p:cNvGrpSpPr>
                <a:grpSpLocks/>
              </p:cNvGrpSpPr>
              <p:nvPr/>
            </p:nvGrpSpPr>
            <p:grpSpPr bwMode="auto">
              <a:xfrm>
                <a:off x="0" y="4378"/>
                <a:ext cx="3190" cy="1661"/>
                <a:chOff x="0" y="4378"/>
                <a:chExt cx="3190" cy="1661"/>
              </a:xfrm>
            </p:grpSpPr>
            <p:sp>
              <p:nvSpPr>
                <p:cNvPr id="20494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4378"/>
                  <a:ext cx="3190" cy="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endParaRPr lang="pt-BR" altLang="pt-BR" sz="2400">
                    <a:latin typeface="Times New Roman" pitchFamily="18" charset="0"/>
                  </a:endParaRPr>
                </a:p>
              </p:txBody>
            </p:sp>
            <p:sp>
              <p:nvSpPr>
                <p:cNvPr id="20495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4378"/>
                  <a:ext cx="3190" cy="16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altLang="pt-BR" sz="900" dirty="0">
                      <a:solidFill>
                        <a:srgbClr val="000000"/>
                      </a:solidFill>
                      <a:latin typeface="Verdana" pitchFamily="34" charset="0"/>
                    </a:rPr>
                    <a:t>  </a:t>
                  </a:r>
                  <a:r>
                    <a:rPr lang="en-US" altLang="pt-BR" sz="16700" dirty="0">
                      <a:solidFill>
                        <a:srgbClr val="000000"/>
                      </a:solidFill>
                      <a:latin typeface="Verdana" pitchFamily="34" charset="0"/>
                    </a:rPr>
                    <a:t> </a:t>
                  </a:r>
                  <a:r>
                    <a:rPr lang="en-US" altLang="pt-BR" sz="900" dirty="0">
                      <a:solidFill>
                        <a:srgbClr val="000000"/>
                      </a:solidFill>
                      <a:latin typeface="Verdana" pitchFamily="34" charset="0"/>
                    </a:rPr>
                    <a:t>                                                                                                   </a:t>
                  </a:r>
                </a:p>
              </p:txBody>
            </p:sp>
          </p:grpSp>
        </p:grpSp>
      </p:grpSp>
      <p:pic>
        <p:nvPicPr>
          <p:cNvPr id="20487" name="Picture 16" descr="T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573463"/>
            <a:ext cx="51530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5724524" y="476250"/>
            <a:ext cx="302393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_tradnl" sz="3200" b="1" dirty="0">
                <a:solidFill>
                  <a:schemeClr val="tx2"/>
                </a:solidFill>
                <a:latin typeface="Verdana" pitchFamily="34" charset="0"/>
              </a:rPr>
              <a:t>Algas Pardas, </a:t>
            </a:r>
            <a:r>
              <a:rPr lang="es-ES_tradnl" sz="3200" b="1" dirty="0" err="1">
                <a:solidFill>
                  <a:schemeClr val="tx2"/>
                </a:solidFill>
                <a:latin typeface="Verdana" pitchFamily="34" charset="0"/>
              </a:rPr>
              <a:t>Marrons</a:t>
            </a:r>
            <a:r>
              <a:rPr lang="es-ES_tradnl" sz="32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Verdana" pitchFamily="34" charset="0"/>
              </a:rPr>
              <a:t>ou</a:t>
            </a:r>
            <a:r>
              <a:rPr lang="es-ES_tradnl" sz="32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_tradnl" sz="3200" b="1" dirty="0" err="1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Feófitas</a:t>
            </a:r>
            <a:endParaRPr lang="pt-BR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Text Box 21"/>
          <p:cNvSpPr txBox="1">
            <a:spLocks noChangeArrowheads="1"/>
          </p:cNvSpPr>
          <p:nvPr/>
        </p:nvSpPr>
        <p:spPr bwMode="auto">
          <a:xfrm>
            <a:off x="6003925" y="6259513"/>
            <a:ext cx="852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1400" b="1" i="1">
                <a:latin typeface="Times New Roman" pitchFamily="18" charset="0"/>
              </a:rPr>
              <a:t>Fucus sp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85750" y="1000125"/>
            <a:ext cx="357187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pt-BR" sz="2400" dirty="0">
                <a:latin typeface="Verdana" pitchFamily="34" charset="0"/>
              </a:rPr>
              <a:t>Pigmento  </a:t>
            </a:r>
            <a:r>
              <a:rPr lang="es-ES_tradnl" altLang="pt-BR" sz="2400" dirty="0">
                <a:solidFill>
                  <a:srgbClr val="FF0000"/>
                </a:solidFill>
                <a:latin typeface="Verdana" pitchFamily="34" charset="0"/>
              </a:rPr>
              <a:t>ficoeritrina</a:t>
            </a:r>
            <a:r>
              <a:rPr lang="es-ES_tradnl" altLang="pt-BR" sz="2400" dirty="0">
                <a:latin typeface="Verdana" pitchFamily="34" charset="0"/>
              </a:rPr>
              <a:t>; talo complexo, e aspecto de </a:t>
            </a:r>
            <a:r>
              <a:rPr lang="es-ES_tradnl" altLang="pt-BR" sz="2400" dirty="0" err="1">
                <a:latin typeface="Verdana" pitchFamily="34" charset="0"/>
              </a:rPr>
              <a:t>verdadeira</a:t>
            </a:r>
            <a:r>
              <a:rPr lang="es-ES_tradnl" altLang="pt-BR" sz="2400" dirty="0">
                <a:latin typeface="Verdana" pitchFamily="34" charset="0"/>
              </a:rPr>
              <a:t> planta. </a:t>
            </a:r>
          </a:p>
          <a:p>
            <a:pPr eaLnBrk="1" hangingPunct="1"/>
            <a:endParaRPr lang="es-ES_tradnl" altLang="pt-BR" sz="2400" dirty="0">
              <a:latin typeface="Verdana" pitchFamily="34" charset="0"/>
            </a:endParaRPr>
          </a:p>
          <a:p>
            <a:pPr eaLnBrk="1" hangingPunct="1"/>
            <a:r>
              <a:rPr lang="es-ES_tradnl" altLang="pt-BR" sz="2400" dirty="0" err="1">
                <a:latin typeface="Verdana" pitchFamily="34" charset="0"/>
              </a:rPr>
              <a:t>Exemplos</a:t>
            </a:r>
            <a:r>
              <a:rPr lang="es-ES_tradnl" altLang="pt-BR" sz="2400" dirty="0">
                <a:latin typeface="Verdana" pitchFamily="34" charset="0"/>
              </a:rPr>
              <a:t>:</a:t>
            </a:r>
          </a:p>
          <a:p>
            <a:pPr eaLnBrk="1" hangingPunct="1"/>
            <a:r>
              <a:rPr lang="es-ES_tradnl" altLang="pt-BR" sz="2400" i="1" dirty="0">
                <a:latin typeface="Verdana" pitchFamily="34" charset="0"/>
              </a:rPr>
              <a:t>Coralina e </a:t>
            </a:r>
            <a:r>
              <a:rPr lang="es-ES_tradnl" altLang="pt-BR" sz="2400" i="1" dirty="0" err="1">
                <a:latin typeface="Verdana" pitchFamily="34" charset="0"/>
              </a:rPr>
              <a:t>Gelidium</a:t>
            </a:r>
            <a:r>
              <a:rPr lang="es-ES_tradnl" altLang="pt-BR" sz="2400" i="1" dirty="0">
                <a:latin typeface="Verdana" pitchFamily="34" charset="0"/>
              </a:rPr>
              <a:t>.</a:t>
            </a:r>
          </a:p>
          <a:p>
            <a:pPr eaLnBrk="1" hangingPunct="1"/>
            <a:endParaRPr lang="es-ES_tradnl" altLang="pt-BR" sz="2400" dirty="0">
              <a:latin typeface="Verdana" pitchFamily="34" charset="0"/>
            </a:endParaRPr>
          </a:p>
          <a:p>
            <a:pPr eaLnBrk="1" hangingPunct="1"/>
            <a:r>
              <a:rPr lang="pt-BR" altLang="pt-BR" sz="2000" dirty="0">
                <a:latin typeface="Trebuchet MS" pitchFamily="34" charset="0"/>
              </a:rPr>
              <a:t> </a:t>
            </a:r>
          </a:p>
          <a:p>
            <a:pPr eaLnBrk="1" hangingPunct="1"/>
            <a:endParaRPr lang="pt-BR" altLang="pt-BR" sz="2400" dirty="0">
              <a:latin typeface="Times New Roman" pitchFamily="18" charset="0"/>
            </a:endParaRPr>
          </a:p>
        </p:txBody>
      </p:sp>
      <p:pic>
        <p:nvPicPr>
          <p:cNvPr id="28675" name="Picture 5" descr="Corallina_officin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928688"/>
            <a:ext cx="50006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669925" y="727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822325" y="879475"/>
            <a:ext cx="588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746125" y="1031875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>
                <a:latin typeface="Times New Roman" pitchFamily="18" charset="0"/>
              </a:rPr>
              <a:t> </a:t>
            </a:r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822325" y="879475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580618" name="Text Box 10"/>
          <p:cNvSpPr txBox="1">
            <a:spLocks noChangeArrowheads="1"/>
          </p:cNvSpPr>
          <p:nvPr/>
        </p:nvSpPr>
        <p:spPr bwMode="auto">
          <a:xfrm>
            <a:off x="250825" y="0"/>
            <a:ext cx="763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Algas Vermelhas (</a:t>
            </a:r>
            <a:r>
              <a:rPr lang="pt-B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Rodófitas</a:t>
            </a: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)</a:t>
            </a:r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6400800" y="652145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pt-BR" sz="800" b="1" i="1">
                <a:solidFill>
                  <a:srgbClr val="008080"/>
                </a:solidFill>
                <a:latin typeface="Verdana" pitchFamily="34" charset="0"/>
              </a:rPr>
              <a:t>Coralina officinalis</a:t>
            </a:r>
            <a:endParaRPr lang="en-US" altLang="pt-BR" sz="800" b="1" i="1">
              <a:solidFill>
                <a:srgbClr val="008080"/>
              </a:solidFill>
              <a:latin typeface="Times New Roman" pitchFamily="18" charset="0"/>
            </a:endParaRPr>
          </a:p>
          <a:p>
            <a:endParaRPr lang="en-US" altLang="pt-BR" sz="80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79388" y="5732463"/>
            <a:ext cx="552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>
                <a:latin typeface="Constantia" pitchFamily="18" charset="0"/>
              </a:rPr>
              <a:t>Rodofícea </a:t>
            </a:r>
            <a:r>
              <a:rPr lang="pt-BR" altLang="pt-BR" sz="2400" i="1">
                <a:latin typeface="Constantia" pitchFamily="18" charset="0"/>
              </a:rPr>
              <a:t>Porphyra sp </a:t>
            </a:r>
            <a:r>
              <a:rPr lang="pt-BR" altLang="pt-BR" sz="2400">
                <a:latin typeface="Constantia" pitchFamily="18" charset="0"/>
              </a:rPr>
              <a:t>é usada</a:t>
            </a:r>
            <a:r>
              <a:rPr lang="pt-BR" altLang="pt-BR" sz="2400" i="1">
                <a:latin typeface="Constantia" pitchFamily="18" charset="0"/>
              </a:rPr>
              <a:t> </a:t>
            </a:r>
            <a:r>
              <a:rPr lang="pt-BR" altLang="pt-BR" sz="2400">
                <a:latin typeface="Constantia" pitchFamily="18" charset="0"/>
              </a:rPr>
              <a:t>no</a:t>
            </a:r>
            <a:r>
              <a:rPr lang="pt-BR" altLang="pt-BR" sz="2400" i="1">
                <a:latin typeface="Constantia" pitchFamily="18" charset="0"/>
              </a:rPr>
              <a:t> </a:t>
            </a:r>
            <a:r>
              <a:rPr lang="pt-BR" altLang="pt-BR" sz="2400" b="1" i="1">
                <a:latin typeface="Constantia" pitchFamily="18" charset="0"/>
              </a:rPr>
              <a:t>sushi</a:t>
            </a:r>
          </a:p>
        </p:txBody>
      </p:sp>
      <p:pic>
        <p:nvPicPr>
          <p:cNvPr id="31747" name="Imagem 3" descr="sus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24175"/>
            <a:ext cx="44640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m 4" descr="Porphyra_yezoen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5783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889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sz="2400" smtClean="0"/>
              <a:t>    </a:t>
            </a:r>
            <a:endParaRPr lang="pt-BR" altLang="pt-BR" smtClean="0"/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07950" y="188913"/>
            <a:ext cx="2519363" cy="21971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pt-BR" dirty="0">
              <a:solidFill>
                <a:srgbClr val="92D050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pt-BR" sz="2800" dirty="0">
                <a:solidFill>
                  <a:schemeClr val="bg1"/>
                </a:solidFill>
              </a:rPr>
              <a:t>A parede celular é mucilaginosa 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3796" name="Imagem 6" descr="algas-combustivel-01-jpg_1316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0"/>
            <a:ext cx="6357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2065"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11399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moussemaracu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72009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urso_de_sao_car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468313" y="4652963"/>
            <a:ext cx="2016125" cy="1816100"/>
          </a:xfrm>
          <a:prstGeom prst="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 err="1">
                <a:solidFill>
                  <a:schemeClr val="tx1"/>
                </a:solidFill>
              </a:rPr>
              <a:t>Ágar</a:t>
            </a:r>
            <a:r>
              <a:rPr lang="pt-BR" sz="2800" dirty="0">
                <a:solidFill>
                  <a:schemeClr val="tx1"/>
                </a:solidFill>
              </a:rPr>
              <a:t>:  usado como meio de cultura de bactérias</a:t>
            </a:r>
          </a:p>
        </p:txBody>
      </p:sp>
    </p:spTree>
  </p:cSld>
  <p:clrMapOvr>
    <a:masterClrMapping/>
  </p:clrMapOvr>
  <p:transition>
    <p:wheel spokes="3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pt-B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Dinoflagelados (</a:t>
            </a:r>
            <a:r>
              <a:rPr lang="pt-BR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Pirrofíceas</a:t>
            </a:r>
            <a:r>
              <a:rPr lang="pt-B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)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714500"/>
            <a:ext cx="3810000" cy="3571875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_tradnl" altLang="pt-BR" sz="2800" dirty="0" smtClean="0">
                <a:latin typeface="Verdana" panose="020B0604030504040204" pitchFamily="34" charset="0"/>
              </a:rPr>
              <a:t>unicelulares 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_tradnl" altLang="pt-BR" sz="2800" dirty="0" err="1" smtClean="0">
                <a:latin typeface="Verdana" panose="020B0604030504040204" pitchFamily="34" charset="0"/>
              </a:rPr>
              <a:t>Marinhos</a:t>
            </a:r>
            <a:endParaRPr lang="es-ES_tradnl" altLang="pt-BR" sz="28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_tradnl" altLang="pt-BR" sz="2800" dirty="0" err="1" smtClean="0">
                <a:latin typeface="Verdana" panose="020B0604030504040204" pitchFamily="34" charset="0"/>
              </a:rPr>
              <a:t>maré</a:t>
            </a:r>
            <a:r>
              <a:rPr lang="es-ES_tradnl" altLang="pt-BR" sz="2800" dirty="0" smtClean="0">
                <a:latin typeface="Verdana" panose="020B0604030504040204" pitchFamily="34" charset="0"/>
              </a:rPr>
              <a:t> </a:t>
            </a:r>
            <a:r>
              <a:rPr lang="es-ES_tradnl" altLang="pt-BR" sz="2800" dirty="0" err="1" smtClean="0">
                <a:latin typeface="Verdana" panose="020B0604030504040204" pitchFamily="34" charset="0"/>
              </a:rPr>
              <a:t>vermelha</a:t>
            </a:r>
            <a:endParaRPr lang="es-ES_tradnl" altLang="pt-BR" sz="2800" dirty="0" smtClean="0">
              <a:latin typeface="Verdana" panose="020B0604030504040204" pitchFamily="34" charset="0"/>
            </a:endParaRPr>
          </a:p>
        </p:txBody>
      </p:sp>
      <p:pic>
        <p:nvPicPr>
          <p:cNvPr id="37892" name="Picture 21" descr="dinoflagel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1" descr="marevermel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4005263"/>
            <a:ext cx="24558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3" descr="DIFL-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789363"/>
            <a:ext cx="20574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4" descr="Pyrrhophyta_cerat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143000"/>
            <a:ext cx="2387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86409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5000" dirty="0" smtClean="0"/>
              <a:t>REPRODUÇAO DAS ALGAS</a:t>
            </a:r>
            <a:endParaRPr lang="pt-BR" sz="5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43808" y="5404574"/>
            <a:ext cx="5668223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ASSEXUADA – Cissiparidade</a:t>
            </a:r>
            <a:endParaRPr lang="pt-BR" sz="30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4000" r="2974" b="4000"/>
          <a:stretch/>
        </p:blipFill>
        <p:spPr>
          <a:xfrm>
            <a:off x="558398" y="1608474"/>
            <a:ext cx="8118058" cy="3548717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86409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5000" dirty="0" smtClean="0"/>
              <a:t>REPRODUÇAO DAS ALGAS</a:t>
            </a:r>
            <a:endParaRPr lang="pt-BR" sz="5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181100"/>
            <a:ext cx="8071619" cy="527223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995936" y="6165304"/>
            <a:ext cx="439248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SEXUADA – alternância de gerações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0017715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008062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As algas são protistas</a:t>
            </a:r>
            <a:r>
              <a:rPr lang="pt-BR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? </a:t>
            </a:r>
            <a:endParaRPr lang="pt-BR" sz="4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205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AutoShape 5"/>
          <p:cNvSpPr>
            <a:spLocks noChangeArrowheads="1"/>
          </p:cNvSpPr>
          <p:nvPr/>
        </p:nvSpPr>
        <p:spPr bwMode="auto">
          <a:xfrm>
            <a:off x="0" y="1484313"/>
            <a:ext cx="3598863" cy="2232025"/>
          </a:xfrm>
          <a:prstGeom prst="wedgeEllipseCallout">
            <a:avLst>
              <a:gd name="adj1" fmla="val -773"/>
              <a:gd name="adj2" fmla="val 867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altLang="pt-BR" sz="2400" b="1" i="1">
                <a:latin typeface="Times New Roman" pitchFamily="18" charset="0"/>
              </a:rPr>
              <a:t>Por que as algas não fazem parte do Reino das plantas?</a:t>
            </a:r>
          </a:p>
        </p:txBody>
      </p:sp>
      <p:sp>
        <p:nvSpPr>
          <p:cNvPr id="40965" name="AutoShape 7"/>
          <p:cNvSpPr>
            <a:spLocks noChangeArrowheads="1"/>
          </p:cNvSpPr>
          <p:nvPr/>
        </p:nvSpPr>
        <p:spPr bwMode="auto">
          <a:xfrm>
            <a:off x="3779838" y="1268413"/>
            <a:ext cx="5184775" cy="2881312"/>
          </a:xfrm>
          <a:prstGeom prst="wedgeEllipseCallout">
            <a:avLst>
              <a:gd name="adj1" fmla="val 24463"/>
              <a:gd name="adj2" fmla="val 61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altLang="pt-BR" sz="2400" b="1" dirty="0">
                <a:latin typeface="Times New Roman" pitchFamily="18" charset="0"/>
              </a:rPr>
              <a:t> </a:t>
            </a:r>
            <a:r>
              <a:rPr lang="pt-BR" altLang="pt-BR" sz="2800" b="1" dirty="0" smtClean="0">
                <a:latin typeface="Times New Roman" pitchFamily="18" charset="0"/>
              </a:rPr>
              <a:t>As </a:t>
            </a:r>
            <a:r>
              <a:rPr lang="pt-BR" altLang="pt-BR" sz="2800" b="1" dirty="0">
                <a:latin typeface="Times New Roman" pitchFamily="18" charset="0"/>
              </a:rPr>
              <a:t>algas não    formam tecidos </a:t>
            </a:r>
            <a:r>
              <a:rPr lang="pt-BR" altLang="pt-BR" sz="2800" b="1" dirty="0" smtClean="0">
                <a:latin typeface="Times New Roman" pitchFamily="18" charset="0"/>
              </a:rPr>
              <a:t>verdadeiros.</a:t>
            </a:r>
            <a:endParaRPr lang="pt-BR" altLang="pt-BR" sz="2800" b="1" dirty="0">
              <a:latin typeface="Times New Roman" pitchFamily="18" charset="0"/>
            </a:endParaRPr>
          </a:p>
          <a:p>
            <a:pPr algn="ctr" eaLnBrk="1" hangingPunct="1"/>
            <a:r>
              <a:rPr lang="pt-BR" altLang="pt-BR" sz="2400" b="1" dirty="0">
                <a:latin typeface="Times New Roman" pitchFamily="18" charset="0"/>
              </a:rPr>
              <a:t> </a:t>
            </a:r>
          </a:p>
        </p:txBody>
      </p:sp>
      <p:pic>
        <p:nvPicPr>
          <p:cNvPr id="40966" name="Picture 8" descr="biologist_girl_frog_l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60800"/>
            <a:ext cx="254158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686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625" y="333375"/>
            <a:ext cx="8229600" cy="15827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8000" dirty="0" smtClean="0"/>
              <a:t>Protozoários</a:t>
            </a:r>
            <a:endParaRPr lang="pt-BR" sz="80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5536" y="2060848"/>
            <a:ext cx="8229600" cy="42484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buFont typeface="Arial" pitchFamily="34" charset="0"/>
              <a:buChar char="•"/>
              <a:defRPr/>
            </a:pPr>
            <a:endParaRPr lang="pt-BR" sz="2000" b="1" dirty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Do grego, “primeiro animal”, “animal primitivo”;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Unicelulares;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Heterótrofos;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Maioria aquática;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Há espécies parasitas e até comensais;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34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Vamos estudar 4 filos:</a:t>
            </a:r>
          </a:p>
          <a:p>
            <a:pPr>
              <a:buFont typeface="Arial" pitchFamily="34" charset="0"/>
              <a:buChar char="•"/>
              <a:defRPr/>
            </a:pPr>
            <a:endParaRPr lang="pt-BR" sz="2800" b="1" dirty="0"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153400" cy="1143000"/>
          </a:xfrm>
        </p:spPr>
        <p:txBody>
          <a:bodyPr/>
          <a:lstStyle/>
          <a:p>
            <a:pPr eaLnBrk="1" hangingPunct="1"/>
            <a:r>
              <a:rPr lang="pt-BR" altLang="pt-BR" sz="5000" smtClean="0">
                <a:solidFill>
                  <a:schemeClr val="bg1"/>
                </a:solidFill>
              </a:rPr>
              <a:t>Classificação dos protozoários: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10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800" b="1">
                <a:solidFill>
                  <a:srgbClr val="FF9933"/>
                </a:solidFill>
                <a:latin typeface="Times New Roman" pitchFamily="18" charset="0"/>
              </a:rPr>
              <a:t>(TIPO </a:t>
            </a:r>
            <a:r>
              <a:rPr lang="pt-BR" altLang="pt-BR" sz="2800" b="1">
                <a:latin typeface="Times New Roman" pitchFamily="18" charset="0"/>
              </a:rPr>
              <a:t>e </a:t>
            </a:r>
            <a:r>
              <a:rPr lang="pt-BR" altLang="pt-BR" sz="2800" b="1">
                <a:solidFill>
                  <a:srgbClr val="FF9933"/>
                </a:solidFill>
                <a:latin typeface="Times New Roman" pitchFamily="18" charset="0"/>
              </a:rPr>
              <a:t>OCORRÊNCIA DE ESTRUTURAS DE LOCOMOÇÃO)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800" b="1">
                <a:latin typeface="Times New Roman" pitchFamily="18" charset="0"/>
              </a:rPr>
              <a:t> </a:t>
            </a:r>
            <a:r>
              <a:rPr lang="pt-BR" altLang="pt-BR" sz="3200" b="1">
                <a:solidFill>
                  <a:srgbClr val="FF0000"/>
                </a:solidFill>
                <a:latin typeface="Times New Roman" pitchFamily="18" charset="0"/>
              </a:rPr>
              <a:t>ESPOROZOÁRIOS</a:t>
            </a:r>
            <a:r>
              <a:rPr lang="pt-BR" altLang="pt-BR" sz="2800" b="1">
                <a:latin typeface="Times New Roman" pitchFamily="18" charset="0"/>
              </a:rPr>
              <a:t>: são protozoários que não têm estruturas locomotoras, logo, não se locomovem. Exemplo: </a:t>
            </a:r>
            <a:r>
              <a:rPr lang="pt-BR" altLang="pt-BR" sz="2800" b="1" i="1">
                <a:latin typeface="Times New Roman" pitchFamily="18" charset="0"/>
              </a:rPr>
              <a:t>Plasmodium </a:t>
            </a:r>
            <a:r>
              <a:rPr lang="pt-BR" altLang="pt-BR" sz="2800" b="1">
                <a:latin typeface="Times New Roman" pitchFamily="18" charset="0"/>
              </a:rPr>
              <a:t>(causador da malária)</a:t>
            </a:r>
          </a:p>
        </p:txBody>
      </p:sp>
      <p:pic>
        <p:nvPicPr>
          <p:cNvPr id="43012" name="Picture 4" descr="C:\Documents and Settings\Alexandra\Meus documentos\Minhas Imagens\Ciências\plasmodiu esporozoári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3248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85750"/>
            <a:ext cx="8610600" cy="28956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pt-BR" altLang="pt-BR" sz="4000" smtClean="0">
                <a:solidFill>
                  <a:srgbClr val="FF0000"/>
                </a:solidFill>
              </a:rPr>
              <a:t> Ameboides</a:t>
            </a:r>
            <a:r>
              <a:rPr lang="pt-BR" altLang="pt-BR" sz="2800" smtClean="0"/>
              <a:t>: se locomovem e obtêm alimento através de </a:t>
            </a:r>
            <a:r>
              <a:rPr lang="pt-BR" altLang="pt-BR" sz="2800" smtClean="0">
                <a:solidFill>
                  <a:srgbClr val="FF9933"/>
                </a:solidFill>
              </a:rPr>
              <a:t>PSEUDÓPODES.</a:t>
            </a:r>
            <a:br>
              <a:rPr lang="pt-BR" altLang="pt-BR" sz="2800" smtClean="0">
                <a:solidFill>
                  <a:srgbClr val="FF9933"/>
                </a:solidFill>
              </a:rPr>
            </a:br>
            <a:r>
              <a:rPr lang="pt-BR" altLang="pt-BR" sz="2800" smtClean="0"/>
              <a:t>Exemplo: Ameba.</a:t>
            </a:r>
            <a:br>
              <a:rPr lang="pt-BR" altLang="pt-BR" sz="2800" smtClean="0"/>
            </a:br>
            <a:endParaRPr lang="pt-BR" altLang="pt-BR" sz="2800" smtClean="0"/>
          </a:p>
        </p:txBody>
      </p:sp>
      <p:pic>
        <p:nvPicPr>
          <p:cNvPr id="44035" name="Picture 3" descr="C:\Documents and Settings\Alexandra\Meus documentos\Minhas Imagens\Ciências\ameba 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4464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moeba proteus _ DIC microscope 1250x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59013"/>
            <a:ext cx="338455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28956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pt-BR" altLang="pt-BR" sz="3200" smtClean="0">
                <a:solidFill>
                  <a:srgbClr val="FF0000"/>
                </a:solidFill>
              </a:rPr>
              <a:t> Flagelados</a:t>
            </a:r>
            <a:r>
              <a:rPr lang="pt-BR" altLang="pt-BR" sz="2800" smtClean="0"/>
              <a:t>: possuem </a:t>
            </a:r>
            <a:r>
              <a:rPr lang="pt-BR" altLang="pt-BR" sz="2800" smtClean="0">
                <a:solidFill>
                  <a:srgbClr val="FF9933"/>
                </a:solidFill>
              </a:rPr>
              <a:t>UM </a:t>
            </a:r>
            <a:r>
              <a:rPr lang="pt-BR" altLang="pt-BR" sz="2800" smtClean="0"/>
              <a:t>ou </a:t>
            </a:r>
            <a:r>
              <a:rPr lang="pt-BR" altLang="pt-BR" sz="2800" smtClean="0">
                <a:solidFill>
                  <a:srgbClr val="FF9933"/>
                </a:solidFill>
              </a:rPr>
              <a:t>MAIS FLAGELOS.</a:t>
            </a:r>
            <a:r>
              <a:rPr lang="pt-BR" altLang="pt-BR" sz="2800" smtClean="0"/>
              <a:t> Exemplo: </a:t>
            </a:r>
            <a:r>
              <a:rPr lang="pt-BR" altLang="pt-BR" sz="2800" i="1" smtClean="0"/>
              <a:t>Tripanosoma cruzi</a:t>
            </a:r>
            <a:r>
              <a:rPr lang="pt-BR" altLang="pt-BR" sz="2800" smtClean="0"/>
              <a:t>.</a:t>
            </a:r>
          </a:p>
        </p:txBody>
      </p:sp>
      <p:pic>
        <p:nvPicPr>
          <p:cNvPr id="45059" name="Picture 5" descr="C:\Documents and Settings\Alexandra\Meus documentos\Minhas Imagens\Ciências\tripanossomos trypanossoma cru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71688"/>
            <a:ext cx="82867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Oval 6"/>
          <p:cNvSpPr>
            <a:spLocks noChangeArrowheads="1"/>
          </p:cNvSpPr>
          <p:nvPr/>
        </p:nvSpPr>
        <p:spPr bwMode="auto">
          <a:xfrm>
            <a:off x="2987675" y="2643188"/>
            <a:ext cx="914400" cy="85725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1000125" y="1643063"/>
            <a:ext cx="7839075" cy="485775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4800" dirty="0" smtClean="0">
                <a:solidFill>
                  <a:schemeClr val="accent1">
                    <a:lumMod val="10000"/>
                  </a:schemeClr>
                </a:solidFill>
              </a:rPr>
              <a:t>Eucariontes;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4800" dirty="0" smtClean="0">
                <a:solidFill>
                  <a:srgbClr val="FF0000"/>
                </a:solidFill>
              </a:rPr>
              <a:t>Uni</a:t>
            </a:r>
            <a:r>
              <a:rPr lang="pt-BR" sz="4800" dirty="0" smtClean="0">
                <a:solidFill>
                  <a:schemeClr val="accent1">
                    <a:lumMod val="10000"/>
                  </a:schemeClr>
                </a:solidFill>
              </a:rPr>
              <a:t> ou </a:t>
            </a:r>
            <a:r>
              <a:rPr lang="pt-BR" sz="4800" dirty="0" smtClean="0">
                <a:solidFill>
                  <a:srgbClr val="FF0000"/>
                </a:solidFill>
              </a:rPr>
              <a:t>pluri</a:t>
            </a:r>
            <a:r>
              <a:rPr lang="pt-BR" sz="4800" dirty="0" smtClean="0">
                <a:solidFill>
                  <a:schemeClr val="accent1">
                    <a:lumMod val="10000"/>
                  </a:schemeClr>
                </a:solidFill>
              </a:rPr>
              <a:t>celulares, sem tecidos verdadeiros;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4800" dirty="0" smtClean="0">
                <a:solidFill>
                  <a:schemeClr val="accent1">
                    <a:lumMod val="10000"/>
                  </a:schemeClr>
                </a:solidFill>
              </a:rPr>
              <a:t>Algas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4800" dirty="0" smtClean="0">
                <a:solidFill>
                  <a:schemeClr val="accent1">
                    <a:lumMod val="10000"/>
                  </a:schemeClr>
                </a:solidFill>
              </a:rPr>
              <a:t>Protozoários</a:t>
            </a: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928688" y="285750"/>
            <a:ext cx="77724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000" dirty="0" smtClean="0"/>
              <a:t>Reino </a:t>
            </a:r>
            <a:r>
              <a:rPr lang="pt-BR" sz="6000" i="1" dirty="0" err="1" smtClean="0"/>
              <a:t>Protoctista</a:t>
            </a:r>
            <a:endParaRPr lang="pt-BR" sz="6000" i="1" dirty="0" smtClean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28956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pt-BR" altLang="pt-BR" sz="2800" smtClean="0"/>
              <a:t> </a:t>
            </a:r>
            <a:r>
              <a:rPr lang="pt-BR" altLang="pt-BR" sz="3200" smtClean="0">
                <a:solidFill>
                  <a:srgbClr val="FF0000"/>
                </a:solidFill>
              </a:rPr>
              <a:t>Ciliados</a:t>
            </a:r>
            <a:r>
              <a:rPr lang="pt-BR" altLang="pt-BR" sz="2800" smtClean="0"/>
              <a:t>: possuem </a:t>
            </a:r>
            <a:r>
              <a:rPr lang="pt-BR" altLang="pt-BR" sz="2800" smtClean="0">
                <a:solidFill>
                  <a:srgbClr val="FF9933"/>
                </a:solidFill>
              </a:rPr>
              <a:t>CÍLIOS</a:t>
            </a:r>
            <a:r>
              <a:rPr lang="pt-BR" altLang="pt-BR" sz="2800" smtClean="0"/>
              <a:t> </a:t>
            </a:r>
            <a:br>
              <a:rPr lang="pt-BR" altLang="pt-BR" sz="2800" smtClean="0"/>
            </a:br>
            <a:r>
              <a:rPr lang="pt-BR" altLang="pt-BR" sz="2800" smtClean="0"/>
              <a:t> Exemplo: Paramécio.</a:t>
            </a:r>
          </a:p>
        </p:txBody>
      </p:sp>
      <p:pic>
        <p:nvPicPr>
          <p:cNvPr id="46083" name="Picture 5" descr="C:\Documents and Settings\Alexandra\Meus documentos\Minhas Imagens\Ciências\ciliado paraméci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343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C:\Documents and Settings\Alexandra\Meus documentos\Minhas Imagens\Ciências\paraméci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0386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  <a:solidFill>
            <a:schemeClr val="accent4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b="1" dirty="0" smtClean="0"/>
              <a:t>REPRODUÇÃO EM PROTOZOÁRIOS</a:t>
            </a:r>
          </a:p>
        </p:txBody>
      </p:sp>
      <p:pic>
        <p:nvPicPr>
          <p:cNvPr id="47107" name="Picture 6" descr="C:\Documents and Settings\Magrao\Meus documentos\Minhas imagens\Nova pasta\paramecio_fision.gi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2232025" cy="3097213"/>
          </a:xfrm>
          <a:noFill/>
        </p:spPr>
      </p:pic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2101850"/>
            <a:ext cx="3810000" cy="18319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pt-BR" altLang="pt-BR" sz="3600" b="1" dirty="0" smtClean="0">
                <a:solidFill>
                  <a:srgbClr val="FF0000"/>
                </a:solidFill>
              </a:rPr>
              <a:t>Cissiparidade </a:t>
            </a:r>
            <a:r>
              <a:rPr lang="pt-BR" altLang="pt-BR" sz="3600" b="1" dirty="0" smtClean="0"/>
              <a:t>ou</a:t>
            </a:r>
            <a:r>
              <a:rPr lang="pt-BR" altLang="pt-BR" sz="3600" b="1" dirty="0" smtClean="0">
                <a:solidFill>
                  <a:srgbClr val="FF0000"/>
                </a:solidFill>
              </a:rPr>
              <a:t> Bipartição</a:t>
            </a:r>
            <a:r>
              <a:rPr lang="pt-BR" altLang="pt-BR" sz="3600" dirty="0" smtClean="0"/>
              <a:t>  </a:t>
            </a:r>
          </a:p>
          <a:p>
            <a:pPr eaLnBrk="1" hangingPunct="1">
              <a:defRPr/>
            </a:pPr>
            <a:r>
              <a:rPr lang="pt-BR" altLang="pt-BR" sz="2800" dirty="0" smtClean="0"/>
              <a:t>Não há variabilidade genética</a:t>
            </a:r>
          </a:p>
          <a:p>
            <a:pPr eaLnBrk="1" hangingPunct="1">
              <a:defRPr/>
            </a:pPr>
            <a:r>
              <a:rPr lang="pt-BR" altLang="pt-BR" sz="2800" dirty="0"/>
              <a:t>S</a:t>
            </a:r>
            <a:r>
              <a:rPr lang="pt-BR" altLang="pt-BR" sz="2800" dirty="0" smtClean="0"/>
              <a:t>urgem clones, por divisão celular.                                                  </a:t>
            </a:r>
          </a:p>
          <a:p>
            <a:pPr eaLnBrk="1" hangingPunct="1">
              <a:defRPr/>
            </a:pPr>
            <a:endParaRPr lang="pt-BR" altLang="pt-BR" sz="2000" dirty="0" smtClean="0"/>
          </a:p>
        </p:txBody>
      </p:sp>
      <p:pic>
        <p:nvPicPr>
          <p:cNvPr id="47109" name="Picture 9" descr="C:\Documents and Settings\Magrao\Meus documentos\Minhas imagens\amoeb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060575"/>
            <a:ext cx="20955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84438" y="5589588"/>
            <a:ext cx="5327650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b="1" dirty="0" smtClean="0"/>
              <a:t>Reprodução assexuada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C:\Documents and Settings\Magrao\Meus documentos\Minhas imagens\Nova pasta\paramecio_conjugac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472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5686425" y="1795463"/>
            <a:ext cx="2895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FF0000"/>
                </a:solidFill>
                <a:latin typeface="Times New Roman" pitchFamily="18" charset="0"/>
              </a:rPr>
              <a:t>Conjugação</a:t>
            </a:r>
            <a:r>
              <a:rPr lang="pt-BR" altLang="pt-BR" sz="2400">
                <a:latin typeface="Times New Roman" pitchFamily="18" charset="0"/>
              </a:rPr>
              <a:t> : Envolve a troca de material genético por ponte citoplasmática, ocasionando </a:t>
            </a:r>
            <a:r>
              <a:rPr lang="pt-BR" altLang="pt-BR" sz="2800">
                <a:solidFill>
                  <a:srgbClr val="FFFF00"/>
                </a:solidFill>
                <a:latin typeface="Times New Roman" pitchFamily="18" charset="0"/>
              </a:rPr>
              <a:t>variabilidade</a:t>
            </a:r>
            <a:r>
              <a:rPr lang="pt-BR" altLang="pt-BR" sz="2400">
                <a:latin typeface="Times New Roman" pitchFamily="18" charset="0"/>
              </a:rPr>
              <a:t> na espécie.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5329238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b="1" dirty="0" smtClean="0"/>
              <a:t>Reprodução Sexuada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2400" cy="1520825"/>
          </a:xfrm>
          <a:solidFill>
            <a:schemeClr val="bg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10000" dirty="0" err="1" smtClean="0">
                <a:solidFill>
                  <a:srgbClr val="FF0000"/>
                </a:solidFill>
              </a:rPr>
              <a:t>Protozooses</a:t>
            </a:r>
            <a:endParaRPr lang="pt-BR" sz="1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5937"/>
            <a:ext cx="7772400" cy="9318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500" dirty="0">
                <a:solidFill>
                  <a:schemeClr val="tx1"/>
                </a:solidFill>
              </a:rPr>
              <a:t>DOENÇA DE CHAGAS</a:t>
            </a:r>
            <a:endParaRPr lang="pt-BR" sz="5500" u="sng" dirty="0">
              <a:solidFill>
                <a:schemeClr val="tx1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1000" y="1828800"/>
            <a:ext cx="8458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Trypanosoma cruzi </a:t>
            </a:r>
            <a:r>
              <a:rPr lang="pt-BR" altLang="pt-BR" sz="2800">
                <a:latin typeface="Times New Roman" panose="02020603050405020304" pitchFamily="18" charset="0"/>
              </a:rPr>
              <a:t>(Flagelado parasita).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15365" name="Picture 5" descr="C:\Documents and Settings\Alexandra\Meus documentos\Minhas Imagens\PROTOZOÁRIOS\Trypanossoma cruzi san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14600"/>
            <a:ext cx="791845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3048000" y="3048000"/>
            <a:ext cx="9906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2350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Magrao\Meus documentos\Minhas imagens\chagasCy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7786688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24488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533400"/>
            <a:ext cx="8785225" cy="1816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</a:t>
            </a:r>
            <a:r>
              <a:rPr lang="pt-BR" altLang="pt-BR" sz="2800">
                <a:latin typeface="Times New Roman" panose="02020603050405020304" pitchFamily="18" charset="0"/>
              </a:rPr>
              <a:t> picada de um percevejo sugador de sangue (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BARBEIRO</a:t>
            </a:r>
            <a:r>
              <a:rPr lang="pt-BR" altLang="pt-BR" sz="2800">
                <a:latin typeface="Times New Roman" panose="02020603050405020304" pitchFamily="18" charset="0"/>
              </a:rPr>
              <a:t> ou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CHUPANÇA</a:t>
            </a:r>
            <a:r>
              <a:rPr lang="pt-BR" altLang="pt-BR" sz="2800">
                <a:latin typeface="Times New Roman" panose="02020603050405020304" pitchFamily="18" charset="0"/>
              </a:rPr>
              <a:t>); transfusão de sangue contaminado pelo protozoário; de mãe para filho, através da placenta ou amamentação; alimentos contaminados.</a:t>
            </a:r>
            <a:endParaRPr lang="pt-BR" altLang="pt-BR" sz="2800" b="1">
              <a:solidFill>
                <a:srgbClr val="FF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6" name="Picture 4" descr="C:\Documents and Settings\Alexandra\Meus documentos\Minhas Imagens\PROTOZOÁRIOS\barb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3529012" cy="302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Documents and Settings\Alexandra\Meus documentos\Minhas Imagens\PROTOZOÁRIOS\casa pau-a-pi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492375"/>
            <a:ext cx="4948238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427538" y="6021388"/>
            <a:ext cx="441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>
                <a:latin typeface="Times New Roman" panose="02020603050405020304" pitchFamily="18" charset="0"/>
              </a:rPr>
              <a:t>Casa de pau-a-pique</a:t>
            </a:r>
          </a:p>
        </p:txBody>
      </p:sp>
    </p:spTree>
    <p:extLst>
      <p:ext uri="{BB962C8B-B14F-4D97-AF65-F5344CB8AC3E}">
        <p14:creationId xmlns:p14="http://schemas.microsoft.com/office/powerpoint/2010/main" val="9046245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88913"/>
            <a:ext cx="84264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99126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Magrao\Meus documentos\Minhas imagens\chagaslifecyc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8625"/>
            <a:ext cx="853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071688" y="5715000"/>
            <a:ext cx="541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latin typeface="Times New Roman" panose="02020603050405020304" pitchFamily="18" charset="0"/>
              </a:rPr>
              <a:t>DOENÇA DE CHAGAS : CICLO</a:t>
            </a:r>
          </a:p>
        </p:txBody>
      </p:sp>
    </p:spTree>
    <p:extLst>
      <p:ext uri="{BB962C8B-B14F-4D97-AF65-F5344CB8AC3E}">
        <p14:creationId xmlns:p14="http://schemas.microsoft.com/office/powerpoint/2010/main" val="21758065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CRIANCAM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52863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2" descr="aca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57188"/>
            <a:ext cx="357981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m 3" descr="BARBEI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928938"/>
            <a:ext cx="321468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4385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5" descr="CelluaEucarioticaProcariot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6327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28688" y="285750"/>
            <a:ext cx="7675562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000" dirty="0" smtClean="0"/>
              <a:t>Célula eucariótica x célula procariótica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</a:rPr>
              <a:t>MALÁRIA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" y="1828800"/>
            <a:ext cx="82946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Plasmodium</a:t>
            </a:r>
            <a:r>
              <a:rPr lang="pt-BR" altLang="pt-BR" sz="2800">
                <a:latin typeface="Times New Roman" panose="02020603050405020304" pitchFamily="18" charset="0"/>
              </a:rPr>
              <a:t> (Esporozoário parasita).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25605" name="Picture 5" descr="C:\Documents and Settings\Alexandra\Meus documentos\Minhas Imagens\PROTOZOÁRIOS\plasmodium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14600"/>
            <a:ext cx="5832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733800" y="2971800"/>
            <a:ext cx="2819400" cy="2667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3285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876300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</a:t>
            </a:r>
            <a:r>
              <a:rPr lang="pt-BR" altLang="pt-BR" sz="2800">
                <a:latin typeface="Times New Roman" panose="02020603050405020304" pitchFamily="18" charset="0"/>
              </a:rPr>
              <a:t> picada da fêmea contaminada do mosquito do gênero </a:t>
            </a:r>
            <a:r>
              <a:rPr lang="pt-BR" altLang="pt-BR" sz="3200" i="1">
                <a:latin typeface="Times New Roman" panose="02020603050405020304" pitchFamily="18" charset="0"/>
              </a:rPr>
              <a:t>Anopheles</a:t>
            </a:r>
            <a:r>
              <a:rPr lang="pt-BR" altLang="pt-BR" sz="2800">
                <a:latin typeface="Times New Roman" panose="02020603050405020304" pitchFamily="18" charset="0"/>
              </a:rPr>
              <a:t> (mosquito-prego)</a:t>
            </a:r>
            <a:endParaRPr lang="pt-BR" altLang="pt-BR" sz="2800" b="1">
              <a:solidFill>
                <a:srgbClr val="FF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8" name="Picture 4" descr="C:\Documents and Settings\Alexandra\Meus documentos\Minhas Imagens\PROTOZOÁRIOS\mosquito anophe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3246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8244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79200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8800" y="333375"/>
            <a:ext cx="7900988" cy="695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5500" dirty="0" smtClean="0"/>
              <a:t>CICLO DA MALÁRIA</a:t>
            </a:r>
            <a:endParaRPr lang="pt-BR" sz="5500" u="sng" dirty="0"/>
          </a:p>
        </p:txBody>
      </p:sp>
    </p:spTree>
    <p:extLst>
      <p:ext uri="{BB962C8B-B14F-4D97-AF65-F5344CB8AC3E}">
        <p14:creationId xmlns:p14="http://schemas.microsoft.com/office/powerpoint/2010/main" val="420167790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42900" y="595313"/>
            <a:ext cx="8458200" cy="1385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  Durante a picada, o mosquito libera </a:t>
            </a:r>
            <a:r>
              <a:rPr lang="pt-BR" altLang="pt-BR" sz="2800" b="1">
                <a:solidFill>
                  <a:srgbClr val="FF6699"/>
                </a:solidFill>
                <a:latin typeface="Times New Roman" panose="02020603050405020304" pitchFamily="18" charset="0"/>
              </a:rPr>
              <a:t>SALIVA</a:t>
            </a:r>
            <a:r>
              <a:rPr lang="pt-BR" altLang="pt-BR" sz="2800">
                <a:latin typeface="Times New Roman" panose="02020603050405020304" pitchFamily="18" charset="0"/>
              </a:rPr>
              <a:t> contendo os plasmódios. Os plasmódios se instalam em diversos órgãos, tais como o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FÍGADO</a:t>
            </a:r>
            <a:r>
              <a:rPr lang="pt-BR" altLang="pt-BR" sz="2800">
                <a:latin typeface="Times New Roman" panose="02020603050405020304" pitchFamily="18" charset="0"/>
              </a:rPr>
              <a:t> e o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BAÇO</a:t>
            </a:r>
            <a:r>
              <a:rPr lang="pt-BR" altLang="pt-BR" sz="280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700" name="Picture 4" descr="C:\Documents and Settings\Alexandra\Meus documentos\Minhas Imagens\PROTOZOÁRIOS\Intestino grosso e delg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209800"/>
            <a:ext cx="59753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124075" y="4532313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Fígado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3140075" y="48101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15911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61938" y="547688"/>
            <a:ext cx="8763000" cy="2228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  Após um certo período, os parasitas retornam ao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SANGUE</a:t>
            </a:r>
            <a:r>
              <a:rPr lang="pt-BR" altLang="pt-BR" sz="2800">
                <a:latin typeface="Times New Roman" panose="02020603050405020304" pitchFamily="18" charset="0"/>
              </a:rPr>
              <a:t> e penetram nos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GLÓBULOS VERMELHOS</a:t>
            </a:r>
            <a:r>
              <a:rPr lang="pt-BR" altLang="pt-BR" sz="2800">
                <a:latin typeface="Times New Roman" panose="02020603050405020304" pitchFamily="18" charset="0"/>
              </a:rPr>
              <a:t>, onde se reproduzem. Cheios de novos parasitas, os glóbulos vermelhos se rompem liberando novos protozoários que irão infectar outros glóbulos vermelhos.</a:t>
            </a:r>
            <a:endParaRPr lang="pt-BR" altLang="pt-BR" sz="2800">
              <a:solidFill>
                <a:srgbClr val="FF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4" name="Picture 4" descr="C:\Documents and Settings\Alexandra\Meus documentos\Minhas Imagens\PROTOZOÁRIOS\plasmodium rompendo glóbulos vermelh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97200"/>
            <a:ext cx="6192837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80473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1169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Principal sintoma:</a:t>
            </a:r>
            <a:r>
              <a:rPr lang="pt-BR" altLang="pt-BR" sz="2800">
                <a:latin typeface="Times New Roman" panose="02020603050405020304" pitchFamily="18" charset="0"/>
              </a:rPr>
              <a:t> febre alta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Forma de prevenção da doença: </a:t>
            </a:r>
            <a:r>
              <a:rPr lang="pt-BR" altLang="pt-BR" sz="2800">
                <a:latin typeface="Times New Roman" panose="02020603050405020304" pitchFamily="18" charset="0"/>
              </a:rPr>
              <a:t>Combate ao mosquito</a:t>
            </a:r>
          </a:p>
        </p:txBody>
      </p:sp>
      <p:pic>
        <p:nvPicPr>
          <p:cNvPr id="31748" name="Picture 4" descr="C:\Documents and Settings\Alexandra\Meus documentos\Minhas Imagens\PROTOZOÁRIOS\crianca com malá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9888"/>
            <a:ext cx="84883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5247" r="39363" b="-2467"/>
          <a:stretch>
            <a:fillRect/>
          </a:stretch>
        </p:blipFill>
        <p:spPr bwMode="auto">
          <a:xfrm>
            <a:off x="468313" y="1781175"/>
            <a:ext cx="246697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51807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Espaço Reservado para Conteúdo 2" descr="mapamalária.gif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500063"/>
            <a:ext cx="8429625" cy="5786437"/>
          </a:xfrm>
        </p:spPr>
      </p:pic>
    </p:spTree>
    <p:extLst>
      <p:ext uri="{BB962C8B-B14F-4D97-AF65-F5344CB8AC3E}">
        <p14:creationId xmlns:p14="http://schemas.microsoft.com/office/powerpoint/2010/main" val="55146560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</a:rPr>
              <a:t>LEISHMANIOSE</a:t>
            </a:r>
            <a:endParaRPr lang="pt-BR" u="sng" dirty="0">
              <a:solidFill>
                <a:schemeClr val="tx1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873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Leishmania brasiliensis </a:t>
            </a:r>
            <a:r>
              <a:rPr lang="pt-BR" altLang="pt-BR" sz="2400">
                <a:latin typeface="Times New Roman" panose="02020603050405020304" pitchFamily="18" charset="0"/>
              </a:rPr>
              <a:t>(Flagelado parasita).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34821" name="Picture 5" descr="C:\Documents and Settings\Alexandra\Meus documentos\Minhas Imagens\PROTOZOÁRIOS\leishmania brasilien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44750"/>
            <a:ext cx="77724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438400" y="2743200"/>
            <a:ext cx="1295400" cy="1447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9289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7646988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 </a:t>
            </a:r>
            <a:r>
              <a:rPr lang="pt-BR" altLang="pt-BR" sz="2800">
                <a:latin typeface="Times New Roman" panose="02020603050405020304" pitchFamily="18" charset="0"/>
              </a:rPr>
              <a:t>picada do mosquito </a:t>
            </a:r>
            <a:r>
              <a:rPr lang="pt-BR" altLang="pt-BR" sz="2800" i="1">
                <a:latin typeface="Times New Roman" panose="02020603050405020304" pitchFamily="18" charset="0"/>
              </a:rPr>
              <a:t>Phlebotomus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                                                 (mosquito-palha)</a:t>
            </a:r>
            <a:endParaRPr lang="pt-BR" altLang="pt-BR" sz="2800" b="1">
              <a:solidFill>
                <a:srgbClr val="FF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4" name="Picture 4" descr="C:\Documents and Settings\Alexandra\Meus documentos\Minhas Imagens\PROTOZOÁRIOS\mosquito pal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554513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27830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304800" y="457200"/>
            <a:ext cx="84582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Sintomas: </a:t>
            </a:r>
            <a:r>
              <a:rPr lang="pt-BR" altLang="pt-BR" sz="2800">
                <a:latin typeface="Times New Roman" panose="02020603050405020304" pitchFamily="18" charset="0"/>
              </a:rPr>
              <a:t>feridas na pele, nos lábios e nariz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36867" name="Picture 4" descr="C:\Documents and Settings\Alexandra\Meus documentos\Minhas Imagens\PROTOZOÁRIOS\lesão labial leishmani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4149725"/>
            <a:ext cx="337978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C:\Documents and Settings\Alexandra\Meus documentos\Minhas Imagens\PROTOZOÁRIOS\lesão pele leishmanios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12875"/>
            <a:ext cx="33845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C:\Documents and Settings\Alexandra\Meus documentos\Minhas Imagens\PROTOZOÁRIOS\lesões leishmani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49725"/>
            <a:ext cx="3330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875"/>
            <a:ext cx="33305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41664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7" y="115888"/>
            <a:ext cx="8320087" cy="79216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Os Protistas</a:t>
            </a:r>
          </a:p>
        </p:txBody>
      </p:sp>
      <p:sp>
        <p:nvSpPr>
          <p:cNvPr id="9219" name="AutoShape 11" descr="ameba02.avi (1123952 bytes)"/>
          <p:cNvSpPr>
            <a:spLocks noChangeAspect="1" noChangeArrowheads="1"/>
          </p:cNvSpPr>
          <p:nvPr/>
        </p:nvSpPr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9220" name="AutoShape 13" descr="ameba02.avi (1123952 bytes)"/>
          <p:cNvSpPr>
            <a:spLocks noChangeAspect="1" noChangeArrowheads="1"/>
          </p:cNvSpPr>
          <p:nvPr/>
        </p:nvSpPr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9221" name="AutoShape 15" descr="ameba02.avi (1123952 bytes)"/>
          <p:cNvSpPr>
            <a:spLocks noChangeAspect="1" noChangeArrowheads="1"/>
          </p:cNvSpPr>
          <p:nvPr/>
        </p:nvSpPr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pitchFamily="18" charset="0"/>
            </a:endParaRPr>
          </a:p>
        </p:txBody>
      </p:sp>
      <p:pic>
        <p:nvPicPr>
          <p:cNvPr id="9222" name="Picture 9" descr="74B7795C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1549" b="4439"/>
          <a:stretch>
            <a:fillRect/>
          </a:stretch>
        </p:blipFill>
        <p:spPr bwMode="auto">
          <a:xfrm>
            <a:off x="428625" y="981075"/>
            <a:ext cx="5511527" cy="18764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Imagem 10" descr="protoz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071813"/>
            <a:ext cx="5126038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CaixaDeTexto 11"/>
          <p:cNvSpPr txBox="1">
            <a:spLocks noChangeArrowheads="1"/>
          </p:cNvSpPr>
          <p:nvPr/>
        </p:nvSpPr>
        <p:spPr bwMode="auto">
          <a:xfrm>
            <a:off x="5940152" y="1000125"/>
            <a:ext cx="2775223" cy="2308324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Times New Roman" pitchFamily="18" charset="0"/>
              </a:rPr>
              <a:t>ALGAS</a:t>
            </a:r>
          </a:p>
          <a:p>
            <a:pPr eaLnBrk="1" hangingPunct="1"/>
            <a:r>
              <a:rPr lang="pt-BR" altLang="pt-BR" sz="2400" b="1" dirty="0">
                <a:latin typeface="Times New Roman" pitchFamily="18" charset="0"/>
              </a:rPr>
              <a:t>Uni ou pluricelulares</a:t>
            </a:r>
          </a:p>
          <a:p>
            <a:pPr eaLnBrk="1" hangingPunct="1"/>
            <a:endParaRPr lang="pt-BR" altLang="pt-BR" sz="2400" b="1" dirty="0">
              <a:latin typeface="Times New Roman" pitchFamily="18" charset="0"/>
            </a:endParaRPr>
          </a:p>
          <a:p>
            <a:pPr eaLnBrk="1" hangingPunct="1"/>
            <a:r>
              <a:rPr lang="pt-BR" altLang="pt-BR" sz="2400" b="1" dirty="0" smtClean="0">
                <a:latin typeface="Times New Roman" pitchFamily="18" charset="0"/>
              </a:rPr>
              <a:t>Autótrofas (fotossintetizantes)</a:t>
            </a:r>
            <a:endParaRPr lang="pt-BR" altLang="pt-BR" sz="2400" b="1" dirty="0">
              <a:latin typeface="Times New Roman" pitchFamily="18" charset="0"/>
            </a:endParaRPr>
          </a:p>
        </p:txBody>
      </p:sp>
      <p:sp>
        <p:nvSpPr>
          <p:cNvPr id="12297" name="CaixaDeTexto 12"/>
          <p:cNvSpPr txBox="1">
            <a:spLocks noChangeArrowheads="1"/>
          </p:cNvSpPr>
          <p:nvPr/>
        </p:nvSpPr>
        <p:spPr bwMode="auto">
          <a:xfrm>
            <a:off x="5786438" y="4281487"/>
            <a:ext cx="2714625" cy="157003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latin typeface="Arial" panose="020B0604020202020204" pitchFamily="34" charset="0"/>
              </a:rPr>
              <a:t>PROTOZOÁRIOS</a:t>
            </a:r>
          </a:p>
          <a:p>
            <a:pPr eaLnBrk="1" hangingPunct="1">
              <a:defRPr/>
            </a:pPr>
            <a:r>
              <a:rPr lang="pt-BR" b="1" dirty="0">
                <a:latin typeface="Arial" panose="020B0604020202020204" pitchFamily="34" charset="0"/>
              </a:rPr>
              <a:t>Unicelulares</a:t>
            </a:r>
          </a:p>
          <a:p>
            <a:pPr eaLnBrk="1" hangingPunct="1">
              <a:defRPr/>
            </a:pPr>
            <a:endParaRPr lang="pt-BR" b="1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t-BR" b="1" dirty="0">
                <a:latin typeface="Arial" panose="020B0604020202020204" pitchFamily="34" charset="0"/>
              </a:rPr>
              <a:t>Heterótrofos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0" dirty="0">
                <a:solidFill>
                  <a:schemeClr val="tx1"/>
                </a:solidFill>
              </a:rPr>
              <a:t>GIARDÍASE</a:t>
            </a:r>
            <a:endParaRPr lang="pt-BR" b="0" u="sng" dirty="0">
              <a:solidFill>
                <a:schemeClr val="tx1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19100" y="1689100"/>
            <a:ext cx="818515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Giardia lamblia</a:t>
            </a:r>
            <a:r>
              <a:rPr lang="pt-BR" altLang="pt-BR" sz="2800" i="1">
                <a:latin typeface="Times New Roman" panose="02020603050405020304" pitchFamily="18" charset="0"/>
              </a:rPr>
              <a:t> </a:t>
            </a:r>
            <a:r>
              <a:rPr lang="pt-BR" altLang="pt-BR" sz="2800">
                <a:latin typeface="Times New Roman" panose="02020603050405020304" pitchFamily="18" charset="0"/>
              </a:rPr>
              <a:t>(Flagelado parasita).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37893" name="Picture 5" descr="C:\Documents and Settings\Alexandra\Meus documentos\Minhas Imagens\PROTOZOÁRIOS\Giardia lam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60483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3133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57175" y="620713"/>
            <a:ext cx="88074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 </a:t>
            </a:r>
            <a:r>
              <a:rPr lang="pt-BR" altLang="pt-BR" sz="2800">
                <a:latin typeface="Times New Roman" panose="02020603050405020304" pitchFamily="18" charset="0"/>
              </a:rPr>
              <a:t>ingestão de água ou alimentos contaminados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38915" name="Picture 3" descr="C:\Documents and Settings\Alexandra\Meus documentos\Minhas Imagens\Ciências\alime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51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Documents and Settings\Alexandra\Meus documentos\Minhas Imagens\Ciências\copo de á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127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71543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91540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 A </a:t>
            </a:r>
            <a:r>
              <a:rPr lang="pt-BR" altLang="pt-BR" sz="3200" i="1">
                <a:latin typeface="Times New Roman" panose="02020603050405020304" pitchFamily="18" charset="0"/>
              </a:rPr>
              <a:t>Giardia lamblia </a:t>
            </a:r>
            <a:r>
              <a:rPr lang="pt-BR" altLang="pt-BR" sz="2800">
                <a:latin typeface="Times New Roman" panose="02020603050405020304" pitchFamily="18" charset="0"/>
              </a:rPr>
              <a:t>parasita principalmente o intestino delgado dos seres humanos.</a:t>
            </a:r>
          </a:p>
        </p:txBody>
      </p:sp>
      <p:pic>
        <p:nvPicPr>
          <p:cNvPr id="39939" name="Picture 3" descr="C:\Documents and Settings\Alexandra\Meus documentos\Minhas Imagens\PROTOZOÁRIOS\Intestino grosso e delg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51816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447800" y="5181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latin typeface="Times New Roman" panose="02020603050405020304" pitchFamily="18" charset="0"/>
              </a:rPr>
              <a:t>Intestino Delgado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3810000" y="5410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35685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</a:rPr>
              <a:t>TOXOPLASMOSE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1666875"/>
            <a:ext cx="8458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Toxoplasma gondii</a:t>
            </a:r>
            <a:r>
              <a:rPr lang="pt-BR" altLang="pt-BR" sz="3200">
                <a:latin typeface="Times New Roman" panose="02020603050405020304" pitchFamily="18" charset="0"/>
              </a:rPr>
              <a:t> </a:t>
            </a:r>
            <a:r>
              <a:rPr lang="pt-BR" altLang="pt-BR" sz="2400">
                <a:latin typeface="Times New Roman" panose="02020603050405020304" pitchFamily="18" charset="0"/>
              </a:rPr>
              <a:t>(Esporozoário parasita)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40965" name="Picture 5" descr="C:\Documents and Settings\Alexandra\Meus documentos\Minhas Imagens\PROTOZOÁRIOS\Toxoplasma gond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3434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257800" y="3048000"/>
            <a:ext cx="9144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2743200" y="2362200"/>
            <a:ext cx="16002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828800" y="3124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914400" y="2895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Cisto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6172200" y="3505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705600" y="32766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Esporozoário</a:t>
            </a:r>
          </a:p>
        </p:txBody>
      </p:sp>
    </p:spTree>
    <p:extLst>
      <p:ext uri="{BB962C8B-B14F-4D97-AF65-F5344CB8AC3E}">
        <p14:creationId xmlns:p14="http://schemas.microsoft.com/office/powerpoint/2010/main" val="348911237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8763000" cy="946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 </a:t>
            </a:r>
            <a:r>
              <a:rPr lang="pt-BR" altLang="pt-BR" sz="2800">
                <a:latin typeface="Times New Roman" panose="02020603050405020304" pitchFamily="18" charset="0"/>
              </a:rPr>
              <a:t>contato com animais domésticos ou com suas fezes, principalmente gatos</a:t>
            </a:r>
            <a:endParaRPr lang="pt-BR" altLang="pt-BR" sz="2800" b="1">
              <a:solidFill>
                <a:srgbClr val="FF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8" name="Picture 4" descr="C:\Documents and Settings\Alexandra\Meus documentos\Minhas Imagens\PROTOZOÁRIOS\g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24000"/>
            <a:ext cx="54737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02958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665163"/>
            <a:ext cx="8763000" cy="955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  As 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FEZES</a:t>
            </a:r>
            <a:r>
              <a:rPr lang="pt-BR" altLang="pt-BR" sz="2800">
                <a:latin typeface="Times New Roman" panose="02020603050405020304" pitchFamily="18" charset="0"/>
              </a:rPr>
              <a:t> do gato podem conter o parasita, que é espalhado por insetos, como moscas e baratas</a:t>
            </a:r>
          </a:p>
        </p:txBody>
      </p:sp>
      <p:pic>
        <p:nvPicPr>
          <p:cNvPr id="43012" name="Picture 4" descr="C:\Documents and Settings\Alexandra\Meus documentos\Minhas Imagens\PROTOZOÁRIOS\Toxoplasma gond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30480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3048000" y="2438400"/>
            <a:ext cx="1447800" cy="137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4495800" y="3276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486400" y="3048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Cisto</a:t>
            </a:r>
          </a:p>
        </p:txBody>
      </p:sp>
      <p:pic>
        <p:nvPicPr>
          <p:cNvPr id="43016" name="Picture 8" descr="C:\Documents and Settings\Alexandra\Meus documentos\Minhas Imagens\Outros\GA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9138"/>
            <a:ext cx="222567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14400" y="5029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 FEZES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2286000" y="3733800"/>
            <a:ext cx="16002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795 h 21600"/>
              <a:gd name="T20" fmla="*/ 165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9257"/>
                </a:lnTo>
                <a:lnTo>
                  <a:pt x="14357" y="9257"/>
                </a:lnTo>
                <a:lnTo>
                  <a:pt x="14357" y="18795"/>
                </a:lnTo>
                <a:lnTo>
                  <a:pt x="0" y="18795"/>
                </a:lnTo>
                <a:lnTo>
                  <a:pt x="0" y="21600"/>
                </a:lnTo>
                <a:lnTo>
                  <a:pt x="16500" y="21600"/>
                </a:lnTo>
                <a:lnTo>
                  <a:pt x="16500" y="9257"/>
                </a:lnTo>
                <a:lnTo>
                  <a:pt x="21600" y="9257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3019" name="Picture 11" descr="C:\Documents and Settings\Alexandra\Meus documentos\Minhas Imagens\ARTROPODES\barata - WWW.ISETOSBLOGGER.COM.B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47913"/>
            <a:ext cx="2438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 descr="C:\Documents and Settings\Alexandra\Meus documentos\Minhas Imagens\ARTROPODES\mos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236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9420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55600" y="104775"/>
            <a:ext cx="8534400" cy="1800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Sintomas:</a:t>
            </a:r>
            <a:r>
              <a:rPr lang="pt-BR" altLang="pt-BR" sz="2800">
                <a:latin typeface="Times New Roman" panose="02020603050405020304" pitchFamily="18" charset="0"/>
              </a:rPr>
              <a:t> dores de cabeça e musculares, febre, lesões oculares com perda parcial ou quase total da visão; em grávidas, o bebê pode nascer cego, deficiente mental e, até mesmo, morto.</a:t>
            </a:r>
          </a:p>
        </p:txBody>
      </p:sp>
      <p:pic>
        <p:nvPicPr>
          <p:cNvPr id="44036" name="Picture 4" descr="C:\Documents and Settings\Alexandra\Meus documentos\Minhas Imagens\PROTOZOÁRIOS\toxoplasmo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5814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:\Documents and Settings\Alexandra\Meus documentos\Minhas Imagens\PROTOZOÁRIOS\toxoplasmos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45720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C:\Documents and Settings\Alexandra\Meus documentos\Minhas Imagens\PROTOZOÁRIOS\lesões pele toxoplasm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581400"/>
            <a:ext cx="4535488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7155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</a:rPr>
              <a:t>AMEBÍASE</a:t>
            </a:r>
            <a:endParaRPr lang="pt-BR" u="sng" dirty="0">
              <a:solidFill>
                <a:schemeClr val="tx1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800">
              <a:latin typeface="Times New Roman" panose="02020603050405020304" pitchFamily="18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01638" y="2025650"/>
            <a:ext cx="8458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Protozoário:</a:t>
            </a:r>
            <a:r>
              <a:rPr lang="pt-BR" altLang="pt-BR" sz="2800">
                <a:latin typeface="Times New Roman" panose="02020603050405020304" pitchFamily="18" charset="0"/>
              </a:rPr>
              <a:t> </a:t>
            </a:r>
            <a:r>
              <a:rPr lang="pt-BR" altLang="pt-BR" sz="3200" i="1">
                <a:latin typeface="Times New Roman" panose="02020603050405020304" pitchFamily="18" charset="0"/>
              </a:rPr>
              <a:t>Entamoeba histolytica</a:t>
            </a:r>
            <a:endParaRPr lang="pt-BR" altLang="pt-BR" sz="2800">
              <a:latin typeface="Times New Roman" panose="02020603050405020304" pitchFamily="18" charset="0"/>
            </a:endParaRPr>
          </a:p>
        </p:txBody>
      </p:sp>
      <p:pic>
        <p:nvPicPr>
          <p:cNvPr id="45061" name="Picture 5" descr="C:\Documents and Settings\Alexandra\Meus documentos\Minhas Imagens\PROTOZOÁRIOS\Entamoeba histolyt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C:\Documents and Settings\Alexandra\Meus documentos\Minhas Imagens\PROTOZOÁRIOS\Citos entamoe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990600" y="5867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i="1">
                <a:latin typeface="Times New Roman" panose="02020603050405020304" pitchFamily="18" charset="0"/>
              </a:rPr>
              <a:t>Entamoeba histolytica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324600" y="5867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latin typeface="Times New Roman" panose="02020603050405020304" pitchFamily="18" charset="0"/>
              </a:rPr>
              <a:t>Cisto</a:t>
            </a:r>
          </a:p>
        </p:txBody>
      </p:sp>
    </p:spTree>
    <p:extLst>
      <p:ext uri="{BB962C8B-B14F-4D97-AF65-F5344CB8AC3E}">
        <p14:creationId xmlns:p14="http://schemas.microsoft.com/office/powerpoint/2010/main" val="25305903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549275"/>
            <a:ext cx="8736013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latin typeface="Times New Roman" panose="02020603050405020304" pitchFamily="18" charset="0"/>
              </a:rPr>
              <a:t>Transmissão: </a:t>
            </a:r>
            <a:r>
              <a:rPr lang="pt-BR" altLang="pt-BR" sz="2800">
                <a:latin typeface="Times New Roman" panose="02020603050405020304" pitchFamily="18" charset="0"/>
              </a:rPr>
              <a:t>ingestão de água ou alimentos contaminados</a:t>
            </a:r>
            <a:endParaRPr lang="pt-BR" altLang="pt-BR" sz="2800" b="1">
              <a:latin typeface="Times New Roman" panose="02020603050405020304" pitchFamily="18" charset="0"/>
            </a:endParaRPr>
          </a:p>
        </p:txBody>
      </p:sp>
      <p:pic>
        <p:nvPicPr>
          <p:cNvPr id="46083" name="Picture 3" descr="C:\Documents and Settings\Alexandra\Meus documentos\Minhas Imagens\Ciências\alime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51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:\Documents and Settings\Alexandra\Meus documentos\Minhas Imagens\Ciências\copo de á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127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1220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807450" cy="946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latin typeface="Times New Roman" panose="02020603050405020304" pitchFamily="18" charset="0"/>
              </a:rPr>
              <a:t> A </a:t>
            </a:r>
            <a:r>
              <a:rPr lang="pt-BR" altLang="pt-BR" sz="2800" i="1">
                <a:latin typeface="Times New Roman" panose="02020603050405020304" pitchFamily="18" charset="0"/>
              </a:rPr>
              <a:t>Entamoeba histolytica </a:t>
            </a:r>
            <a:r>
              <a:rPr lang="pt-BR" altLang="pt-BR" sz="2800">
                <a:latin typeface="Times New Roman" panose="02020603050405020304" pitchFamily="18" charset="0"/>
              </a:rPr>
              <a:t>parasita principalmente o intestino grosso dos seres humanos, provocando feridas</a:t>
            </a:r>
          </a:p>
        </p:txBody>
      </p:sp>
      <p:pic>
        <p:nvPicPr>
          <p:cNvPr id="47107" name="Picture 3" descr="C:\Documents and Settings\Alexandra\Meus documentos\Minhas Imagens\PROTOZOÁRIOS\Intestino grosso e delg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51816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latin typeface="Times New Roman" panose="02020603050405020304" pitchFamily="18" charset="0"/>
              </a:rPr>
              <a:t>Intestino Grosso</a:t>
            </a: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2133600" y="510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47110" name="Picture 6" descr="C:\Documents and Settings\Alexandra\Meus documentos\Minhas Imagens\PROTOZOÁRIOS\globulos vermelh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2771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3962400" y="5029200"/>
            <a:ext cx="1295400" cy="4572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181600" y="51816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Glóbulos Vermelhos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943600" y="1828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latin typeface="Times New Roman" panose="02020603050405020304" pitchFamily="18" charset="0"/>
              </a:rPr>
              <a:t>SANGUE</a:t>
            </a:r>
          </a:p>
        </p:txBody>
      </p:sp>
    </p:spTree>
    <p:extLst>
      <p:ext uri="{BB962C8B-B14F-4D97-AF65-F5344CB8AC3E}">
        <p14:creationId xmlns:p14="http://schemas.microsoft.com/office/powerpoint/2010/main" val="1601435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625" y="908720"/>
            <a:ext cx="8229600" cy="511256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8000" dirty="0" smtClean="0"/>
              <a:t/>
            </a:r>
            <a:br>
              <a:rPr lang="pt-BR" sz="8000" dirty="0" smtClean="0"/>
            </a:br>
            <a:r>
              <a:rPr lang="pt-BR" sz="8000" dirty="0" smtClean="0"/>
              <a:t/>
            </a:r>
            <a:br>
              <a:rPr lang="pt-BR" sz="8000" dirty="0" smtClean="0"/>
            </a:br>
            <a:r>
              <a:rPr lang="pt-BR" sz="15000" b="1" dirty="0" smtClean="0">
                <a:solidFill>
                  <a:srgbClr val="FFFF00"/>
                </a:solidFill>
              </a:rPr>
              <a:t>Algas</a:t>
            </a:r>
            <a:r>
              <a:rPr lang="pt-BR" sz="6000" b="1" dirty="0" smtClean="0">
                <a:solidFill>
                  <a:srgbClr val="FFFF00"/>
                </a:solidFill>
              </a:rPr>
              <a:t/>
            </a:r>
            <a:br>
              <a:rPr lang="pt-BR" sz="6000" b="1" dirty="0" smtClean="0">
                <a:solidFill>
                  <a:srgbClr val="FFFF00"/>
                </a:solidFill>
              </a:rPr>
            </a:br>
            <a:r>
              <a:rPr lang="pt-BR" sz="6000" b="1" dirty="0" smtClean="0"/>
              <a:t>60% O</a:t>
            </a:r>
            <a:r>
              <a:rPr lang="pt-BR" sz="6000" b="1" baseline="-25000" dirty="0" smtClean="0"/>
              <a:t>2</a:t>
            </a:r>
            <a:r>
              <a:rPr lang="pt-BR" sz="6000" b="1" dirty="0" smtClean="0"/>
              <a:t> mundial</a:t>
            </a:r>
            <a:r>
              <a:rPr lang="pt-BR" sz="15000" dirty="0" smtClean="0">
                <a:solidFill>
                  <a:srgbClr val="FF0000"/>
                </a:solidFill>
              </a:rPr>
              <a:t/>
            </a:r>
            <a:br>
              <a:rPr lang="pt-BR" sz="15000" dirty="0" smtClean="0">
                <a:solidFill>
                  <a:srgbClr val="FF0000"/>
                </a:solidFill>
              </a:rPr>
            </a:br>
            <a:endParaRPr lang="pt-BR" sz="1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75" y="857250"/>
            <a:ext cx="7772400" cy="2473325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>BIOLOGIA</a:t>
            </a:r>
            <a:br>
              <a:rPr lang="pt-BR" sz="8900" dirty="0" smtClean="0">
                <a:solidFill>
                  <a:srgbClr val="00B050"/>
                </a:solidFill>
              </a:rPr>
            </a:br>
            <a:endParaRPr lang="pt-BR" sz="6700" dirty="0">
              <a:solidFill>
                <a:schemeClr val="accent2"/>
              </a:solidFill>
            </a:endParaRPr>
          </a:p>
        </p:txBody>
      </p:sp>
      <p:sp>
        <p:nvSpPr>
          <p:cNvPr id="10243" name="Subtítulo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762125"/>
          </a:xfrm>
        </p:spPr>
        <p:txBody>
          <a:bodyPr rtlCol="0"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t-BR" sz="3600" dirty="0" smtClean="0"/>
              <a:t>Prof. Lourenço</a:t>
            </a:r>
            <a:endParaRPr lang="pt-BR" sz="3600" dirty="0" smtClean="0">
              <a:solidFill>
                <a:schemeClr val="accent4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t-BR" sz="4000" dirty="0" smtClean="0">
                <a:solidFill>
                  <a:schemeClr val="accent4"/>
                </a:solidFill>
              </a:rPr>
              <a:t>www.detonei.com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10600" cy="6477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4000" dirty="0" err="1" smtClean="0"/>
              <a:t>Euglenofícea</a:t>
            </a:r>
            <a:r>
              <a:rPr lang="pt-BR" sz="4000" dirty="0" smtClean="0"/>
              <a:t> (</a:t>
            </a:r>
            <a:r>
              <a:rPr lang="pt-BR" sz="4000" dirty="0" err="1" smtClean="0"/>
              <a:t>Euglenófita</a:t>
            </a:r>
            <a:r>
              <a:rPr lang="pt-BR" sz="4000" dirty="0" smtClean="0"/>
              <a:t>)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076825" y="908050"/>
            <a:ext cx="3857625" cy="537845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- É a única </a:t>
            </a:r>
            <a:r>
              <a:rPr lang="pt-BR" sz="2800" b="1" dirty="0">
                <a:solidFill>
                  <a:schemeClr val="bg1"/>
                </a:solidFill>
                <a:latin typeface="Constantia" pitchFamily="18" charset="0"/>
              </a:rPr>
              <a:t>alga</a:t>
            </a: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 que não possui parede celular e que apresenta vacúolo contrátil;</a:t>
            </a:r>
          </a:p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- Vive exclusivamente em ambiente de água doce;</a:t>
            </a:r>
          </a:p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- Pode se comportar de forma </a:t>
            </a:r>
            <a:r>
              <a:rPr lang="pt-BR" sz="2800" b="1" dirty="0">
                <a:solidFill>
                  <a:schemeClr val="bg1"/>
                </a:solidFill>
                <a:latin typeface="Constantia" pitchFamily="18" charset="0"/>
              </a:rPr>
              <a:t>autotrófica</a:t>
            </a: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 na presença de luz ou de forma </a:t>
            </a:r>
            <a:r>
              <a:rPr lang="pt-BR" sz="2800" b="1" dirty="0">
                <a:solidFill>
                  <a:schemeClr val="bg1"/>
                </a:solidFill>
                <a:latin typeface="Constantia" pitchFamily="18" charset="0"/>
              </a:rPr>
              <a:t>heterotrófica</a:t>
            </a:r>
            <a:r>
              <a:rPr lang="pt-BR" sz="2800" dirty="0">
                <a:solidFill>
                  <a:schemeClr val="bg1"/>
                </a:solidFill>
                <a:latin typeface="Constantia" pitchFamily="18" charset="0"/>
              </a:rPr>
              <a:t> na ausência </a:t>
            </a:r>
            <a:r>
              <a:rPr lang="pt-BR" sz="2800" dirty="0" smtClean="0">
                <a:solidFill>
                  <a:schemeClr val="bg1"/>
                </a:solidFill>
                <a:latin typeface="Constantia" pitchFamily="18" charset="0"/>
              </a:rPr>
              <a:t>dela.</a:t>
            </a:r>
            <a:endParaRPr lang="pt-BR" sz="28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126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4958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10600" cy="647700"/>
          </a:xfrm>
          <a:solidFill>
            <a:srgbClr val="00B05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4500" dirty="0" smtClean="0"/>
              <a:t>Euglena</a:t>
            </a:r>
          </a:p>
        </p:txBody>
      </p:sp>
      <p:pic>
        <p:nvPicPr>
          <p:cNvPr id="2" name="▶ Euglena - Flagellum movement in phase contr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154106"/>
            <a:ext cx="8640959" cy="44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600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>
            <a:spLocks noGrp="1" noChangeArrowheads="1"/>
          </p:cNvSpPr>
          <p:nvPr>
            <p:ph sz="half" idx="1"/>
          </p:nvPr>
        </p:nvSpPr>
        <p:spPr>
          <a:xfrm>
            <a:off x="250825" y="476250"/>
            <a:ext cx="5257800" cy="5832475"/>
          </a:xfrm>
          <a:solidFill>
            <a:srgbClr val="00B0F0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s-ES_tradnl" altLang="pt-BR" sz="4000" b="1" smtClean="0">
                <a:latin typeface="Verdana" pitchFamily="34" charset="0"/>
              </a:rPr>
              <a:t>Algas verdes </a:t>
            </a:r>
            <a:r>
              <a:rPr kumimoji="1" lang="es-ES_tradnl" altLang="pt-BR" sz="4000" smtClean="0">
                <a:latin typeface="Verdana" pitchFamily="34" charset="0"/>
              </a:rPr>
              <a:t>(</a:t>
            </a:r>
            <a:r>
              <a:rPr kumimoji="1" lang="es-ES_tradnl" altLang="pt-BR" sz="4000" b="1" smtClean="0">
                <a:solidFill>
                  <a:srgbClr val="00B050"/>
                </a:solidFill>
                <a:latin typeface="Verdana" pitchFamily="34" charset="0"/>
              </a:rPr>
              <a:t>Clorófitas</a:t>
            </a:r>
            <a:r>
              <a:rPr kumimoji="1" lang="es-ES_tradnl" altLang="pt-BR" sz="4000" smtClean="0">
                <a:latin typeface="Verdana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es-ES_tradnl" altLang="pt-BR" sz="240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1" lang="es-ES_tradnl" altLang="pt-BR" sz="2400" smtClean="0">
                <a:latin typeface="Verdana" pitchFamily="34" charset="0"/>
              </a:rPr>
              <a:t>Possuem clorofila</a:t>
            </a:r>
            <a:endParaRPr kumimoji="1" lang="pt-BR" altLang="pt-BR" sz="2400" smtClean="0">
              <a:latin typeface="Trebuchet MS" pitchFamily="34" charset="0"/>
            </a:endParaRP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80063" y="549275"/>
            <a:ext cx="3095625" cy="5616575"/>
          </a:xfrm>
        </p:spPr>
        <p:txBody>
          <a:bodyPr/>
          <a:lstStyle/>
          <a:p>
            <a:pPr eaLnBrk="1" hangingPunct="1">
              <a:defRPr/>
            </a:pPr>
            <a:endParaRPr lang="pt-BR" altLang="pt-BR" sz="1200" dirty="0" smtClean="0"/>
          </a:p>
          <a:p>
            <a:pPr eaLnBrk="1" hangingPunct="1">
              <a:defRPr/>
            </a:pPr>
            <a:endParaRPr lang="pt-BR" altLang="pt-BR" sz="1200" dirty="0"/>
          </a:p>
          <a:p>
            <a:pPr eaLnBrk="1" hangingPunct="1">
              <a:defRPr/>
            </a:pPr>
            <a:endParaRPr lang="pt-BR" altLang="pt-BR" sz="1200" dirty="0" smtClean="0"/>
          </a:p>
          <a:p>
            <a:pPr eaLnBrk="1" hangingPunct="1">
              <a:defRPr/>
            </a:pPr>
            <a:endParaRPr lang="pt-BR" altLang="pt-BR" sz="1200" dirty="0"/>
          </a:p>
          <a:p>
            <a:pPr eaLnBrk="1" hangingPunct="1">
              <a:defRPr/>
            </a:pPr>
            <a:endParaRPr lang="pt-BR" altLang="pt-BR" sz="1200" dirty="0" smtClean="0"/>
          </a:p>
          <a:p>
            <a:pPr eaLnBrk="1" hangingPunct="1">
              <a:defRPr/>
            </a:pPr>
            <a:endParaRPr lang="pt-BR" altLang="pt-BR" sz="1200" dirty="0"/>
          </a:p>
          <a:p>
            <a:pPr eaLnBrk="1" hangingPunct="1">
              <a:defRPr/>
            </a:pPr>
            <a:endParaRPr lang="pt-BR" altLang="pt-BR" sz="1200" dirty="0" smtClean="0"/>
          </a:p>
          <a:p>
            <a:pPr eaLnBrk="1" hangingPunct="1">
              <a:defRPr/>
            </a:pPr>
            <a:endParaRPr lang="pt-BR" altLang="pt-BR" sz="1200" dirty="0"/>
          </a:p>
          <a:p>
            <a:pPr eaLnBrk="1" hangingPunct="1">
              <a:defRPr/>
            </a:pPr>
            <a:endParaRPr lang="pt-BR" altLang="pt-BR" sz="1200" dirty="0" smtClean="0"/>
          </a:p>
          <a:p>
            <a:pPr eaLnBrk="1" hangingPunct="1">
              <a:defRPr/>
            </a:pPr>
            <a:endParaRPr lang="pt-BR" altLang="pt-BR" sz="1200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kumimoji="1" lang="es-ES_tradnl" altLang="pt-BR" sz="1600" i="1" dirty="0" smtClean="0">
                <a:latin typeface="Verdana" pitchFamily="34" charset="0"/>
              </a:rPr>
              <a:t>Ulva</a:t>
            </a:r>
            <a:r>
              <a:rPr kumimoji="1" lang="es-ES_tradnl" altLang="pt-BR" sz="1600" dirty="0" smtClean="0">
                <a:latin typeface="Verdana" pitchFamily="34" charset="0"/>
              </a:rPr>
              <a:t> (</a:t>
            </a:r>
            <a:r>
              <a:rPr kumimoji="1" lang="es-ES_tradnl" altLang="pt-BR" sz="1600" dirty="0" err="1" smtClean="0">
                <a:latin typeface="Verdana" pitchFamily="34" charset="0"/>
              </a:rPr>
              <a:t>alface</a:t>
            </a:r>
            <a:r>
              <a:rPr kumimoji="1" lang="es-ES_tradnl" altLang="pt-BR" sz="1600" dirty="0" smtClean="0">
                <a:latin typeface="Verdana" pitchFamily="34" charset="0"/>
              </a:rPr>
              <a:t> do mar</a:t>
            </a:r>
            <a:r>
              <a:rPr kumimoji="1" lang="pt-BR" altLang="pt-BR" sz="1600" dirty="0" smtClean="0">
                <a:latin typeface="Trebuchet MS" pitchFamily="34" charset="0"/>
              </a:rPr>
              <a:t>): multicelular</a:t>
            </a:r>
          </a:p>
          <a:p>
            <a:pPr eaLnBrk="1" hangingPunct="1">
              <a:defRPr/>
            </a:pPr>
            <a:endParaRPr lang="pt-BR" altLang="pt-BR" sz="1200" dirty="0" smtClean="0"/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755650" y="5573713"/>
            <a:ext cx="3505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pt-BR" i="1">
                <a:latin typeface="Verdana" pitchFamily="34" charset="0"/>
              </a:rPr>
              <a:t>Spirogyra</a:t>
            </a:r>
            <a:r>
              <a:rPr lang="es-ES_tradnl" altLang="pt-BR">
                <a:latin typeface="Verdana" pitchFamily="34" charset="0"/>
              </a:rPr>
              <a:t>: unicelular, colonial e filamentosa</a:t>
            </a:r>
            <a:endParaRPr lang="pt-BR" altLang="pt-BR">
              <a:latin typeface="Times New Roman" pitchFamily="18" charset="0"/>
            </a:endParaRPr>
          </a:p>
        </p:txBody>
      </p:sp>
      <p:pic>
        <p:nvPicPr>
          <p:cNvPr id="12293" name="Picture 9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476250"/>
            <a:ext cx="3243262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ulv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4527550"/>
            <a:ext cx="3208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spyr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250825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 descr="spirogy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141663"/>
            <a:ext cx="1235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773</Words>
  <Application>Microsoft Office PowerPoint</Application>
  <PresentationFormat>Apresentação na tela (4:3)</PresentationFormat>
  <Paragraphs>166</Paragraphs>
  <Slides>60</Slides>
  <Notes>17</Notes>
  <HiddenSlides>0</HiddenSlides>
  <MMClips>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Constantia</vt:lpstr>
      <vt:lpstr>Times New Roman</vt:lpstr>
      <vt:lpstr>Trebuchet MS</vt:lpstr>
      <vt:lpstr>Verdana</vt:lpstr>
      <vt:lpstr>Wingdings 3</vt:lpstr>
      <vt:lpstr>Tema do Office</vt:lpstr>
      <vt:lpstr>     REINO PROTOCTISTA (Protista)</vt:lpstr>
      <vt:lpstr>Apresentação do PowerPoint</vt:lpstr>
      <vt:lpstr>Reino Protoctista</vt:lpstr>
      <vt:lpstr>Célula eucariótica x célula procariótica</vt:lpstr>
      <vt:lpstr>Os Protistas</vt:lpstr>
      <vt:lpstr>  Algas 60% O2 mundial </vt:lpstr>
      <vt:lpstr>Euglenofícea (Euglenófita)</vt:lpstr>
      <vt:lpstr>Euglena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Feofíceas ou algas pardas (marrons)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Dinoflagelados (Pirrofíceas)</vt:lpstr>
      <vt:lpstr>REPRODUÇAO DAS ALGAS</vt:lpstr>
      <vt:lpstr>REPRODUÇAO DAS ALGAS</vt:lpstr>
      <vt:lpstr>As algas são protistas? </vt:lpstr>
      <vt:lpstr>Protozoários</vt:lpstr>
      <vt:lpstr>Classificação dos protozoários:</vt:lpstr>
      <vt:lpstr> Ameboides: se locomovem e obtêm alimento através de PSEUDÓPODES. Exemplo: Ameba. </vt:lpstr>
      <vt:lpstr> Flagelados: possuem UM ou MAIS FLAGELOS. Exemplo: Tripanosoma cruzi.</vt:lpstr>
      <vt:lpstr> Ciliados: possuem CÍLIOS   Exemplo: Paramécio.</vt:lpstr>
      <vt:lpstr>REPRODUÇÃO EM PROTOZOÁRIOS</vt:lpstr>
      <vt:lpstr>Apresentação do PowerPoint</vt:lpstr>
      <vt:lpstr>Protozooses</vt:lpstr>
      <vt:lpstr>DOENÇA DE CHAGAS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MALÁRIA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LEISHMANIOSE</vt:lpstr>
      <vt:lpstr>Apresentação do PowerPoint</vt:lpstr>
      <vt:lpstr>Apresentação do PowerPoint</vt:lpstr>
      <vt:lpstr>GIARDÍASE</vt:lpstr>
      <vt:lpstr>Apresentação do PowerPoint</vt:lpstr>
      <vt:lpstr>Apresentação do PowerPoint</vt:lpstr>
      <vt:lpstr>TOXOPLASMOSE</vt:lpstr>
      <vt:lpstr>Apresentação do PowerPoint</vt:lpstr>
      <vt:lpstr>Apresentação do PowerPoint</vt:lpstr>
      <vt:lpstr>Apresentação do PowerPoint</vt:lpstr>
      <vt:lpstr>AMEBÍASE</vt:lpstr>
      <vt:lpstr>Apresentação do PowerPoint</vt:lpstr>
      <vt:lpstr>Apresentação do PowerPoint</vt:lpstr>
      <vt:lpstr>      BIOLOGIA </vt:lpstr>
    </vt:vector>
  </TitlesOfParts>
  <Company>MARCELLO PRODUÇÕES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Poríferos e Cnidários</dc:title>
  <dc:creator>MARCELLO</dc:creator>
  <cp:lastModifiedBy>Conta da Microsoft</cp:lastModifiedBy>
  <cp:revision>312</cp:revision>
  <dcterms:created xsi:type="dcterms:W3CDTF">2007-03-01T00:18:25Z</dcterms:created>
  <dcterms:modified xsi:type="dcterms:W3CDTF">2024-03-23T23:29:18Z</dcterms:modified>
</cp:coreProperties>
</file>