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555" r:id="rId3"/>
    <p:sldId id="768" r:id="rId4"/>
    <p:sldId id="578" r:id="rId5"/>
    <p:sldId id="579" r:id="rId6"/>
    <p:sldId id="767" r:id="rId7"/>
    <p:sldId id="766" r:id="rId8"/>
    <p:sldId id="775" r:id="rId9"/>
    <p:sldId id="758" r:id="rId10"/>
    <p:sldId id="759" r:id="rId11"/>
    <p:sldId id="760" r:id="rId12"/>
    <p:sldId id="560" r:id="rId13"/>
    <p:sldId id="506" r:id="rId14"/>
    <p:sldId id="559" r:id="rId15"/>
    <p:sldId id="451" r:id="rId16"/>
    <p:sldId id="563" r:id="rId17"/>
    <p:sldId id="561" r:id="rId18"/>
    <p:sldId id="562" r:id="rId19"/>
    <p:sldId id="776" r:id="rId20"/>
    <p:sldId id="568" r:id="rId21"/>
    <p:sldId id="569" r:id="rId22"/>
    <p:sldId id="570" r:id="rId23"/>
    <p:sldId id="769" r:id="rId24"/>
    <p:sldId id="770" r:id="rId25"/>
    <p:sldId id="771" r:id="rId26"/>
    <p:sldId id="761" r:id="rId27"/>
    <p:sldId id="762" r:id="rId28"/>
    <p:sldId id="756" r:id="rId29"/>
    <p:sldId id="416" r:id="rId3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6CC565-1449-4F25-9CF8-E3ACEE83A699}" type="datetimeFigureOut">
              <a:rPr lang="pt-BR"/>
              <a:pPr>
                <a:defRPr/>
              </a:pPr>
              <a:t>15/10/2020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B77C60E-AB83-4509-B72C-917990218D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8295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FA64D2-7118-4D0B-9235-8154580558AB}" type="slidenum">
              <a:rPr lang="pt-BR" altLang="pt-BR" smtClean="0">
                <a:latin typeface="Calibri" pitchFamily="34" charset="0"/>
              </a:rPr>
              <a:pPr/>
              <a:t>1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D9C60F-CD6E-4848-BC95-C0C9F24D08C4}" type="slidenum">
              <a:rPr lang="pt-BR" altLang="pt-BR" smtClean="0">
                <a:latin typeface="Calibri" pitchFamily="34" charset="0"/>
              </a:rPr>
              <a:pPr/>
              <a:t>10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03222D-E0AD-4D34-8E5A-4C4AAD3C4156}" type="slidenum">
              <a:rPr lang="pt-BR" altLang="pt-BR" smtClean="0">
                <a:latin typeface="Calibri" pitchFamily="34" charset="0"/>
              </a:rPr>
              <a:pPr/>
              <a:t>11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EE06FA-906A-4D52-8D0D-AD0B0ACE85BB}" type="slidenum">
              <a:rPr lang="pt-BR" altLang="pt-BR" smtClean="0">
                <a:latin typeface="Calibri" pitchFamily="34" charset="0"/>
              </a:rPr>
              <a:pPr/>
              <a:t>12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3AE9AE-DEAF-4C13-B3A2-810631F78772}" type="slidenum">
              <a:rPr lang="pt-BR" altLang="pt-BR" smtClean="0">
                <a:latin typeface="Calibri" pitchFamily="34" charset="0"/>
              </a:rPr>
              <a:pPr/>
              <a:t>13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BB4C5E-65E9-4233-9F99-6CEBD4BBEC2A}" type="slidenum">
              <a:rPr lang="pt-BR" altLang="pt-BR" smtClean="0">
                <a:latin typeface="Calibri" pitchFamily="34" charset="0"/>
              </a:rPr>
              <a:pPr/>
              <a:t>14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DD3502-19D3-473A-A27E-43D769A320A2}" type="slidenum">
              <a:rPr lang="pt-BR" altLang="pt-BR" smtClean="0">
                <a:latin typeface="Calibri" pitchFamily="34" charset="0"/>
              </a:rPr>
              <a:pPr/>
              <a:t>15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C43C26-DCFD-4DF0-8B6F-0AEDE11DF882}" type="slidenum">
              <a:rPr lang="pt-BR" altLang="pt-BR" smtClean="0">
                <a:latin typeface="Calibri" pitchFamily="34" charset="0"/>
              </a:rPr>
              <a:pPr/>
              <a:t>16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110C3A-CBCD-4F8C-A838-81BDD467832E}" type="slidenum">
              <a:rPr lang="pt-BR" altLang="pt-BR" smtClean="0">
                <a:latin typeface="Calibri" pitchFamily="34" charset="0"/>
              </a:rPr>
              <a:pPr/>
              <a:t>17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B6C9E5-7D80-430A-A84A-2BF331FB35E9}" type="slidenum">
              <a:rPr lang="pt-BR" altLang="pt-BR" smtClean="0">
                <a:latin typeface="Calibri" pitchFamily="34" charset="0"/>
              </a:rPr>
              <a:pPr/>
              <a:t>18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BD3CDA-5E49-4439-9BB3-487EE4143E66}" type="slidenum">
              <a:rPr lang="pt-BR" altLang="pt-BR" smtClean="0">
                <a:latin typeface="Calibri" pitchFamily="34" charset="0"/>
              </a:rPr>
              <a:pPr/>
              <a:t>19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F20A5A-2A41-4FC5-9316-A56C32A317EF}" type="slidenum">
              <a:rPr lang="pt-BR" altLang="pt-BR" smtClean="0">
                <a:latin typeface="Calibri" pitchFamily="34" charset="0"/>
              </a:rPr>
              <a:pPr/>
              <a:t>2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E0AD7B-3F8B-4204-AFC4-A0D747427DD3}" type="slidenum">
              <a:rPr lang="pt-BR" altLang="pt-BR" smtClean="0">
                <a:latin typeface="Calibri" pitchFamily="34" charset="0"/>
              </a:rPr>
              <a:pPr/>
              <a:t>20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181F1B-B6B7-4E82-BACD-B30D07F97D20}" type="slidenum">
              <a:rPr lang="pt-BR" altLang="pt-BR" smtClean="0">
                <a:latin typeface="Calibri" pitchFamily="34" charset="0"/>
              </a:rPr>
              <a:pPr/>
              <a:t>21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837DCE-1518-45BC-A5BD-7713952C8A0E}" type="slidenum">
              <a:rPr lang="pt-BR" altLang="pt-BR" smtClean="0">
                <a:latin typeface="Calibri" pitchFamily="34" charset="0"/>
              </a:rPr>
              <a:pPr/>
              <a:t>22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E6CE84-B0A7-4133-ADF9-8470F8D4B65C}" type="slidenum">
              <a:rPr lang="pt-BR" altLang="pt-BR" smtClean="0">
                <a:latin typeface="Calibri" pitchFamily="34" charset="0"/>
              </a:rPr>
              <a:pPr/>
              <a:t>23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D134C3-B5F4-4022-9A42-215D08226043}" type="slidenum">
              <a:rPr lang="pt-BR" altLang="pt-BR" smtClean="0">
                <a:latin typeface="Calibri" pitchFamily="34" charset="0"/>
              </a:rPr>
              <a:pPr/>
              <a:t>24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88BD93-462E-4046-9F44-747A97FFCE41}" type="slidenum">
              <a:rPr lang="pt-BR" altLang="pt-BR" smtClean="0">
                <a:latin typeface="Calibri" pitchFamily="34" charset="0"/>
              </a:rPr>
              <a:pPr/>
              <a:t>25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294830-9897-4449-8EA3-0272C4978807}" type="slidenum">
              <a:rPr lang="pt-BR" altLang="pt-BR" smtClean="0">
                <a:latin typeface="Calibri" pitchFamily="34" charset="0"/>
              </a:rPr>
              <a:pPr/>
              <a:t>26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A7B986-9682-41C1-909C-49A9EEDEB9AE}" type="slidenum">
              <a:rPr lang="pt-BR" altLang="pt-BR" smtClean="0">
                <a:latin typeface="Calibri" pitchFamily="34" charset="0"/>
              </a:rPr>
              <a:pPr/>
              <a:t>27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17BC35-7B41-4971-8C5B-E0F50AEF2BF2}" type="slidenum">
              <a:rPr lang="pt-BR" altLang="pt-BR" smtClean="0">
                <a:latin typeface="Calibri" pitchFamily="34" charset="0"/>
              </a:rPr>
              <a:pPr/>
              <a:t>28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32DF3-CEA3-4D87-A22B-9E856A472DF7}" type="slidenum">
              <a:rPr lang="pt-BR" altLang="pt-BR" smtClean="0">
                <a:latin typeface="Calibri" pitchFamily="34" charset="0"/>
              </a:rPr>
              <a:pPr/>
              <a:t>29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4A5529-4E53-46E2-904E-2591798A0293}" type="slidenum">
              <a:rPr lang="pt-BR" altLang="pt-BR" smtClean="0">
                <a:latin typeface="Calibri" pitchFamily="34" charset="0"/>
              </a:rPr>
              <a:pPr/>
              <a:t>3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F4A450-E7D3-4D82-A8FE-AEEE33362CBE}" type="slidenum">
              <a:rPr lang="pt-BR" altLang="pt-BR" smtClean="0">
                <a:latin typeface="Calibri" pitchFamily="34" charset="0"/>
              </a:rPr>
              <a:pPr/>
              <a:t>4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C4193C-92F8-41D3-B02D-458E5FC084BD}" type="slidenum">
              <a:rPr lang="pt-BR" altLang="pt-BR" smtClean="0">
                <a:latin typeface="Calibri" pitchFamily="34" charset="0"/>
              </a:rPr>
              <a:pPr/>
              <a:t>5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AC8FC1-A9E6-49EC-8F7A-F9A65B755F28}" type="slidenum">
              <a:rPr lang="pt-BR" altLang="pt-BR" smtClean="0">
                <a:latin typeface="Calibri" pitchFamily="34" charset="0"/>
              </a:rPr>
              <a:pPr/>
              <a:t>6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BE3D8B-2518-4099-BD33-536E9DD0ABCA}" type="slidenum">
              <a:rPr lang="pt-BR" altLang="pt-BR" smtClean="0">
                <a:latin typeface="Calibri" pitchFamily="34" charset="0"/>
              </a:rPr>
              <a:pPr/>
              <a:t>7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CBF859-3637-4507-B7BA-510B13559434}" type="slidenum">
              <a:rPr lang="pt-BR" altLang="pt-BR" smtClean="0">
                <a:latin typeface="Calibri" pitchFamily="34" charset="0"/>
              </a:rPr>
              <a:pPr/>
              <a:t>8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C13820-9CF2-43E4-A3B3-BB821BAB9DFF}" type="slidenum">
              <a:rPr lang="pt-BR" altLang="pt-BR" smtClean="0">
                <a:latin typeface="Calibri" pitchFamily="34" charset="0"/>
              </a:rPr>
              <a:pPr/>
              <a:t>9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orma liv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4EF1D1D-AC69-4256-8AD3-500545BF5E55}" type="datetime1">
              <a:rPr lang="pt-BR"/>
              <a:pPr>
                <a:defRPr/>
              </a:pPr>
              <a:t>15/10/2020</a:t>
            </a:fld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1E4145-7654-4C6D-9A54-8EF3AB13FC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7496696"/>
      </p:ext>
    </p:extLst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4F9F-77F5-4BE9-8037-DEB225B83B3B}" type="datetime1">
              <a:rPr lang="pt-BR"/>
              <a:pPr>
                <a:defRPr/>
              </a:pPr>
              <a:t>15/10/2020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C5F8-4B68-4A61-9AD5-035D6C8970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5031066"/>
      </p:ext>
    </p:extLst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3C1D6-32AB-40F8-AD7A-576A18F6C846}" type="datetime1">
              <a:rPr lang="pt-BR"/>
              <a:pPr>
                <a:defRPr/>
              </a:pPr>
              <a:t>15/10/2020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3604-6F87-44EC-B6A1-DDB3E99321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0625877"/>
      </p:ext>
    </p:extLst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48BA-DE7A-4D59-92B3-2B44C90200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08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43B49-D1DF-4974-BA2E-2C35DACBC244}" type="datetime1">
              <a:rPr lang="pt-BR"/>
              <a:pPr>
                <a:defRPr/>
              </a:pPr>
              <a:t>15/10/2020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3C77-1C3B-4A97-962E-F5A6FD6917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1666367"/>
      </p:ext>
    </p:extLst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9574F1-98B7-46F0-926D-7BA97B282475}" type="datetime1">
              <a:rPr lang="pt-BR"/>
              <a:pPr>
                <a:defRPr/>
              </a:pPr>
              <a:t>15/10/2020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4EF3-7C26-4A74-9807-3C9CCCE3E9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7792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849781-0AE0-4009-A784-CBD3AAD32A41}" type="datetime1">
              <a:rPr lang="pt-BR"/>
              <a:pPr>
                <a:defRPr/>
              </a:pPr>
              <a:t>15/10/2020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B520-1E81-4EAE-8A29-FA541EC0DE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3991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CB8038-78C7-465F-BBC8-8D564AE5E08F}" type="datetime1">
              <a:rPr lang="pt-BR"/>
              <a:pPr>
                <a:defRPr/>
              </a:pPr>
              <a:t>15/10/2020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8F136-816F-4047-8901-660C2C24AA7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965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850D62-48DA-4996-8683-3F22C166B462}" type="datetime1">
              <a:rPr lang="pt-BR"/>
              <a:pPr>
                <a:defRPr/>
              </a:pPr>
              <a:t>15/10/2020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B676-6FCB-4922-B4A7-600C1A26AD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550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57281-5144-44DA-A508-B20673C6A694}" type="datetime1">
              <a:rPr lang="pt-BR"/>
              <a:pPr>
                <a:defRPr/>
              </a:pPr>
              <a:t>15/10/2020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4842-B790-45BA-A54F-9DC4B53BCE4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7013881"/>
      </p:ext>
    </p:extLst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FA4194-E85A-405C-8946-581E7FD7DAF1}" type="datetime1">
              <a:rPr lang="pt-BR"/>
              <a:pPr>
                <a:defRPr/>
              </a:pPr>
              <a:t>15/10/2020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3E1C-C3D1-45E5-9D91-2679D1C067F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4126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orma livre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ivis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272687-E6D4-489A-9BA5-59BA673BDA67}" type="datetime1">
              <a:rPr lang="pt-BR"/>
              <a:pPr>
                <a:defRPr/>
              </a:pPr>
              <a:t>15/10/2020</a:t>
            </a:fld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73AE-0CDC-45D6-9924-C4663DE91F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0665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orma livr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CC54AC2-14DB-4FF4-88CF-F4AD5DFD20CB}" type="datetime1">
              <a:rPr lang="pt-BR"/>
              <a:pPr>
                <a:defRPr/>
              </a:pPr>
              <a:t>15/10/2020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704BA4C4-32A9-4F91-AE9F-6CA95938685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2" r:id="rId2"/>
    <p:sldLayoutId id="2147484797" r:id="rId3"/>
    <p:sldLayoutId id="2147484798" r:id="rId4"/>
    <p:sldLayoutId id="2147484799" r:id="rId5"/>
    <p:sldLayoutId id="2147484800" r:id="rId6"/>
    <p:sldLayoutId id="2147484793" r:id="rId7"/>
    <p:sldLayoutId id="2147484801" r:id="rId8"/>
    <p:sldLayoutId id="2147484802" r:id="rId9"/>
    <p:sldLayoutId id="2147484794" r:id="rId10"/>
    <p:sldLayoutId id="2147484795" r:id="rId11"/>
    <p:sldLayoutId id="2147484803" r:id="rId12"/>
  </p:sldLayoutIdLst>
  <p:transition>
    <p:wheel spokes="3"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33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31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6.wmf"/><Relationship Id="rId31" Type="http://schemas.openxmlformats.org/officeDocument/2006/relationships/image" Target="../media/image3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30.wmf"/><Relationship Id="rId30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47270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>BIOLOGIA</a:t>
            </a:r>
            <a:r>
              <a:rPr lang="pt-BR" sz="8000" dirty="0" smtClean="0">
                <a:solidFill>
                  <a:srgbClr val="00B050"/>
                </a:solidFill>
              </a:rPr>
              <a:t/>
            </a:r>
            <a:br>
              <a:rPr lang="pt-BR" sz="8000" dirty="0" smtClean="0">
                <a:solidFill>
                  <a:srgbClr val="00B050"/>
                </a:solidFill>
              </a:rPr>
            </a:br>
            <a:r>
              <a:rPr lang="pt-BR" sz="6700" dirty="0" smtClean="0">
                <a:solidFill>
                  <a:schemeClr val="accent2"/>
                </a:solidFill>
              </a:rPr>
              <a:t>-Os Seres Vivos-</a:t>
            </a:r>
            <a:endParaRPr lang="pt-BR" sz="6700" dirty="0">
              <a:solidFill>
                <a:schemeClr val="accent2"/>
              </a:solidFill>
            </a:endParaRPr>
          </a:p>
        </p:txBody>
      </p:sp>
      <p:sp>
        <p:nvSpPr>
          <p:cNvPr id="10243" name="Subtítulo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defRPr/>
            </a:pPr>
            <a:r>
              <a:rPr lang="pt-BR" sz="3600" dirty="0" smtClean="0"/>
              <a:t>Prof. Lourenço</a:t>
            </a:r>
            <a:endParaRPr lang="pt-BR" sz="3600" dirty="0" smtClean="0">
              <a:solidFill>
                <a:schemeClr val="accent4"/>
              </a:solidFill>
            </a:endParaRPr>
          </a:p>
          <a:p>
            <a:pPr marR="0" eaLnBrk="1" hangingPunct="1">
              <a:defRPr/>
            </a:pPr>
            <a:r>
              <a:rPr lang="pt-BR" sz="3600" dirty="0" smtClean="0">
                <a:solidFill>
                  <a:schemeClr val="accent4"/>
                </a:solidFill>
              </a:rPr>
              <a:t>www.detonei.com</a:t>
            </a:r>
          </a:p>
        </p:txBody>
      </p:sp>
      <p:pic>
        <p:nvPicPr>
          <p:cNvPr id="10244" name="Picture 17" descr="formig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286125"/>
            <a:ext cx="20716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Vir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9725"/>
            <a:ext cx="29718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63513" y="217488"/>
            <a:ext cx="8816975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400" b="1"/>
              <a:t>Comparação de tamanho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724400" y="2178050"/>
            <a:ext cx="990600" cy="565150"/>
            <a:chOff x="2976" y="1372"/>
            <a:chExt cx="624" cy="356"/>
          </a:xfrm>
        </p:grpSpPr>
        <p:sp>
          <p:nvSpPr>
            <p:cNvPr id="19470" name="Text Box 3"/>
            <p:cNvSpPr txBox="1">
              <a:spLocks noChangeArrowheads="1"/>
            </p:cNvSpPr>
            <p:nvPr/>
          </p:nvSpPr>
          <p:spPr bwMode="auto">
            <a:xfrm>
              <a:off x="3056" y="1372"/>
              <a:ext cx="5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/>
                <a:t>Bactéria</a:t>
              </a:r>
            </a:p>
          </p:txBody>
        </p:sp>
        <p:sp>
          <p:nvSpPr>
            <p:cNvPr id="19471" name="Line 10"/>
            <p:cNvSpPr>
              <a:spLocks noChangeShapeType="1"/>
            </p:cNvSpPr>
            <p:nvPr/>
          </p:nvSpPr>
          <p:spPr bwMode="auto">
            <a:xfrm flipH="1">
              <a:off x="2976" y="153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63813" y="2863850"/>
            <a:ext cx="712787" cy="565150"/>
            <a:chOff x="1615" y="1804"/>
            <a:chExt cx="449" cy="356"/>
          </a:xfrm>
        </p:grpSpPr>
        <p:sp>
          <p:nvSpPr>
            <p:cNvPr id="19468" name="Text Box 4"/>
            <p:cNvSpPr txBox="1">
              <a:spLocks noChangeArrowheads="1"/>
            </p:cNvSpPr>
            <p:nvPr/>
          </p:nvSpPr>
          <p:spPr bwMode="auto">
            <a:xfrm>
              <a:off x="1615" y="1804"/>
              <a:ext cx="4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/>
                <a:t>Vírus</a:t>
              </a:r>
            </a:p>
          </p:txBody>
        </p:sp>
        <p:sp>
          <p:nvSpPr>
            <p:cNvPr id="19469" name="Line 12"/>
            <p:cNvSpPr>
              <a:spLocks noChangeShapeType="1"/>
            </p:cNvSpPr>
            <p:nvPr/>
          </p:nvSpPr>
          <p:spPr bwMode="auto">
            <a:xfrm>
              <a:off x="1824" y="196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0" y="4752975"/>
            <a:ext cx="990600" cy="885825"/>
            <a:chOff x="1440" y="2994"/>
            <a:chExt cx="624" cy="558"/>
          </a:xfrm>
        </p:grpSpPr>
        <p:sp>
          <p:nvSpPr>
            <p:cNvPr id="19466" name="Text Box 6"/>
            <p:cNvSpPr txBox="1">
              <a:spLocks noChangeArrowheads="1"/>
            </p:cNvSpPr>
            <p:nvPr/>
          </p:nvSpPr>
          <p:spPr bwMode="auto">
            <a:xfrm>
              <a:off x="1440" y="2994"/>
              <a:ext cx="52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/>
                <a:t>Célula animal</a:t>
              </a:r>
            </a:p>
          </p:txBody>
        </p:sp>
        <p:sp>
          <p:nvSpPr>
            <p:cNvPr id="19467" name="Line 15"/>
            <p:cNvSpPr>
              <a:spLocks noChangeShapeType="1"/>
            </p:cNvSpPr>
            <p:nvPr/>
          </p:nvSpPr>
          <p:spPr bwMode="auto">
            <a:xfrm flipH="1" flipV="1">
              <a:off x="1728" y="3312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743200" y="4311650"/>
            <a:ext cx="1828800" cy="1250950"/>
            <a:chOff x="1728" y="2716"/>
            <a:chExt cx="1152" cy="788"/>
          </a:xfrm>
        </p:grpSpPr>
        <p:sp>
          <p:nvSpPr>
            <p:cNvPr id="19464" name="Text Box 5"/>
            <p:cNvSpPr txBox="1">
              <a:spLocks noChangeArrowheads="1"/>
            </p:cNvSpPr>
            <p:nvPr/>
          </p:nvSpPr>
          <p:spPr bwMode="auto">
            <a:xfrm>
              <a:off x="1728" y="2716"/>
              <a:ext cx="4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/>
                <a:t>Núcleo</a:t>
              </a:r>
            </a:p>
          </p:txBody>
        </p:sp>
        <p:sp>
          <p:nvSpPr>
            <p:cNvPr id="19465" name="Line 16"/>
            <p:cNvSpPr>
              <a:spLocks noChangeShapeType="1"/>
            </p:cNvSpPr>
            <p:nvPr/>
          </p:nvSpPr>
          <p:spPr bwMode="auto">
            <a:xfrm flipH="1" flipV="1">
              <a:off x="1968" y="2880"/>
              <a:ext cx="91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76"/>
          <p:cNvSpPr txBox="1">
            <a:spLocks noChangeArrowheads="1"/>
          </p:cNvSpPr>
          <p:nvPr/>
        </p:nvSpPr>
        <p:spPr bwMode="auto">
          <a:xfrm>
            <a:off x="457200" y="228600"/>
            <a:ext cx="8097838" cy="52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b="1" dirty="0" smtClean="0">
                <a:solidFill>
                  <a:srgbClr val="FF0000"/>
                </a:solidFill>
              </a:rPr>
              <a:t>Evolução da célula e os reinos de seres vivos </a:t>
            </a:r>
          </a:p>
        </p:txBody>
      </p:sp>
      <p:sp>
        <p:nvSpPr>
          <p:cNvPr id="13391" name="Text Box 79"/>
          <p:cNvSpPr txBox="1">
            <a:spLocks noChangeArrowheads="1"/>
          </p:cNvSpPr>
          <p:nvPr/>
        </p:nvSpPr>
        <p:spPr bwMode="auto">
          <a:xfrm>
            <a:off x="4038600" y="1295400"/>
            <a:ext cx="1344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Reino Protista</a:t>
            </a:r>
          </a:p>
        </p:txBody>
      </p:sp>
      <p:sp>
        <p:nvSpPr>
          <p:cNvPr id="13406" name="Text Box 94"/>
          <p:cNvSpPr txBox="1">
            <a:spLocks noChangeArrowheads="1"/>
          </p:cNvSpPr>
          <p:nvPr/>
        </p:nvSpPr>
        <p:spPr bwMode="auto">
          <a:xfrm>
            <a:off x="3810000" y="6292850"/>
            <a:ext cx="194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Ancestral procarionte</a:t>
            </a:r>
          </a:p>
        </p:txBody>
      </p:sp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76200" y="1295400"/>
            <a:ext cx="3849688" cy="4572000"/>
            <a:chOff x="48" y="816"/>
            <a:chExt cx="2425" cy="2880"/>
          </a:xfrm>
        </p:grpSpPr>
        <p:grpSp>
          <p:nvGrpSpPr>
            <p:cNvPr id="20552" name="Group 190"/>
            <p:cNvGrpSpPr>
              <a:grpSpLocks/>
            </p:cNvGrpSpPr>
            <p:nvPr/>
          </p:nvGrpSpPr>
          <p:grpSpPr bwMode="auto">
            <a:xfrm>
              <a:off x="48" y="816"/>
              <a:ext cx="1601" cy="528"/>
              <a:chOff x="48" y="816"/>
              <a:chExt cx="1601" cy="528"/>
            </a:xfrm>
          </p:grpSpPr>
          <p:grpSp>
            <p:nvGrpSpPr>
              <p:cNvPr id="20554" name="Group 189"/>
              <p:cNvGrpSpPr>
                <a:grpSpLocks/>
              </p:cNvGrpSpPr>
              <p:nvPr/>
            </p:nvGrpSpPr>
            <p:grpSpPr bwMode="auto">
              <a:xfrm>
                <a:off x="48" y="1008"/>
                <a:ext cx="1601" cy="336"/>
                <a:chOff x="48" y="1008"/>
                <a:chExt cx="1601" cy="336"/>
              </a:xfrm>
            </p:grpSpPr>
            <p:grpSp>
              <p:nvGrpSpPr>
                <p:cNvPr id="20556" name="Group 187"/>
                <p:cNvGrpSpPr>
                  <a:grpSpLocks/>
                </p:cNvGrpSpPr>
                <p:nvPr/>
              </p:nvGrpSpPr>
              <p:grpSpPr bwMode="auto">
                <a:xfrm>
                  <a:off x="672" y="1008"/>
                  <a:ext cx="977" cy="336"/>
                  <a:chOff x="-1152" y="2208"/>
                  <a:chExt cx="977" cy="336"/>
                </a:xfrm>
              </p:grpSpPr>
              <p:sp>
                <p:nvSpPr>
                  <p:cNvPr id="20560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-1152" y="2208"/>
                    <a:ext cx="960" cy="336"/>
                  </a:xfrm>
                  <a:prstGeom prst="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20561" name="Text 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152" y="2256"/>
                    <a:ext cx="977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pt-BR" altLang="pt-BR" sz="1600"/>
                      <a:t>Cianobactérias</a:t>
                    </a:r>
                  </a:p>
                </p:txBody>
              </p:sp>
            </p:grpSp>
            <p:grpSp>
              <p:nvGrpSpPr>
                <p:cNvPr id="20557" name="Group 188"/>
                <p:cNvGrpSpPr>
                  <a:grpSpLocks/>
                </p:cNvGrpSpPr>
                <p:nvPr/>
              </p:nvGrpSpPr>
              <p:grpSpPr bwMode="auto">
                <a:xfrm>
                  <a:off x="48" y="1008"/>
                  <a:ext cx="672" cy="336"/>
                  <a:chOff x="48" y="1008"/>
                  <a:chExt cx="672" cy="336"/>
                </a:xfrm>
              </p:grpSpPr>
              <p:sp>
                <p:nvSpPr>
                  <p:cNvPr id="2055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2" y="1008"/>
                    <a:ext cx="624" cy="336"/>
                  </a:xfrm>
                  <a:prstGeom prst="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pt-BR" altLang="pt-BR"/>
                  </a:p>
                </p:txBody>
              </p:sp>
              <p:sp>
                <p:nvSpPr>
                  <p:cNvPr id="20559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" y="1046"/>
                    <a:ext cx="6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pt-BR" altLang="pt-BR" sz="1600"/>
                      <a:t>Bactérias </a:t>
                    </a:r>
                  </a:p>
                </p:txBody>
              </p:sp>
            </p:grpSp>
          </p:grpSp>
          <p:sp>
            <p:nvSpPr>
              <p:cNvPr id="20555" name="Text Box 77"/>
              <p:cNvSpPr txBox="1">
                <a:spLocks noChangeArrowheads="1"/>
              </p:cNvSpPr>
              <p:nvPr/>
            </p:nvSpPr>
            <p:spPr bwMode="auto">
              <a:xfrm>
                <a:off x="420" y="816"/>
                <a:ext cx="8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t-BR" altLang="pt-BR"/>
                  <a:t>Reino Monera</a:t>
                </a:r>
              </a:p>
            </p:txBody>
          </p:sp>
        </p:grpSp>
        <p:graphicFrame>
          <p:nvGraphicFramePr>
            <p:cNvPr id="20553" name="Object 14"/>
            <p:cNvGraphicFramePr>
              <a:graphicFrameLocks noChangeAspect="1"/>
            </p:cNvGraphicFramePr>
            <p:nvPr/>
          </p:nvGraphicFramePr>
          <p:xfrm>
            <a:off x="192" y="1364"/>
            <a:ext cx="2281" cy="2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7" name="Filme do Flash" r:id="rId4" imgW="3621240" imgH="3701520" progId="Flash.Movie">
                    <p:embed/>
                  </p:oleObj>
                </mc:Choice>
                <mc:Fallback>
                  <p:oleObj name="Filme do Flash" r:id="rId4" imgW="3621240" imgH="3701520" progId="Flash.Movi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364"/>
                          <a:ext cx="2281" cy="2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3886200" y="5378450"/>
            <a:ext cx="1722438" cy="946150"/>
            <a:chOff x="2448" y="3388"/>
            <a:chExt cx="1085" cy="596"/>
          </a:xfrm>
        </p:grpSpPr>
        <p:graphicFrame>
          <p:nvGraphicFramePr>
            <p:cNvPr id="20549" name="Object 13"/>
            <p:cNvGraphicFramePr>
              <a:graphicFrameLocks noChangeAspect="1"/>
            </p:cNvGraphicFramePr>
            <p:nvPr/>
          </p:nvGraphicFramePr>
          <p:xfrm>
            <a:off x="2448" y="3388"/>
            <a:ext cx="1085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8" name="Filme do Flash" r:id="rId6" imgW="1722240" imgH="946800" progId="Flash.Movie">
                    <p:embed/>
                  </p:oleObj>
                </mc:Choice>
                <mc:Fallback>
                  <p:oleObj name="Filme do Flash" r:id="rId6" imgW="1722240" imgH="946800" progId="Flash.Movie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3388"/>
                          <a:ext cx="1085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50" name="AutoShape 114"/>
            <p:cNvSpPr>
              <a:spLocks noChangeArrowheads="1"/>
            </p:cNvSpPr>
            <p:nvPr/>
          </p:nvSpPr>
          <p:spPr bwMode="auto">
            <a:xfrm>
              <a:off x="2928" y="3608"/>
              <a:ext cx="192" cy="192"/>
            </a:xfrm>
            <a:prstGeom prst="star8">
              <a:avLst>
                <a:gd name="adj" fmla="val 38250"/>
              </a:avLst>
            </a:prstGeom>
            <a:noFill/>
            <a:ln w="38100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pt-BR" altLang="pt-BR"/>
            </a:p>
          </p:txBody>
        </p:sp>
        <p:sp>
          <p:nvSpPr>
            <p:cNvPr id="20551" name="AutoShape 115"/>
            <p:cNvSpPr>
              <a:spLocks noChangeArrowheads="1"/>
            </p:cNvSpPr>
            <p:nvPr/>
          </p:nvSpPr>
          <p:spPr bwMode="auto">
            <a:xfrm rot="-3528876">
              <a:off x="2916" y="3600"/>
              <a:ext cx="180" cy="180"/>
            </a:xfrm>
            <a:prstGeom prst="star8">
              <a:avLst>
                <a:gd name="adj" fmla="val 38250"/>
              </a:avLst>
            </a:prstGeom>
            <a:noFill/>
            <a:ln w="38100">
              <a:solidFill>
                <a:srgbClr val="CC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pt-BR" altLang="pt-BR"/>
            </a:p>
          </p:txBody>
        </p:sp>
      </p:grpSp>
      <p:graphicFrame>
        <p:nvGraphicFramePr>
          <p:cNvPr id="15360" name="Object 0"/>
          <p:cNvGraphicFramePr>
            <a:graphicFrameLocks noChangeAspect="1"/>
          </p:cNvGraphicFramePr>
          <p:nvPr/>
        </p:nvGraphicFramePr>
        <p:xfrm>
          <a:off x="5562600" y="5259388"/>
          <a:ext cx="13620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" name="Filme do Flash" r:id="rId8" imgW="1362600" imgH="607680" progId="Flash.Movie">
                  <p:embed/>
                </p:oleObj>
              </mc:Choice>
              <mc:Fallback>
                <p:oleObj name="Filme do Flash" r:id="rId8" imgW="1362600" imgH="607680" progId="Flash.Movie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259388"/>
                        <a:ext cx="136207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27"/>
          <p:cNvGrpSpPr>
            <a:grpSpLocks/>
          </p:cNvGrpSpPr>
          <p:nvPr/>
        </p:nvGrpSpPr>
        <p:grpSpPr bwMode="auto">
          <a:xfrm>
            <a:off x="5638800" y="5715000"/>
            <a:ext cx="1819275" cy="625475"/>
            <a:chOff x="3552" y="3600"/>
            <a:chExt cx="1146" cy="394"/>
          </a:xfrm>
        </p:grpSpPr>
        <p:sp>
          <p:nvSpPr>
            <p:cNvPr id="20547" name="Line 121"/>
            <p:cNvSpPr>
              <a:spLocks noChangeShapeType="1"/>
            </p:cNvSpPr>
            <p:nvPr/>
          </p:nvSpPr>
          <p:spPr bwMode="auto">
            <a:xfrm>
              <a:off x="3552" y="3600"/>
              <a:ext cx="96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8" name="Text Box 122"/>
            <p:cNvSpPr txBox="1">
              <a:spLocks noChangeArrowheads="1"/>
            </p:cNvSpPr>
            <p:nvPr/>
          </p:nvSpPr>
          <p:spPr bwMode="auto">
            <a:xfrm>
              <a:off x="3552" y="3820"/>
              <a:ext cx="11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1200"/>
                <a:t>Perda de parede celular</a:t>
              </a:r>
            </a:p>
          </p:txBody>
        </p:sp>
      </p:grpSp>
      <p:grpSp>
        <p:nvGrpSpPr>
          <p:cNvPr id="9" name="Group 129"/>
          <p:cNvGrpSpPr>
            <a:grpSpLocks/>
          </p:cNvGrpSpPr>
          <p:nvPr/>
        </p:nvGrpSpPr>
        <p:grpSpPr bwMode="auto">
          <a:xfrm>
            <a:off x="6324600" y="5210175"/>
            <a:ext cx="2820988" cy="461963"/>
            <a:chOff x="3984" y="3282"/>
            <a:chExt cx="1777" cy="291"/>
          </a:xfrm>
        </p:grpSpPr>
        <p:sp>
          <p:nvSpPr>
            <p:cNvPr id="20545" name="Line 125"/>
            <p:cNvSpPr>
              <a:spLocks noChangeShapeType="1"/>
            </p:cNvSpPr>
            <p:nvPr/>
          </p:nvSpPr>
          <p:spPr bwMode="auto">
            <a:xfrm>
              <a:off x="3984" y="3456"/>
              <a:ext cx="528" cy="9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6" name="Text Box 126"/>
            <p:cNvSpPr txBox="1">
              <a:spLocks noChangeArrowheads="1"/>
            </p:cNvSpPr>
            <p:nvPr/>
          </p:nvSpPr>
          <p:spPr bwMode="auto">
            <a:xfrm>
              <a:off x="4368" y="3282"/>
              <a:ext cx="139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1200"/>
                <a:t>Organelas membranosas, núcleo e citoesqueleto /</a:t>
              </a:r>
            </a:p>
          </p:txBody>
        </p:sp>
      </p:grp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5943600" y="4311650"/>
          <a:ext cx="17208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" name="Filme do Flash" r:id="rId10" imgW="1720800" imgH="946080" progId="Flash.Movie">
                  <p:embed/>
                </p:oleObj>
              </mc:Choice>
              <mc:Fallback>
                <p:oleObj name="Filme do Flash" r:id="rId10" imgW="1720800" imgH="946080" progId="Flash.Movi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311650"/>
                        <a:ext cx="172085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423150" y="4002088"/>
          <a:ext cx="65405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" name="Filme do Flash" r:id="rId12" imgW="654120" imgH="569520" progId="Flash.Movie">
                  <p:embed/>
                </p:oleObj>
              </mc:Choice>
              <mc:Fallback>
                <p:oleObj name="Filme do Flash" r:id="rId12" imgW="654120" imgH="569520" progId="Flash.Movi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0" y="4002088"/>
                        <a:ext cx="65405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94"/>
          <p:cNvGrpSpPr>
            <a:grpSpLocks/>
          </p:cNvGrpSpPr>
          <p:nvPr/>
        </p:nvGrpSpPr>
        <p:grpSpPr bwMode="auto">
          <a:xfrm>
            <a:off x="1943100" y="3048000"/>
            <a:ext cx="6743700" cy="1830388"/>
            <a:chOff x="1224" y="1920"/>
            <a:chExt cx="4248" cy="1153"/>
          </a:xfrm>
        </p:grpSpPr>
        <p:graphicFrame>
          <p:nvGraphicFramePr>
            <p:cNvPr id="20541" name="Object 11"/>
            <p:cNvGraphicFramePr>
              <a:graphicFrameLocks noChangeAspect="1"/>
            </p:cNvGraphicFramePr>
            <p:nvPr/>
          </p:nvGraphicFramePr>
          <p:xfrm>
            <a:off x="4388" y="1920"/>
            <a:ext cx="1084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2" name="Filme do Flash" r:id="rId14" imgW="1721520" imgH="946080" progId="Flash.Movie">
                    <p:embed/>
                  </p:oleObj>
                </mc:Choice>
                <mc:Fallback>
                  <p:oleObj name="Filme do Flash" r:id="rId14" imgW="1721520" imgH="946080" progId="Flash.Movie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920"/>
                          <a:ext cx="1084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542" name="Group 193"/>
            <p:cNvGrpSpPr>
              <a:grpSpLocks/>
            </p:cNvGrpSpPr>
            <p:nvPr/>
          </p:nvGrpSpPr>
          <p:grpSpPr bwMode="auto">
            <a:xfrm>
              <a:off x="1224" y="2254"/>
              <a:ext cx="3219" cy="819"/>
              <a:chOff x="1224" y="2254"/>
              <a:chExt cx="3219" cy="819"/>
            </a:xfrm>
          </p:grpSpPr>
          <p:graphicFrame>
            <p:nvGraphicFramePr>
              <p:cNvPr id="20543" name="Object 12"/>
              <p:cNvGraphicFramePr>
                <a:graphicFrameLocks noChangeAspect="1"/>
              </p:cNvGraphicFramePr>
              <p:nvPr/>
            </p:nvGraphicFramePr>
            <p:xfrm>
              <a:off x="1224" y="2254"/>
              <a:ext cx="3219" cy="8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13" name="Filme do Flash" r:id="rId16" imgW="5335920" imgH="1298520" progId="Flash.Movie">
                      <p:embed/>
                    </p:oleObj>
                  </mc:Choice>
                  <mc:Fallback>
                    <p:oleObj name="Filme do Flash" r:id="rId16" imgW="5335920" imgH="1298520" progId="Flash.Movie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24" y="2254"/>
                            <a:ext cx="3219" cy="8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44" name="Text Box 136"/>
              <p:cNvSpPr txBox="1">
                <a:spLocks noChangeArrowheads="1"/>
              </p:cNvSpPr>
              <p:nvPr/>
            </p:nvSpPr>
            <p:spPr bwMode="auto">
              <a:xfrm rot="-363101">
                <a:off x="1675" y="2496"/>
                <a:ext cx="235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t-BR" altLang="pt-BR"/>
                  <a:t>Simbiose mutualística com bactéria aeróbia</a:t>
                </a:r>
              </a:p>
            </p:txBody>
          </p:sp>
        </p:grpSp>
      </p:grp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387975" y="2971800"/>
          <a:ext cx="16986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" name="Filme do Flash" r:id="rId18" imgW="1699200" imgH="488880" progId="Flash.Movie">
                  <p:embed/>
                </p:oleObj>
              </mc:Choice>
              <mc:Fallback>
                <p:oleObj name="Filme do Flash" r:id="rId18" imgW="1699200" imgH="488880" progId="Flash.Movi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2971800"/>
                        <a:ext cx="16986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571875" y="2940050"/>
          <a:ext cx="18383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" name="Filme do Flash" r:id="rId20" imgW="1838160" imgH="946080" progId="Flash.Movie">
                  <p:embed/>
                </p:oleObj>
              </mc:Choice>
              <mc:Fallback>
                <p:oleObj name="Filme do Flash" r:id="rId20" imgW="1838160" imgH="946080" progId="Flash.Movi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940050"/>
                        <a:ext cx="18383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92"/>
          <p:cNvGrpSpPr>
            <a:grpSpLocks/>
          </p:cNvGrpSpPr>
          <p:nvPr/>
        </p:nvGrpSpPr>
        <p:grpSpPr bwMode="auto">
          <a:xfrm>
            <a:off x="7948613" y="3505200"/>
            <a:ext cx="1200150" cy="841375"/>
            <a:chOff x="5007" y="2208"/>
            <a:chExt cx="756" cy="530"/>
          </a:xfrm>
        </p:grpSpPr>
        <p:sp>
          <p:nvSpPr>
            <p:cNvPr id="20538" name="Text Box 142"/>
            <p:cNvSpPr txBox="1">
              <a:spLocks noChangeArrowheads="1"/>
            </p:cNvSpPr>
            <p:nvPr/>
          </p:nvSpPr>
          <p:spPr bwMode="auto">
            <a:xfrm>
              <a:off x="5007" y="2544"/>
              <a:ext cx="7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1400"/>
                <a:t>Mitocôndrias</a:t>
              </a:r>
            </a:p>
          </p:txBody>
        </p:sp>
        <p:sp>
          <p:nvSpPr>
            <p:cNvPr id="20539" name="Line 143"/>
            <p:cNvSpPr>
              <a:spLocks noChangeShapeType="1"/>
            </p:cNvSpPr>
            <p:nvPr/>
          </p:nvSpPr>
          <p:spPr bwMode="auto">
            <a:xfrm flipH="1" flipV="1">
              <a:off x="5297" y="2256"/>
              <a:ext cx="31" cy="3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0" name="Line 144"/>
            <p:cNvSpPr>
              <a:spLocks noChangeShapeType="1"/>
            </p:cNvSpPr>
            <p:nvPr/>
          </p:nvSpPr>
          <p:spPr bwMode="auto">
            <a:xfrm flipH="1" flipV="1">
              <a:off x="5088" y="2208"/>
              <a:ext cx="240" cy="38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96"/>
          <p:cNvGrpSpPr>
            <a:grpSpLocks/>
          </p:cNvGrpSpPr>
          <p:nvPr/>
        </p:nvGrpSpPr>
        <p:grpSpPr bwMode="auto">
          <a:xfrm>
            <a:off x="2667000" y="1600200"/>
            <a:ext cx="1524000" cy="1743075"/>
            <a:chOff x="1680" y="1008"/>
            <a:chExt cx="960" cy="1098"/>
          </a:xfrm>
        </p:grpSpPr>
        <p:grpSp>
          <p:nvGrpSpPr>
            <p:cNvPr id="20534" name="Group 166"/>
            <p:cNvGrpSpPr>
              <a:grpSpLocks/>
            </p:cNvGrpSpPr>
            <p:nvPr/>
          </p:nvGrpSpPr>
          <p:grpSpPr bwMode="auto">
            <a:xfrm>
              <a:off x="1680" y="1008"/>
              <a:ext cx="960" cy="336"/>
              <a:chOff x="1680" y="1008"/>
              <a:chExt cx="960" cy="336"/>
            </a:xfrm>
          </p:grpSpPr>
          <p:sp>
            <p:nvSpPr>
              <p:cNvPr id="20536" name="Rectangle 22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0" cy="336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pt-BR" altLang="pt-BR"/>
              </a:p>
            </p:txBody>
          </p:sp>
          <p:sp>
            <p:nvSpPr>
              <p:cNvPr id="20537" name="Text Box 30"/>
              <p:cNvSpPr txBox="1">
                <a:spLocks noChangeArrowheads="1"/>
              </p:cNvSpPr>
              <p:nvPr/>
            </p:nvSpPr>
            <p:spPr bwMode="auto">
              <a:xfrm>
                <a:off x="1776" y="1056"/>
                <a:ext cx="8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pt-BR" altLang="pt-BR"/>
                  <a:t>Algas</a:t>
                </a:r>
              </a:p>
            </p:txBody>
          </p:sp>
        </p:grpSp>
        <p:graphicFrame>
          <p:nvGraphicFramePr>
            <p:cNvPr id="20535" name="Object 10"/>
            <p:cNvGraphicFramePr>
              <a:graphicFrameLocks noChangeAspect="1"/>
            </p:cNvGraphicFramePr>
            <p:nvPr/>
          </p:nvGraphicFramePr>
          <p:xfrm>
            <a:off x="1968" y="1392"/>
            <a:ext cx="426" cy="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6" name="Filme do Flash" r:id="rId22" imgW="675720" imgH="1133640" progId="Flash.Movie">
                    <p:embed/>
                  </p:oleObj>
                </mc:Choice>
                <mc:Fallback>
                  <p:oleObj name="Filme do Flash" r:id="rId22" imgW="675720" imgH="1133640" progId="Flash.Movi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392"/>
                          <a:ext cx="426" cy="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98"/>
          <p:cNvGrpSpPr>
            <a:grpSpLocks/>
          </p:cNvGrpSpPr>
          <p:nvPr/>
        </p:nvGrpSpPr>
        <p:grpSpPr bwMode="auto">
          <a:xfrm>
            <a:off x="4076700" y="1828800"/>
            <a:ext cx="1633538" cy="1219200"/>
            <a:chOff x="2568" y="1152"/>
            <a:chExt cx="1029" cy="768"/>
          </a:xfrm>
        </p:grpSpPr>
        <p:grpSp>
          <p:nvGrpSpPr>
            <p:cNvPr id="20528" name="Group 197"/>
            <p:cNvGrpSpPr>
              <a:grpSpLocks/>
            </p:cNvGrpSpPr>
            <p:nvPr/>
          </p:nvGrpSpPr>
          <p:grpSpPr bwMode="auto">
            <a:xfrm>
              <a:off x="2568" y="1152"/>
              <a:ext cx="1029" cy="501"/>
              <a:chOff x="2576" y="1152"/>
              <a:chExt cx="1029" cy="501"/>
            </a:xfrm>
          </p:grpSpPr>
          <p:grpSp>
            <p:nvGrpSpPr>
              <p:cNvPr id="20530" name="Group 68"/>
              <p:cNvGrpSpPr>
                <a:grpSpLocks/>
              </p:cNvGrpSpPr>
              <p:nvPr/>
            </p:nvGrpSpPr>
            <p:grpSpPr bwMode="auto">
              <a:xfrm>
                <a:off x="2704" y="1152"/>
                <a:ext cx="576" cy="288"/>
                <a:chOff x="2688" y="960"/>
                <a:chExt cx="576" cy="288"/>
              </a:xfrm>
            </p:grpSpPr>
            <p:sp>
              <p:nvSpPr>
                <p:cNvPr id="20532" name="Rectangle 31"/>
                <p:cNvSpPr>
                  <a:spLocks noChangeArrowheads="1"/>
                </p:cNvSpPr>
                <p:nvPr/>
              </p:nvSpPr>
              <p:spPr bwMode="auto">
                <a:xfrm>
                  <a:off x="2688" y="960"/>
                  <a:ext cx="576" cy="288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053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732" y="969"/>
                  <a:ext cx="5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Plantas</a:t>
                  </a:r>
                </a:p>
              </p:txBody>
            </p:sp>
          </p:grpSp>
          <p:sp>
            <p:nvSpPr>
              <p:cNvPr id="20531" name="Text Box 83"/>
              <p:cNvSpPr txBox="1">
                <a:spLocks noChangeArrowheads="1"/>
              </p:cNvSpPr>
              <p:nvPr/>
            </p:nvSpPr>
            <p:spPr bwMode="auto">
              <a:xfrm>
                <a:off x="2576" y="1420"/>
                <a:ext cx="10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t-BR" altLang="pt-BR"/>
                  <a:t>Reino </a:t>
                </a:r>
                <a:r>
                  <a:rPr lang="pt-BR" altLang="pt-BR" i="1"/>
                  <a:t>Plantae</a:t>
                </a:r>
              </a:p>
            </p:txBody>
          </p:sp>
        </p:grpSp>
        <p:graphicFrame>
          <p:nvGraphicFramePr>
            <p:cNvPr id="20529" name="Object 9"/>
            <p:cNvGraphicFramePr>
              <a:graphicFrameLocks noChangeAspect="1"/>
            </p:cNvGraphicFramePr>
            <p:nvPr/>
          </p:nvGraphicFramePr>
          <p:xfrm>
            <a:off x="2693" y="1572"/>
            <a:ext cx="373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7" name="Filme do Flash" r:id="rId24" imgW="591840" imgH="552600" progId="Flash.Movie">
                    <p:embed/>
                  </p:oleObj>
                </mc:Choice>
                <mc:Fallback>
                  <p:oleObj name="Filme do Flash" r:id="rId24" imgW="591840" imgH="552600" progId="Flash.Movi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3" y="1572"/>
                          <a:ext cx="373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99"/>
          <p:cNvGrpSpPr>
            <a:grpSpLocks/>
          </p:cNvGrpSpPr>
          <p:nvPr/>
        </p:nvGrpSpPr>
        <p:grpSpPr bwMode="auto">
          <a:xfrm>
            <a:off x="4191000" y="1600200"/>
            <a:ext cx="3101975" cy="1600200"/>
            <a:chOff x="2640" y="1008"/>
            <a:chExt cx="1954" cy="1008"/>
          </a:xfrm>
        </p:grpSpPr>
        <p:grpSp>
          <p:nvGrpSpPr>
            <p:cNvPr id="20522" name="Group 168"/>
            <p:cNvGrpSpPr>
              <a:grpSpLocks/>
            </p:cNvGrpSpPr>
            <p:nvPr/>
          </p:nvGrpSpPr>
          <p:grpSpPr bwMode="auto">
            <a:xfrm>
              <a:off x="2640" y="1008"/>
              <a:ext cx="1516" cy="336"/>
              <a:chOff x="2640" y="1008"/>
              <a:chExt cx="1516" cy="336"/>
            </a:xfrm>
          </p:grpSpPr>
          <p:sp>
            <p:nvSpPr>
              <p:cNvPr id="20524" name="Rectangle 23"/>
              <p:cNvSpPr>
                <a:spLocks noChangeArrowheads="1"/>
              </p:cNvSpPr>
              <p:nvPr/>
            </p:nvSpPr>
            <p:spPr bwMode="auto">
              <a:xfrm>
                <a:off x="3312" y="1008"/>
                <a:ext cx="816" cy="336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pt-BR" altLang="pt-BR"/>
              </a:p>
            </p:txBody>
          </p:sp>
          <p:grpSp>
            <p:nvGrpSpPr>
              <p:cNvPr id="20525" name="Group 167"/>
              <p:cNvGrpSpPr>
                <a:grpSpLocks/>
              </p:cNvGrpSpPr>
              <p:nvPr/>
            </p:nvGrpSpPr>
            <p:grpSpPr bwMode="auto">
              <a:xfrm>
                <a:off x="2640" y="1008"/>
                <a:ext cx="1516" cy="270"/>
                <a:chOff x="2640" y="1008"/>
                <a:chExt cx="1516" cy="270"/>
              </a:xfrm>
            </p:grpSpPr>
            <p:sp>
              <p:nvSpPr>
                <p:cNvPr id="2052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312" y="1047"/>
                  <a:ext cx="84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Protozoários</a:t>
                  </a:r>
                </a:p>
              </p:txBody>
            </p:sp>
            <p:sp>
              <p:nvSpPr>
                <p:cNvPr id="20527" name="Rectangle 24"/>
                <p:cNvSpPr>
                  <a:spLocks noChangeArrowheads="1"/>
                </p:cNvSpPr>
                <p:nvPr/>
              </p:nvSpPr>
              <p:spPr bwMode="auto">
                <a:xfrm>
                  <a:off x="2640" y="1008"/>
                  <a:ext cx="672" cy="96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ffectLst>
                  <a:outerShdw dist="127000" dir="16200000" sy="-100000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pt-BR" altLang="pt-BR"/>
                </a:p>
              </p:txBody>
            </p:sp>
          </p:grpSp>
        </p:grpSp>
        <p:graphicFrame>
          <p:nvGraphicFramePr>
            <p:cNvPr id="20523" name="Object 8"/>
            <p:cNvGraphicFramePr>
              <a:graphicFrameLocks noChangeAspect="1"/>
            </p:cNvGraphicFramePr>
            <p:nvPr/>
          </p:nvGraphicFramePr>
          <p:xfrm>
            <a:off x="3600" y="1434"/>
            <a:ext cx="994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8" name="Filme do Flash" r:id="rId26" imgW="1577880" imgH="923760" progId="Flash.Movie">
                    <p:embed/>
                  </p:oleObj>
                </mc:Choice>
                <mc:Fallback>
                  <p:oleObj name="Filme do Flash" r:id="rId26" imgW="1577880" imgH="923760" progId="Flash.Movi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1434"/>
                          <a:ext cx="994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1"/>
          <p:cNvGrpSpPr>
            <a:grpSpLocks/>
          </p:cNvGrpSpPr>
          <p:nvPr/>
        </p:nvGrpSpPr>
        <p:grpSpPr bwMode="auto">
          <a:xfrm>
            <a:off x="6400800" y="1295400"/>
            <a:ext cx="1549400" cy="1828800"/>
            <a:chOff x="4032" y="816"/>
            <a:chExt cx="976" cy="1152"/>
          </a:xfrm>
        </p:grpSpPr>
        <p:grpSp>
          <p:nvGrpSpPr>
            <p:cNvPr id="20516" name="Group 200"/>
            <p:cNvGrpSpPr>
              <a:grpSpLocks/>
            </p:cNvGrpSpPr>
            <p:nvPr/>
          </p:nvGrpSpPr>
          <p:grpSpPr bwMode="auto">
            <a:xfrm>
              <a:off x="4032" y="816"/>
              <a:ext cx="976" cy="528"/>
              <a:chOff x="4032" y="816"/>
              <a:chExt cx="976" cy="528"/>
            </a:xfrm>
          </p:grpSpPr>
          <p:grpSp>
            <p:nvGrpSpPr>
              <p:cNvPr id="20518" name="Group 69"/>
              <p:cNvGrpSpPr>
                <a:grpSpLocks/>
              </p:cNvGrpSpPr>
              <p:nvPr/>
            </p:nvGrpSpPr>
            <p:grpSpPr bwMode="auto">
              <a:xfrm>
                <a:off x="4186" y="1008"/>
                <a:ext cx="624" cy="336"/>
                <a:chOff x="4272" y="816"/>
                <a:chExt cx="624" cy="336"/>
              </a:xfrm>
            </p:grpSpPr>
            <p:sp>
              <p:nvSpPr>
                <p:cNvPr id="20520" name="Rectangle 27"/>
                <p:cNvSpPr>
                  <a:spLocks noChangeArrowheads="1"/>
                </p:cNvSpPr>
                <p:nvPr/>
              </p:nvSpPr>
              <p:spPr bwMode="auto">
                <a:xfrm>
                  <a:off x="4272" y="816"/>
                  <a:ext cx="624" cy="336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052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272" y="855"/>
                  <a:ext cx="60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Animais</a:t>
                  </a:r>
                </a:p>
              </p:txBody>
            </p:sp>
          </p:grpSp>
          <p:sp>
            <p:nvSpPr>
              <p:cNvPr id="20519" name="Text Box 85"/>
              <p:cNvSpPr txBox="1">
                <a:spLocks noChangeArrowheads="1"/>
              </p:cNvSpPr>
              <p:nvPr/>
            </p:nvSpPr>
            <p:spPr bwMode="auto">
              <a:xfrm>
                <a:off x="4032" y="816"/>
                <a:ext cx="97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t-BR" altLang="pt-BR" sz="1600"/>
                  <a:t>Reino </a:t>
                </a:r>
                <a:r>
                  <a:rPr lang="pt-BR" altLang="pt-BR" sz="1600" i="1"/>
                  <a:t>Animalia</a:t>
                </a:r>
              </a:p>
            </p:txBody>
          </p:sp>
        </p:grpSp>
        <p:graphicFrame>
          <p:nvGraphicFramePr>
            <p:cNvPr id="20517" name="Object 7"/>
            <p:cNvGraphicFramePr>
              <a:graphicFrameLocks noChangeAspect="1"/>
            </p:cNvGraphicFramePr>
            <p:nvPr/>
          </p:nvGraphicFramePr>
          <p:xfrm>
            <a:off x="4368" y="1402"/>
            <a:ext cx="426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9" name="Filme do Flash" r:id="rId28" imgW="676440" imgH="898560" progId="Flash.Movie">
                    <p:embed/>
                  </p:oleObj>
                </mc:Choice>
                <mc:Fallback>
                  <p:oleObj name="Filme do Flash" r:id="rId28" imgW="676440" imgH="898560" progId="Flash.Movi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1402"/>
                          <a:ext cx="426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04"/>
          <p:cNvGrpSpPr>
            <a:grpSpLocks/>
          </p:cNvGrpSpPr>
          <p:nvPr/>
        </p:nvGrpSpPr>
        <p:grpSpPr bwMode="auto">
          <a:xfrm>
            <a:off x="7848600" y="1295400"/>
            <a:ext cx="1287463" cy="1905000"/>
            <a:chOff x="4944" y="816"/>
            <a:chExt cx="811" cy="1200"/>
          </a:xfrm>
        </p:grpSpPr>
        <p:grpSp>
          <p:nvGrpSpPr>
            <p:cNvPr id="20510" name="Group 203"/>
            <p:cNvGrpSpPr>
              <a:grpSpLocks/>
            </p:cNvGrpSpPr>
            <p:nvPr/>
          </p:nvGrpSpPr>
          <p:grpSpPr bwMode="auto">
            <a:xfrm>
              <a:off x="4944" y="816"/>
              <a:ext cx="811" cy="528"/>
              <a:chOff x="4944" y="816"/>
              <a:chExt cx="811" cy="528"/>
            </a:xfrm>
          </p:grpSpPr>
          <p:grpSp>
            <p:nvGrpSpPr>
              <p:cNvPr id="20512" name="Group 202"/>
              <p:cNvGrpSpPr>
                <a:grpSpLocks/>
              </p:cNvGrpSpPr>
              <p:nvPr/>
            </p:nvGrpSpPr>
            <p:grpSpPr bwMode="auto">
              <a:xfrm>
                <a:off x="5008" y="1008"/>
                <a:ext cx="624" cy="336"/>
                <a:chOff x="4992" y="1008"/>
                <a:chExt cx="624" cy="336"/>
              </a:xfrm>
            </p:grpSpPr>
            <p:sp>
              <p:nvSpPr>
                <p:cNvPr id="20514" name="Rectangle 28"/>
                <p:cNvSpPr>
                  <a:spLocks noChangeArrowheads="1"/>
                </p:cNvSpPr>
                <p:nvPr/>
              </p:nvSpPr>
              <p:spPr bwMode="auto">
                <a:xfrm>
                  <a:off x="4992" y="1008"/>
                  <a:ext cx="624" cy="336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051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034" y="1047"/>
                  <a:ext cx="5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Fungos</a:t>
                  </a:r>
                </a:p>
              </p:txBody>
            </p:sp>
          </p:grpSp>
          <p:sp>
            <p:nvSpPr>
              <p:cNvPr id="20513" name="Text Box 87"/>
              <p:cNvSpPr txBox="1">
                <a:spLocks noChangeArrowheads="1"/>
              </p:cNvSpPr>
              <p:nvPr/>
            </p:nvSpPr>
            <p:spPr bwMode="auto">
              <a:xfrm>
                <a:off x="4944" y="816"/>
                <a:ext cx="8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t-BR" altLang="pt-BR" sz="1600"/>
                  <a:t>Reino </a:t>
                </a:r>
                <a:r>
                  <a:rPr lang="pt-BR" altLang="pt-BR" sz="1600" i="1"/>
                  <a:t>Fungi</a:t>
                </a:r>
              </a:p>
            </p:txBody>
          </p:sp>
        </p:grpSp>
        <p:graphicFrame>
          <p:nvGraphicFramePr>
            <p:cNvPr id="20511" name="Object 6"/>
            <p:cNvGraphicFramePr>
              <a:graphicFrameLocks noChangeAspect="1"/>
            </p:cNvGraphicFramePr>
            <p:nvPr/>
          </p:nvGraphicFramePr>
          <p:xfrm>
            <a:off x="5088" y="1422"/>
            <a:ext cx="417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0" name="Filme do Flash" r:id="rId30" imgW="662400" imgH="943560" progId="Flash.Movie">
                    <p:embed/>
                  </p:oleObj>
                </mc:Choice>
                <mc:Fallback>
                  <p:oleObj name="Filme do Flash" r:id="rId30" imgW="662400" imgH="943560" progId="Flash.Movi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1422"/>
                          <a:ext cx="417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209800" y="3419475"/>
          <a:ext cx="15240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Filme do Flash" r:id="rId32" imgW="1524600" imgH="847800" progId="Flash.Movie">
                  <p:embed/>
                </p:oleObj>
              </mc:Choice>
              <mc:Fallback>
                <p:oleObj name="Filme do Flash" r:id="rId32" imgW="1524600" imgH="847800" progId="Flash.Movi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19475"/>
                        <a:ext cx="15240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77" name="Text Box 165"/>
          <p:cNvSpPr txBox="1">
            <a:spLocks noChangeArrowheads="1"/>
          </p:cNvSpPr>
          <p:nvPr/>
        </p:nvSpPr>
        <p:spPr bwMode="auto">
          <a:xfrm rot="-1051211">
            <a:off x="1066800" y="3305175"/>
            <a:ext cx="2881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/>
              <a:t>Simbiose mutualística com cianobactéria</a:t>
            </a:r>
          </a:p>
        </p:txBody>
      </p:sp>
      <p:grpSp>
        <p:nvGrpSpPr>
          <p:cNvPr id="27" name="Group 195"/>
          <p:cNvGrpSpPr>
            <a:grpSpLocks/>
          </p:cNvGrpSpPr>
          <p:nvPr/>
        </p:nvGrpSpPr>
        <p:grpSpPr bwMode="auto">
          <a:xfrm>
            <a:off x="3429000" y="2667000"/>
            <a:ext cx="1090613" cy="533400"/>
            <a:chOff x="2160" y="1680"/>
            <a:chExt cx="687" cy="336"/>
          </a:xfrm>
        </p:grpSpPr>
        <p:sp>
          <p:nvSpPr>
            <p:cNvPr id="20508" name="Line 169"/>
            <p:cNvSpPr>
              <a:spLocks noChangeShapeType="1"/>
            </p:cNvSpPr>
            <p:nvPr/>
          </p:nvSpPr>
          <p:spPr bwMode="auto">
            <a:xfrm flipH="1" flipV="1">
              <a:off x="2544" y="187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9" name="Text Box 171"/>
            <p:cNvSpPr txBox="1">
              <a:spLocks noChangeArrowheads="1"/>
            </p:cNvSpPr>
            <p:nvPr/>
          </p:nvSpPr>
          <p:spPr bwMode="auto">
            <a:xfrm>
              <a:off x="2160" y="1680"/>
              <a:ext cx="6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1400"/>
                <a:t>Cloroplasto</a:t>
              </a:r>
            </a:p>
          </p:txBody>
        </p:sp>
      </p:grpSp>
      <p:sp>
        <p:nvSpPr>
          <p:cNvPr id="13484" name="Text Box 172"/>
          <p:cNvSpPr txBox="1">
            <a:spLocks noChangeArrowheads="1"/>
          </p:cNvSpPr>
          <p:nvPr/>
        </p:nvSpPr>
        <p:spPr bwMode="auto">
          <a:xfrm>
            <a:off x="7696200" y="4572000"/>
            <a:ext cx="1033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Ancestral </a:t>
            </a:r>
          </a:p>
          <a:p>
            <a:pPr eaLnBrk="1" hangingPunct="1"/>
            <a:r>
              <a:rPr lang="pt-BR" altLang="pt-BR"/>
              <a:t>eucarionte</a:t>
            </a:r>
          </a:p>
        </p:txBody>
      </p:sp>
      <p:grpSp>
        <p:nvGrpSpPr>
          <p:cNvPr id="28" name="Group 180"/>
          <p:cNvGrpSpPr>
            <a:grpSpLocks/>
          </p:cNvGrpSpPr>
          <p:nvPr/>
        </p:nvGrpSpPr>
        <p:grpSpPr bwMode="auto">
          <a:xfrm>
            <a:off x="5019675" y="4616450"/>
            <a:ext cx="1304925" cy="336550"/>
            <a:chOff x="3162" y="2908"/>
            <a:chExt cx="822" cy="212"/>
          </a:xfrm>
        </p:grpSpPr>
        <p:sp>
          <p:nvSpPr>
            <p:cNvPr id="20506" name="Line 174"/>
            <p:cNvSpPr>
              <a:spLocks noChangeShapeType="1"/>
            </p:cNvSpPr>
            <p:nvPr/>
          </p:nvSpPr>
          <p:spPr bwMode="auto">
            <a:xfrm flipH="1" flipV="1">
              <a:off x="3600" y="30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7" name="Text Box 175"/>
            <p:cNvSpPr txBox="1">
              <a:spLocks noChangeArrowheads="1"/>
            </p:cNvSpPr>
            <p:nvPr/>
          </p:nvSpPr>
          <p:spPr bwMode="auto">
            <a:xfrm>
              <a:off x="3162" y="2908"/>
              <a:ext cx="4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/>
                <a:t>Núcleo</a:t>
              </a: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1" grpId="0" autoUpdateAnimBg="0"/>
      <p:bldP spid="13406" grpId="0" autoUpdateAnimBg="0"/>
      <p:bldP spid="13477" grpId="0" autoUpdateAnimBg="0"/>
      <p:bldP spid="1348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Características: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149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Procariontes</a:t>
            </a:r>
            <a:r>
              <a:rPr lang="pt-BR" dirty="0" smtClean="0"/>
              <a:t> (sem </a:t>
            </a:r>
            <a:r>
              <a:rPr lang="pt-BR" dirty="0" err="1" smtClean="0"/>
              <a:t>carioteca</a:t>
            </a:r>
            <a:r>
              <a:rPr lang="pt-BR" dirty="0" smtClean="0"/>
              <a:t>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Unicelulares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Célula formada pelos quatro componentes fundamentais a qualquer célula: hialoplasma, </a:t>
            </a:r>
            <a:r>
              <a:rPr lang="pt-BR" b="1" dirty="0" smtClean="0"/>
              <a:t>ribossomos</a:t>
            </a:r>
            <a:r>
              <a:rPr lang="pt-BR" dirty="0" smtClean="0"/>
              <a:t>, cromatina (DNA) e membrana plasmática.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Além do DNA cromossômico, a maioria das bactérias apresentam </a:t>
            </a:r>
            <a:r>
              <a:rPr lang="pt-BR" dirty="0" err="1" smtClean="0"/>
              <a:t>plasmídeos</a:t>
            </a:r>
            <a:r>
              <a:rPr lang="pt-BR" dirty="0" smtClean="0"/>
              <a:t> (m. genético em forma de círculo) espalhados pelo hialoplasma.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err="1" smtClean="0"/>
              <a:t>Cianobactérias</a:t>
            </a:r>
            <a:r>
              <a:rPr lang="pt-BR" b="1" dirty="0" smtClean="0"/>
              <a:t> </a:t>
            </a:r>
            <a:r>
              <a:rPr lang="pt-BR" dirty="0" smtClean="0"/>
              <a:t>contém pigmentos fotossintetizantes (clorofila) </a:t>
            </a:r>
            <a:r>
              <a:rPr lang="pt-BR" dirty="0" smtClean="0">
                <a:sym typeface="Wingdings" pitchFamily="2" charset="2"/>
              </a:rPr>
              <a:t> NÃO contém cloroplastos!</a:t>
            </a: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FORMAS DE BACTÉRIAS</a:t>
            </a:r>
          </a:p>
        </p:txBody>
      </p:sp>
      <p:pic>
        <p:nvPicPr>
          <p:cNvPr id="22531" name="Espaço Reservado para Conteúdo 5" descr="faecimg_monera5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214438"/>
            <a:ext cx="6286500" cy="52832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MICROSCÓPIO ELETRÔNICO</a:t>
            </a:r>
          </a:p>
        </p:txBody>
      </p:sp>
      <p:pic>
        <p:nvPicPr>
          <p:cNvPr id="23555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484313"/>
            <a:ext cx="37909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04950"/>
            <a:ext cx="3857625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xylella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836613"/>
            <a:ext cx="3571875" cy="3384550"/>
          </a:xfrm>
          <a:noFill/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468313" y="4300538"/>
            <a:ext cx="3749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3600" i="1"/>
              <a:t>Xylella fastidiosa</a:t>
            </a:r>
            <a:r>
              <a:rPr lang="pt-BR" altLang="pt-BR" sz="3600"/>
              <a:t> </a:t>
            </a:r>
          </a:p>
        </p:txBody>
      </p:sp>
      <p:pic>
        <p:nvPicPr>
          <p:cNvPr id="24580" name="Picture 9" descr="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8"/>
          <a:stretch>
            <a:fillRect/>
          </a:stretch>
        </p:blipFill>
        <p:spPr>
          <a:xfrm>
            <a:off x="4643438" y="828675"/>
            <a:ext cx="4238625" cy="3392488"/>
          </a:xfrm>
          <a:noFill/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4716463" y="4300538"/>
            <a:ext cx="3517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3600" i="1"/>
              <a:t>Escherichia coli</a:t>
            </a:r>
            <a:r>
              <a:rPr lang="pt-BR" altLang="pt-BR" sz="3600"/>
              <a:t>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Reprodução Assexuada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1481138"/>
            <a:ext cx="8147050" cy="5376862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Divisão binária, bipartição ou cissiparidade</a:t>
            </a:r>
          </a:p>
          <a:p>
            <a:pPr eaLnBrk="1" hangingPunct="1"/>
            <a:r>
              <a:rPr lang="pt-BR" altLang="pt-BR" smtClean="0"/>
              <a:t>É o tipo mais comum e frequente de reprodução de bactérias.</a:t>
            </a:r>
            <a:br>
              <a:rPr lang="pt-BR" altLang="pt-BR" smtClean="0"/>
            </a:br>
            <a:endParaRPr lang="pt-BR" altLang="pt-BR" smtClean="0"/>
          </a:p>
        </p:txBody>
      </p:sp>
      <p:pic>
        <p:nvPicPr>
          <p:cNvPr id="25604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8064500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REPRODUÇÃO SEXUADA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1214438"/>
            <a:ext cx="8215312" cy="1277937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Conjugação: </a:t>
            </a:r>
            <a:r>
              <a:rPr lang="pt-BR" altLang="pt-BR" smtClean="0"/>
              <a:t>bactéria doadora envia parte do seu DNA para uma receptora. Esta se divide, originando bactérias diferentes.</a:t>
            </a:r>
          </a:p>
        </p:txBody>
      </p:sp>
      <p:pic>
        <p:nvPicPr>
          <p:cNvPr id="26628" name="Espaço Reservado para Conteúdo 3" descr="conjuga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756126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REPRODUÇÃO SEXUADA</a:t>
            </a:r>
          </a:p>
        </p:txBody>
      </p:sp>
      <p:sp>
        <p:nvSpPr>
          <p:cNvPr id="27651" name="Espaço Reservado para Conteúdo 4"/>
          <p:cNvSpPr>
            <a:spLocks noGrp="1"/>
          </p:cNvSpPr>
          <p:nvPr>
            <p:ph idx="1"/>
          </p:nvPr>
        </p:nvSpPr>
        <p:spPr>
          <a:xfrm>
            <a:off x="468313" y="1214438"/>
            <a:ext cx="8207375" cy="2071687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Transdução: </a:t>
            </a:r>
            <a:r>
              <a:rPr lang="pt-BR" altLang="pt-BR" smtClean="0"/>
              <a:t>é a troca de genes feita através de um vírus, que invade uma célula, incorpora seu material genético, e o transmite para outras células.</a:t>
            </a:r>
          </a:p>
          <a:p>
            <a:pPr eaLnBrk="1" hangingPunct="1"/>
            <a:endParaRPr lang="pt-BR" altLang="pt-BR" smtClean="0"/>
          </a:p>
        </p:txBody>
      </p:sp>
      <p:pic>
        <p:nvPicPr>
          <p:cNvPr id="27652" name="Imagem 7" descr="transduca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357563"/>
            <a:ext cx="5238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m 8" descr="transducao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929188"/>
            <a:ext cx="52387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REPRODUÇÃO SEXUADA</a:t>
            </a:r>
          </a:p>
        </p:txBody>
      </p:sp>
      <p:sp>
        <p:nvSpPr>
          <p:cNvPr id="28675" name="Espaço Reservado para Conteúdo 4"/>
          <p:cNvSpPr>
            <a:spLocks noGrp="1"/>
          </p:cNvSpPr>
          <p:nvPr>
            <p:ph idx="1"/>
          </p:nvPr>
        </p:nvSpPr>
        <p:spPr>
          <a:xfrm>
            <a:off x="395288" y="1214438"/>
            <a:ext cx="8353425" cy="5454650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Transformação: </a:t>
            </a:r>
            <a:r>
              <a:rPr lang="pt-BR" altLang="pt-BR" smtClean="0"/>
              <a:t>Fragmentos de DNA de uma bactéria são incorporados por outra.</a:t>
            </a:r>
          </a:p>
          <a:p>
            <a:pPr eaLnBrk="1" hangingPunct="1"/>
            <a:endParaRPr lang="pt-BR" altLang="pt-BR" smtClean="0"/>
          </a:p>
        </p:txBody>
      </p:sp>
      <p:pic>
        <p:nvPicPr>
          <p:cNvPr id="28676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8135938" cy="410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arvore1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1155" r="2631" b="671"/>
          <a:stretch>
            <a:fillRect/>
          </a:stretch>
        </p:blipFill>
        <p:spPr bwMode="auto">
          <a:xfrm>
            <a:off x="428625" y="785813"/>
            <a:ext cx="7858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ixaDeTexto 3"/>
          <p:cNvSpPr txBox="1">
            <a:spLocks noChangeArrowheads="1"/>
          </p:cNvSpPr>
          <p:nvPr/>
        </p:nvSpPr>
        <p:spPr bwMode="auto">
          <a:xfrm>
            <a:off x="500063" y="214313"/>
            <a:ext cx="5929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3600"/>
              <a:t>Árvore Filogenética: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527253"/>
              </p:ext>
            </p:extLst>
          </p:nvPr>
        </p:nvGraphicFramePr>
        <p:xfrm>
          <a:off x="0" y="116632"/>
          <a:ext cx="914400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373184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BACTÉRIAS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CIANOBACTÉRIAS </a:t>
                      </a:r>
                      <a:r>
                        <a:rPr lang="pt-BR" sz="3200" dirty="0" smtClean="0"/>
                        <a:t>(“algas azuis”)</a:t>
                      </a:r>
                      <a:endParaRPr lang="pt-BR" sz="3200" dirty="0"/>
                    </a:p>
                  </a:txBody>
                  <a:tcPr/>
                </a:tc>
              </a:tr>
              <a:tr h="1293507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A maior parte </a:t>
                      </a:r>
                      <a:r>
                        <a:rPr lang="pt-BR" sz="2800" dirty="0" smtClean="0"/>
                        <a:t>é </a:t>
                      </a:r>
                      <a:r>
                        <a:rPr lang="pt-BR" sz="2800" dirty="0"/>
                        <a:t>heterotrófica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Autotróficas (fotossíntese)</a:t>
                      </a:r>
                      <a:endParaRPr lang="pt-BR" sz="2800" dirty="0"/>
                    </a:p>
                  </a:txBody>
                  <a:tcPr marL="0" marR="0" marT="0" marB="0"/>
                </a:tc>
              </a:tr>
              <a:tr h="1931054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As autotróficas fazem </a:t>
                      </a:r>
                      <a:r>
                        <a:rPr lang="pt-BR" sz="2800" dirty="0" smtClean="0"/>
                        <a:t>quimiossíntese ou fotossíntese.</a:t>
                      </a:r>
                      <a:endParaRPr lang="pt-BR" sz="2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fazem fotossíntese </a:t>
                      </a:r>
                      <a:r>
                        <a:rPr lang="pt-BR" sz="2800" dirty="0" smtClean="0"/>
                        <a:t> </a:t>
                      </a:r>
                      <a:endParaRPr lang="pt-BR" sz="2800" dirty="0"/>
                    </a:p>
                  </a:txBody>
                  <a:tcPr marL="0" marR="0" marT="0" marB="0"/>
                </a:tc>
              </a:tr>
              <a:tr h="1594943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Reprodução sexuada ou assexuada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reprodução </a:t>
                      </a:r>
                      <a:r>
                        <a:rPr lang="pt-BR" sz="2800" dirty="0" smtClean="0"/>
                        <a:t>assexuada (bipartição) </a:t>
                      </a:r>
                      <a:r>
                        <a:rPr lang="pt-BR" sz="2800" dirty="0"/>
                        <a:t>.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9690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6978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Doença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Bactéria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Transmissão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Sintoma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Vacina</a:t>
                      </a:r>
                      <a:endParaRPr lang="pt-BR" sz="1800" dirty="0"/>
                    </a:p>
                  </a:txBody>
                  <a:tcPr marL="0" marR="0" marT="0" marB="0"/>
                </a:tc>
              </a:tr>
              <a:tr h="1416226"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Tétano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 err="1"/>
                        <a:t>Clostridium</a:t>
                      </a:r>
                      <a:r>
                        <a:rPr lang="pt-BR" sz="1800" i="1" dirty="0"/>
                        <a:t> </a:t>
                      </a:r>
                      <a:r>
                        <a:rPr lang="pt-BR" sz="1800" i="1" dirty="0" err="1"/>
                        <a:t>Tetani</a:t>
                      </a:r>
                      <a:endParaRPr lang="pt-BR" sz="1800" i="1" dirty="0"/>
                    </a:p>
                    <a:p>
                      <a:pPr algn="l"/>
                      <a:r>
                        <a:rPr lang="pt-BR" sz="1800" dirty="0" smtClean="0"/>
                        <a:t>Bacilo e esporos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Ferimentos profundos, provocados por objetos contaminados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Intoxicação aguda com enrijecimento muscular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Tríplice</a:t>
                      </a:r>
                    </a:p>
                  </a:txBody>
                  <a:tcPr marL="0" marR="0" marT="0" marB="0"/>
                </a:tc>
              </a:tr>
              <a:tr h="1109366"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Difteria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 err="1"/>
                        <a:t>Corynebacterium</a:t>
                      </a:r>
                      <a:r>
                        <a:rPr lang="pt-BR" sz="1800" i="1" dirty="0"/>
                        <a:t> </a:t>
                      </a:r>
                      <a:r>
                        <a:rPr lang="pt-BR" sz="1800" i="1" dirty="0" err="1"/>
                        <a:t>diphteriae</a:t>
                      </a:r>
                      <a:endParaRPr lang="pt-BR" sz="1800" i="1" dirty="0"/>
                    </a:p>
                    <a:p>
                      <a:pPr algn="l"/>
                      <a:r>
                        <a:rPr lang="pt-BR" sz="1800" dirty="0"/>
                        <a:t>(Bacilo)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Secreções do nariz e garganta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Placas na Faringe e garganta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Tríplice</a:t>
                      </a:r>
                    </a:p>
                  </a:txBody>
                  <a:tcPr marL="0" marR="0" marT="0" marB="0"/>
                </a:tc>
              </a:tr>
              <a:tr h="1109366"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Coqueluche</a:t>
                      </a:r>
                    </a:p>
                    <a:p>
                      <a:pPr algn="l"/>
                      <a:r>
                        <a:rPr lang="pt-BR" sz="1800"/>
                        <a:t>(tosse comprida)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 err="1"/>
                        <a:t>Haemophilus</a:t>
                      </a:r>
                      <a:r>
                        <a:rPr lang="pt-BR" sz="1800" i="1" dirty="0"/>
                        <a:t> </a:t>
                      </a:r>
                      <a:r>
                        <a:rPr lang="pt-BR" sz="1800" i="1" dirty="0" err="1"/>
                        <a:t>pertussis</a:t>
                      </a:r>
                      <a:endParaRPr lang="pt-BR" sz="1800" i="1" dirty="0"/>
                    </a:p>
                    <a:p>
                      <a:pPr algn="l"/>
                      <a:r>
                        <a:rPr lang="pt-BR" sz="1800" dirty="0"/>
                        <a:t>(Bacilo)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Saliva. Secreções da laringe e brônquios.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Acesso de tosse longa e prolongada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Tríplice</a:t>
                      </a:r>
                    </a:p>
                  </a:txBody>
                  <a:tcPr marL="0" marR="0" marT="0" marB="0"/>
                </a:tc>
              </a:tr>
              <a:tr h="1646002"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Tuberculose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 err="1"/>
                        <a:t>Mycobacterium</a:t>
                      </a:r>
                      <a:r>
                        <a:rPr lang="pt-BR" sz="1800" i="1" dirty="0"/>
                        <a:t> </a:t>
                      </a:r>
                      <a:r>
                        <a:rPr lang="pt-BR" sz="1800" i="1" dirty="0" err="1"/>
                        <a:t>tuberculosis</a:t>
                      </a:r>
                      <a:endParaRPr lang="pt-BR" sz="1800" i="1" dirty="0"/>
                    </a:p>
                    <a:p>
                      <a:pPr algn="l"/>
                      <a:r>
                        <a:rPr lang="pt-BR" sz="1800" dirty="0"/>
                        <a:t>(bacilo de </a:t>
                      </a:r>
                      <a:r>
                        <a:rPr lang="pt-BR" sz="1800" dirty="0" err="1"/>
                        <a:t>Koch</a:t>
                      </a:r>
                      <a:r>
                        <a:rPr lang="pt-BR" sz="1800" dirty="0"/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Saliva e Catarro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Tosse, expectoração, inapetência, cansaço, sudorese noturna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BCG (prevenção)</a:t>
                      </a:r>
                    </a:p>
                    <a:p>
                      <a:r>
                        <a:rPr lang="pt-BR" sz="1800" dirty="0" smtClean="0"/>
                        <a:t>antibióticos</a:t>
                      </a:r>
                      <a:endParaRPr lang="pt-BR" sz="1800" dirty="0"/>
                    </a:p>
                  </a:txBody>
                  <a:tcPr marT="45722" marB="45722"/>
                </a:tc>
              </a:tr>
              <a:tr h="1196675"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Cólera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 err="1"/>
                        <a:t>Vibrio</a:t>
                      </a:r>
                      <a:r>
                        <a:rPr lang="pt-BR" sz="1800" i="1" dirty="0"/>
                        <a:t> </a:t>
                      </a:r>
                      <a:r>
                        <a:rPr lang="pt-BR" sz="1800" i="1" dirty="0" err="1"/>
                        <a:t>Cholerae</a:t>
                      </a:r>
                      <a:endParaRPr lang="pt-BR" sz="1800" i="1" dirty="0"/>
                    </a:p>
                    <a:p>
                      <a:pPr algn="l"/>
                      <a:r>
                        <a:rPr lang="pt-BR" sz="1800" dirty="0"/>
                        <a:t>(Vibrião)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Contaminação fecal da água e alimentos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Forte diarréia, com desidratação, e prostração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antibiótico</a:t>
                      </a:r>
                      <a:endParaRPr lang="pt-BR" sz="1800" dirty="0"/>
                    </a:p>
                  </a:txBody>
                  <a:tcPr marT="45722" marB="45722"/>
                </a:tc>
              </a:tr>
              <a:tr h="1646002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Lepra (hanseníase)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 err="1"/>
                        <a:t>Mycobacterium</a:t>
                      </a:r>
                      <a:endParaRPr lang="pt-BR" sz="1800" i="1" dirty="0"/>
                    </a:p>
                    <a:p>
                      <a:pPr algn="l"/>
                      <a:r>
                        <a:rPr lang="pt-BR" sz="1800" i="1" dirty="0" err="1"/>
                        <a:t>Leprae</a:t>
                      </a:r>
                      <a:r>
                        <a:rPr lang="pt-BR" sz="1800" i="1" dirty="0"/>
                        <a:t> </a:t>
                      </a:r>
                    </a:p>
                    <a:p>
                      <a:pPr algn="l"/>
                      <a:r>
                        <a:rPr lang="pt-BR" sz="1800" dirty="0"/>
                        <a:t>(bacilo de </a:t>
                      </a:r>
                      <a:r>
                        <a:rPr lang="pt-BR" sz="1800" dirty="0" err="1"/>
                        <a:t>Hansen</a:t>
                      </a:r>
                      <a:r>
                        <a:rPr lang="pt-BR" sz="1800" dirty="0"/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Secreções em contato com narinas, boca e pele.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Lesões cutâneas, perda da sensibilidade, manchas na pele.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Coquetel de antibióticos</a:t>
                      </a:r>
                      <a:endParaRPr lang="pt-BR" sz="1800" dirty="0"/>
                    </a:p>
                  </a:txBody>
                  <a:tcPr marT="45722" marB="45722"/>
                </a:tc>
              </a:tr>
              <a:tr h="1196675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Pneumonia pneumocócica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Diplococos </a:t>
                      </a:r>
                      <a:r>
                        <a:rPr lang="pt-BR" sz="1800" i="1" dirty="0" err="1"/>
                        <a:t>pneumoniae</a:t>
                      </a:r>
                      <a:endParaRPr lang="pt-BR" sz="18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Secreções nasobucais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/>
                        <a:t>Febre alta, e fortes dores pulmonares na região dorsal.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antibióticos</a:t>
                      </a:r>
                      <a:endParaRPr lang="pt-BR" sz="1800" dirty="0"/>
                    </a:p>
                  </a:txBody>
                  <a:tcPr marT="45722" marB="45722"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38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6599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Doença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Bactéria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Transmissão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Sintoma</a:t>
                      </a:r>
                      <a:endParaRPr lang="pt-B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Vacina</a:t>
                      </a:r>
                      <a:endParaRPr lang="pt-BR" sz="1800" dirty="0"/>
                    </a:p>
                  </a:txBody>
                  <a:tcPr marL="0" marR="0" marT="0" marB="0"/>
                </a:tc>
              </a:tr>
              <a:tr h="146307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Leptospirose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i="1" dirty="0" err="1" smtClean="0"/>
                        <a:t>Leptospira</a:t>
                      </a:r>
                      <a:r>
                        <a:rPr lang="pt-BR" sz="1800" i="1" dirty="0" smtClean="0"/>
                        <a:t> </a:t>
                      </a:r>
                      <a:r>
                        <a:rPr lang="pt-BR" sz="1800" i="1" dirty="0" err="1" smtClean="0"/>
                        <a:t>interrogans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Urina de rato,</a:t>
                      </a:r>
                      <a:r>
                        <a:rPr lang="pt-BR" sz="1700" dirty="0" smtClean="0"/>
                        <a:t> principalmente</a:t>
                      </a:r>
                      <a:endParaRPr lang="pt-BR" sz="17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Hemorragia nos pulmões,</a:t>
                      </a:r>
                      <a:r>
                        <a:rPr lang="pt-BR" sz="1800" baseline="0" dirty="0" smtClean="0"/>
                        <a:t> insuficiência renal</a:t>
                      </a:r>
                      <a:endParaRPr lang="pt-BR" sz="1800" dirty="0" smtClean="0"/>
                    </a:p>
                    <a:p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Antibiótico</a:t>
                      </a:r>
                      <a:endParaRPr lang="pt-BR" sz="1800" dirty="0"/>
                    </a:p>
                  </a:txBody>
                  <a:tcPr marT="45714" marB="45714"/>
                </a:tc>
              </a:tr>
              <a:tr h="106518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Meningite pneumocócica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b="0" i="1" dirty="0" err="1" smtClean="0"/>
                        <a:t>Streptococcus</a:t>
                      </a:r>
                      <a:r>
                        <a:rPr lang="pt-BR" sz="1800" b="0" i="1" dirty="0" smtClean="0"/>
                        <a:t> </a:t>
                      </a:r>
                      <a:r>
                        <a:rPr lang="pt-BR" sz="1800" b="0" i="1" dirty="0" err="1" smtClean="0"/>
                        <a:t>pneumoniae</a:t>
                      </a:r>
                      <a:endParaRPr lang="pt-BR" sz="1800" b="0" i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Contato direto 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Febre,</a:t>
                      </a:r>
                      <a:r>
                        <a:rPr lang="pt-BR" sz="1800" baseline="0" dirty="0" smtClean="0"/>
                        <a:t> vômito</a:t>
                      </a:r>
                      <a:r>
                        <a:rPr lang="pt-BR" sz="1800" baseline="0" smtClean="0"/>
                        <a:t>, intensas dores </a:t>
                      </a:r>
                      <a:r>
                        <a:rPr lang="pt-BR" sz="1800" baseline="0" dirty="0" smtClean="0"/>
                        <a:t>de cabeça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Antibiótico/ vacina</a:t>
                      </a:r>
                      <a:endParaRPr lang="pt-BR" sz="1800" dirty="0"/>
                    </a:p>
                  </a:txBody>
                  <a:tcPr marT="45714" marB="45714"/>
                </a:tc>
              </a:tr>
              <a:tr h="146307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Sífilis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b="0" i="1" dirty="0" smtClean="0"/>
                        <a:t>Treponema </a:t>
                      </a:r>
                      <a:r>
                        <a:rPr lang="pt-BR" sz="1800" b="0" i="1" dirty="0" err="1" smtClean="0"/>
                        <a:t>pallidum</a:t>
                      </a:r>
                      <a:endParaRPr lang="pt-BR" sz="1800" b="0" i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Sexo</a:t>
                      </a:r>
                      <a:endParaRPr lang="pt-BR" sz="1800" baseline="0" dirty="0" smtClean="0"/>
                    </a:p>
                    <a:p>
                      <a:r>
                        <a:rPr lang="pt-BR" sz="1800" baseline="0" dirty="0" smtClean="0"/>
                        <a:t>Contato com fluidos corporais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Corpo dolorido, cancro, verrugas e feridas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Antibiótico</a:t>
                      </a:r>
                      <a:endParaRPr lang="pt-BR" sz="1800" dirty="0"/>
                    </a:p>
                  </a:txBody>
                  <a:tcPr marT="45714" marB="45714"/>
                </a:tc>
              </a:tr>
              <a:tr h="146307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Gonorreia (blenorragia)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b="0" i="1" dirty="0" err="1" smtClean="0"/>
                        <a:t>Neisseria</a:t>
                      </a:r>
                      <a:r>
                        <a:rPr lang="pt-BR" sz="1800" b="0" i="1" dirty="0" smtClean="0"/>
                        <a:t> </a:t>
                      </a:r>
                      <a:r>
                        <a:rPr lang="pt-BR" sz="1800" b="0" i="1" dirty="0" err="1" smtClean="0"/>
                        <a:t>gonorrhoeae</a:t>
                      </a:r>
                      <a:endParaRPr lang="pt-BR" sz="1800" b="0" i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Sexo de qualquer</a:t>
                      </a:r>
                      <a:r>
                        <a:rPr lang="pt-BR" sz="1800" baseline="0" dirty="0" smtClean="0"/>
                        <a:t> tipo</a:t>
                      </a:r>
                    </a:p>
                    <a:p>
                      <a:r>
                        <a:rPr lang="pt-BR" sz="1800" baseline="0" dirty="0" smtClean="0"/>
                        <a:t>Contato com fluidos corporais</a:t>
                      </a:r>
                      <a:endParaRPr lang="pt-BR" sz="1800" dirty="0" smtClean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Dor e ardor</a:t>
                      </a:r>
                      <a:r>
                        <a:rPr lang="pt-BR" sz="1800" baseline="0" dirty="0" smtClean="0"/>
                        <a:t> ao urinar </a:t>
                      </a:r>
                    </a:p>
                    <a:p>
                      <a:r>
                        <a:rPr lang="pt-BR" sz="1800" baseline="0" dirty="0" smtClean="0"/>
                        <a:t>Secreção amarelada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Antibiótico</a:t>
                      </a:r>
                      <a:endParaRPr lang="pt-BR" sz="1800" dirty="0"/>
                    </a:p>
                  </a:txBody>
                  <a:tcPr marT="45714" marB="45714"/>
                </a:tc>
              </a:tr>
              <a:tr h="146306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Botulismo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b="0" i="1" u="none" dirty="0" err="1" smtClean="0">
                          <a:solidFill>
                            <a:schemeClr val="tx1"/>
                          </a:solidFill>
                        </a:rPr>
                        <a:t>Clostridium</a:t>
                      </a:r>
                      <a:r>
                        <a:rPr lang="pt-BR" sz="1800" b="0" i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800" b="0" i="1" u="none" dirty="0" err="1" smtClean="0">
                          <a:solidFill>
                            <a:schemeClr val="tx1"/>
                          </a:solidFill>
                        </a:rPr>
                        <a:t>botulinum</a:t>
                      </a:r>
                      <a:endParaRPr lang="pt-BR" sz="1800" b="0" i="1" u="none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Alimento</a:t>
                      </a:r>
                      <a:r>
                        <a:rPr lang="pt-BR" sz="1800" baseline="0" dirty="0" smtClean="0"/>
                        <a:t>s enlatados e embalados sem oxigênio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Paralisia muscular</a:t>
                      </a:r>
                      <a:r>
                        <a:rPr lang="pt-BR" sz="1800" baseline="0" dirty="0" smtClean="0"/>
                        <a:t> e dificuldade motora</a:t>
                      </a:r>
                      <a:endParaRPr lang="pt-B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j-lt"/>
                        </a:rPr>
                        <a:t>Soro </a:t>
                      </a:r>
                      <a:r>
                        <a:rPr lang="pt-BR" sz="1800" b="0" dirty="0" err="1" smtClean="0">
                          <a:latin typeface="+mj-lt"/>
                        </a:rPr>
                        <a:t>Antibotulínico</a:t>
                      </a:r>
                      <a:endParaRPr lang="pt-BR" sz="1800" b="0" dirty="0">
                        <a:latin typeface="+mj-lt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6213" y="260350"/>
            <a:ext cx="8712200" cy="6248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pt-BR" sz="8000" dirty="0"/>
          </a:p>
          <a:p>
            <a:pPr algn="ctr">
              <a:defRPr/>
            </a:pPr>
            <a:r>
              <a:rPr lang="pt-BR" sz="8000" dirty="0"/>
              <a:t>Importância</a:t>
            </a:r>
          </a:p>
          <a:p>
            <a:pPr algn="ctr">
              <a:defRPr/>
            </a:pPr>
            <a:r>
              <a:rPr lang="pt-BR" sz="8000" dirty="0"/>
              <a:t>das</a:t>
            </a:r>
          </a:p>
          <a:p>
            <a:pPr algn="ctr">
              <a:defRPr/>
            </a:pPr>
            <a:r>
              <a:rPr lang="pt-BR" sz="8000" dirty="0"/>
              <a:t> Bactérias</a:t>
            </a:r>
          </a:p>
          <a:p>
            <a:pPr algn="ctr">
              <a:defRPr/>
            </a:pPr>
            <a:endParaRPr lang="pt-BR" sz="8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31686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/>
            <a:r>
              <a:rPr lang="pt-BR" altLang="pt-BR" b="1" smtClean="0"/>
              <a:t>Decomposição da matéria orgânica morta: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pt-BR" altLang="pt-BR" smtClean="0"/>
              <a:t>     Bactérias decompositoras </a:t>
            </a:r>
            <a:r>
              <a:rPr lang="pt-BR" altLang="pt-BR" smtClean="0">
                <a:sym typeface="Wingdings" pitchFamily="2" charset="2"/>
              </a:rPr>
              <a:t> NH</a:t>
            </a:r>
            <a:r>
              <a:rPr lang="pt-BR" altLang="pt-BR" baseline="-25000" smtClean="0">
                <a:sym typeface="Wingdings" pitchFamily="2" charset="2"/>
              </a:rPr>
              <a:t>3</a:t>
            </a:r>
            <a:r>
              <a:rPr lang="pt-BR" altLang="pt-BR" smtClean="0">
                <a:sym typeface="Wingdings" pitchFamily="2" charset="2"/>
              </a:rPr>
              <a:t> e outros nutrientes  absorvidos pela natureza</a:t>
            </a:r>
          </a:p>
          <a:p>
            <a:pPr marL="514350" indent="-514350" eaLnBrk="1" hangingPunct="1"/>
            <a:endParaRPr lang="pt-BR" altLang="pt-BR" smtClean="0">
              <a:sym typeface="Wingdings" pitchFamily="2" charset="2"/>
            </a:endParaRPr>
          </a:p>
          <a:p>
            <a:pPr marL="514350" indent="-514350" eaLnBrk="1" hangingPunct="1"/>
            <a:r>
              <a:rPr lang="pt-BR" altLang="pt-BR" b="1" smtClean="0">
                <a:sym typeface="Wingdings" pitchFamily="2" charset="2"/>
              </a:rPr>
              <a:t>Atuação no ciclo do nitrogênio</a:t>
            </a:r>
            <a:r>
              <a:rPr lang="pt-BR" altLang="pt-BR" smtClean="0">
                <a:sym typeface="Wingdings" pitchFamily="2" charset="2"/>
              </a:rPr>
              <a:t> (</a:t>
            </a:r>
            <a:r>
              <a:rPr lang="pt-BR" altLang="pt-BR" i="1" smtClean="0">
                <a:sym typeface="Wingdings" pitchFamily="2" charset="2"/>
              </a:rPr>
              <a:t>Rhizobium, Nitrobacter, Nitrosomonas</a:t>
            </a:r>
            <a:r>
              <a:rPr lang="pt-BR" altLang="pt-BR" smtClean="0">
                <a:sym typeface="Wingdings" pitchFamily="2" charset="2"/>
              </a:rPr>
              <a:t>)</a:t>
            </a:r>
          </a:p>
          <a:p>
            <a:pPr marL="514350" indent="-514350" eaLnBrk="1" hangingPunct="1">
              <a:buFont typeface="Arial" charset="0"/>
              <a:buNone/>
            </a:pPr>
            <a:endParaRPr lang="pt-BR" altLang="pt-BR" smtClean="0">
              <a:sym typeface="Wingdings" pitchFamily="2" charset="2"/>
            </a:endParaRPr>
          </a:p>
          <a:p>
            <a:pPr marL="514350" indent="-514350" eaLnBrk="1" hangingPunct="1"/>
            <a:endParaRPr lang="pt-BR" altLang="pt-BR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6329363" cy="868362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Ecologia /Agricultura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223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altLang="pt-BR" sz="3500" i="1" smtClean="0"/>
              <a:t>Acetobacter: </a:t>
            </a:r>
            <a:r>
              <a:rPr lang="pt-BR" altLang="pt-BR" sz="3500" smtClean="0"/>
              <a:t>oxidação</a:t>
            </a:r>
            <a:r>
              <a:rPr lang="pt-BR" altLang="pt-BR" sz="3500" i="1" smtClean="0"/>
              <a:t> </a:t>
            </a:r>
            <a:r>
              <a:rPr lang="pt-BR" altLang="pt-BR" sz="3500" smtClean="0"/>
              <a:t>do álcool etílico </a:t>
            </a:r>
            <a:r>
              <a:rPr lang="pt-BR" altLang="pt-BR" sz="3500" smtClean="0">
                <a:sym typeface="Wingdings" pitchFamily="2" charset="2"/>
              </a:rPr>
              <a:t> </a:t>
            </a:r>
            <a:r>
              <a:rPr lang="pt-BR" altLang="pt-BR" sz="3500" smtClean="0"/>
              <a:t>ácido acético (vinagre); </a:t>
            </a:r>
          </a:p>
          <a:p>
            <a:pPr eaLnBrk="1" hangingPunct="1">
              <a:buFont typeface="Arial" charset="0"/>
              <a:buNone/>
            </a:pPr>
            <a:endParaRPr lang="pt-BR" altLang="pt-BR" sz="40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7859713" cy="868362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Indústria</a:t>
            </a:r>
          </a:p>
        </p:txBody>
      </p:sp>
      <p:pic>
        <p:nvPicPr>
          <p:cNvPr id="3482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9500"/>
            <a:ext cx="51831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7"/>
          <p:cNvPicPr>
            <a:picLocks noChangeAspect="1" noChangeArrowheads="1"/>
          </p:cNvPicPr>
          <p:nvPr/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"/>
          <a:stretch>
            <a:fillRect/>
          </a:stretch>
        </p:blipFill>
        <p:spPr bwMode="auto">
          <a:xfrm>
            <a:off x="1285875" y="4429125"/>
            <a:ext cx="57864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8563"/>
            <a:ext cx="33575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198563"/>
            <a:ext cx="4357687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0200" y="257175"/>
            <a:ext cx="6329363" cy="8683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Fermentação Láctica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72320" cy="1143000"/>
          </a:xfr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FF0000"/>
                </a:solidFill>
              </a:rPr>
              <a:t>Fermentação Alcoólica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844675"/>
            <a:ext cx="2857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44675"/>
            <a:ext cx="49831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AGUA%20DO%20CERRADO%2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516688" y="836613"/>
            <a:ext cx="23764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chemeClr val="bg1"/>
                </a:solidFill>
              </a:rPr>
              <a:t>Valeu,</a:t>
            </a:r>
          </a:p>
          <a:p>
            <a:pPr eaLnBrk="1" hangingPunct="1"/>
            <a:r>
              <a:rPr lang="pt-BR" altLang="pt-BR" sz="3200">
                <a:solidFill>
                  <a:schemeClr val="bg1"/>
                </a:solidFill>
              </a:rPr>
              <a:t>galera!!!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47270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>BIOLOGIA</a:t>
            </a:r>
            <a:br>
              <a:rPr lang="pt-BR" sz="8900" dirty="0" smtClean="0">
                <a:solidFill>
                  <a:srgbClr val="00B050"/>
                </a:solidFill>
              </a:rPr>
            </a:br>
            <a:endParaRPr lang="pt-BR" sz="6700" dirty="0">
              <a:solidFill>
                <a:schemeClr val="accent2"/>
              </a:solidFill>
            </a:endParaRPr>
          </a:p>
        </p:txBody>
      </p:sp>
      <p:sp>
        <p:nvSpPr>
          <p:cNvPr id="10243" name="Subtítulo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defRPr/>
            </a:pPr>
            <a:r>
              <a:rPr lang="pt-BR" sz="3600" dirty="0" smtClean="0"/>
              <a:t>Prof. Lourenço</a:t>
            </a:r>
            <a:endParaRPr lang="pt-BR" sz="3600" dirty="0" smtClean="0">
              <a:solidFill>
                <a:schemeClr val="accent4"/>
              </a:solidFill>
            </a:endParaRPr>
          </a:p>
          <a:p>
            <a:pPr marR="0" eaLnBrk="1" hangingPunct="1">
              <a:defRPr/>
            </a:pPr>
            <a:r>
              <a:rPr lang="pt-BR" sz="3600" dirty="0" smtClean="0">
                <a:solidFill>
                  <a:schemeClr val="accent4"/>
                </a:solidFill>
              </a:rPr>
              <a:t>www.detonei.com</a:t>
            </a:r>
          </a:p>
        </p:txBody>
      </p:sp>
      <p:sp>
        <p:nvSpPr>
          <p:cNvPr id="9220" name="Espaço Reservado para Data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 smtClean="0"/>
          </a:p>
        </p:txBody>
      </p:sp>
    </p:spTree>
  </p:cSld>
  <p:clrMapOvr>
    <a:masterClrMapping/>
  </p:clrMapOvr>
  <p:transition>
    <p:wheel spokes="3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2065"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82976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6000" dirty="0" smtClean="0">
                <a:solidFill>
                  <a:srgbClr val="C00000"/>
                </a:solidFill>
              </a:rPr>
              <a:t>Reino Monera</a:t>
            </a:r>
          </a:p>
        </p:txBody>
      </p:sp>
      <p:sp>
        <p:nvSpPr>
          <p:cNvPr id="13315" name="Subtítulo 2"/>
          <p:cNvSpPr>
            <a:spLocks noGrp="1"/>
          </p:cNvSpPr>
          <p:nvPr>
            <p:ph type="subTitle" idx="1"/>
          </p:nvPr>
        </p:nvSpPr>
        <p:spPr>
          <a:xfrm>
            <a:off x="755650" y="2924175"/>
            <a:ext cx="7704138" cy="2017713"/>
          </a:xfrm>
          <a:solidFill>
            <a:schemeClr val="accent1"/>
          </a:solidFill>
        </p:spPr>
        <p:txBody>
          <a:bodyPr/>
          <a:lstStyle/>
          <a:p>
            <a:pPr marR="0" eaLnBrk="1" hangingPunct="1">
              <a:buFont typeface="Arial" charset="0"/>
              <a:buNone/>
            </a:pPr>
            <a:r>
              <a:rPr lang="pt-BR" altLang="pt-BR" sz="4500" smtClean="0">
                <a:solidFill>
                  <a:schemeClr val="tx1"/>
                </a:solidFill>
              </a:rPr>
              <a:t>Bactérias, </a:t>
            </a:r>
          </a:p>
          <a:p>
            <a:pPr marR="0" eaLnBrk="1" hangingPunct="1">
              <a:buFont typeface="Arial" charset="0"/>
              <a:buNone/>
            </a:pPr>
            <a:r>
              <a:rPr lang="pt-BR" altLang="pt-BR" sz="4500" smtClean="0">
                <a:solidFill>
                  <a:schemeClr val="tx1"/>
                </a:solidFill>
              </a:rPr>
              <a:t>cianobactérias e arqueas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16667"/>
            </a:avLst>
          </a:prstGeom>
          <a:ln>
            <a:round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dirty="0" smtClean="0"/>
              <a:t>REINO </a:t>
            </a:r>
            <a:r>
              <a:rPr lang="pt-BR" i="1" dirty="0" smtClean="0"/>
              <a:t>MONERA</a:t>
            </a:r>
            <a:r>
              <a:rPr lang="pt-BR" dirty="0" smtClean="0"/>
              <a:t> </a:t>
            </a:r>
          </a:p>
        </p:txBody>
      </p:sp>
      <p:sp>
        <p:nvSpPr>
          <p:cNvPr id="14339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578100"/>
            <a:ext cx="4608512" cy="373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smtClean="0"/>
              <a:t>Seres unicelulares (formados por uma única célula), </a:t>
            </a:r>
            <a:r>
              <a:rPr lang="pt-BR" altLang="pt-BR" sz="2400" b="1" smtClean="0"/>
              <a:t>procariontes</a:t>
            </a:r>
            <a:r>
              <a:rPr lang="pt-BR" altLang="pt-BR" sz="2400" smtClean="0"/>
              <a:t> (células sem núcleo organizado)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smtClean="0"/>
              <a:t>São as arqueas, as bactérias e as cianofíceas ou cianobactérias (</a:t>
            </a:r>
            <a:r>
              <a:rPr lang="pt-BR" altLang="pt-BR" sz="2400" i="1" smtClean="0"/>
              <a:t>algas azuis</a:t>
            </a:r>
            <a:r>
              <a:rPr lang="pt-BR" altLang="pt-BR" sz="2400" smtClean="0"/>
              <a:t>)</a:t>
            </a:r>
          </a:p>
        </p:txBody>
      </p:sp>
      <p:pic>
        <p:nvPicPr>
          <p:cNvPr id="14340" name="Picture 17" descr="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785813"/>
            <a:ext cx="30003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9" descr="CIANOBACTER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500438"/>
            <a:ext cx="3000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332656"/>
            <a:ext cx="79248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round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dirty="0" err="1" smtClean="0"/>
              <a:t>Arqueas</a:t>
            </a:r>
            <a:r>
              <a:rPr lang="pt-BR" dirty="0" smtClean="0"/>
              <a:t> </a:t>
            </a:r>
            <a:r>
              <a:rPr lang="pt-BR" sz="3500" dirty="0" smtClean="0"/>
              <a:t>(Domínio </a:t>
            </a:r>
            <a:r>
              <a:rPr lang="pt-BR" sz="3500" i="1" dirty="0" err="1" smtClean="0"/>
              <a:t>Archeae</a:t>
            </a:r>
            <a:r>
              <a:rPr lang="pt-BR" sz="3500" dirty="0" smtClean="0"/>
              <a:t>)</a:t>
            </a:r>
          </a:p>
        </p:txBody>
      </p:sp>
      <p:sp>
        <p:nvSpPr>
          <p:cNvPr id="15363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557338"/>
            <a:ext cx="4608512" cy="14986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smtClean="0"/>
              <a:t>Vivem em locais inóspitos (águas termais, próximas a vulcões etc.);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smtClean="0"/>
              <a:t>Quimiotróficas.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altLang="pt-BR" sz="2400" smtClean="0"/>
              <a:t>Domínios:</a:t>
            </a:r>
            <a:br>
              <a:rPr lang="pt-BR" altLang="pt-BR" sz="2400" smtClean="0"/>
            </a:br>
            <a:endParaRPr lang="pt-BR" altLang="pt-BR" sz="2400" smtClean="0"/>
          </a:p>
        </p:txBody>
      </p:sp>
      <p:pic>
        <p:nvPicPr>
          <p:cNvPr id="15364" name="Imagem 5" descr="Halobacte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7352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m 6" descr="DominioArche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44164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9" descr="CelluaEucarioticaProcariot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27233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827088" y="260350"/>
            <a:ext cx="7416800" cy="554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000" dirty="0"/>
              <a:t>Célula procariótica X Célula eucariótica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bacté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4796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10"/>
          <p:cNvSpPr txBox="1">
            <a:spLocks noChangeArrowheads="1"/>
          </p:cNvSpPr>
          <p:nvPr/>
        </p:nvSpPr>
        <p:spPr bwMode="auto">
          <a:xfrm>
            <a:off x="323850" y="204788"/>
            <a:ext cx="84963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400" b="1" dirty="0">
                <a:solidFill>
                  <a:schemeClr val="tx1"/>
                </a:solidFill>
              </a:rPr>
              <a:t>As bactérias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74825" y="3505200"/>
            <a:ext cx="2257425" cy="1528763"/>
            <a:chOff x="1118" y="1824"/>
            <a:chExt cx="1422" cy="963"/>
          </a:xfrm>
        </p:grpSpPr>
        <p:sp>
          <p:nvSpPr>
            <p:cNvPr id="17423" name="Text Box 3"/>
            <p:cNvSpPr txBox="1">
              <a:spLocks noChangeArrowheads="1"/>
            </p:cNvSpPr>
            <p:nvPr/>
          </p:nvSpPr>
          <p:spPr bwMode="auto">
            <a:xfrm>
              <a:off x="1118" y="2496"/>
              <a:ext cx="14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2400"/>
                <a:t>Ácido nucleico </a:t>
              </a:r>
            </a:p>
          </p:txBody>
        </p:sp>
        <p:sp>
          <p:nvSpPr>
            <p:cNvPr id="17424" name="Line 14"/>
            <p:cNvSpPr>
              <a:spLocks noChangeShapeType="1"/>
            </p:cNvSpPr>
            <p:nvPr/>
          </p:nvSpPr>
          <p:spPr bwMode="auto">
            <a:xfrm flipV="1">
              <a:off x="1920" y="1824"/>
              <a:ext cx="52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657600" y="3581400"/>
            <a:ext cx="1570038" cy="1981200"/>
            <a:chOff x="2304" y="1872"/>
            <a:chExt cx="989" cy="1248"/>
          </a:xfrm>
        </p:grpSpPr>
        <p:sp>
          <p:nvSpPr>
            <p:cNvPr id="17421" name="Text Box 4"/>
            <p:cNvSpPr txBox="1">
              <a:spLocks noChangeArrowheads="1"/>
            </p:cNvSpPr>
            <p:nvPr/>
          </p:nvSpPr>
          <p:spPr bwMode="auto">
            <a:xfrm>
              <a:off x="2304" y="2832"/>
              <a:ext cx="9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2400"/>
                <a:t>Citoplasma</a:t>
              </a:r>
            </a:p>
          </p:txBody>
        </p:sp>
        <p:sp>
          <p:nvSpPr>
            <p:cNvPr id="17422" name="Line 15"/>
            <p:cNvSpPr>
              <a:spLocks noChangeShapeType="1"/>
            </p:cNvSpPr>
            <p:nvPr/>
          </p:nvSpPr>
          <p:spPr bwMode="auto">
            <a:xfrm flipV="1">
              <a:off x="268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105400" y="3657600"/>
            <a:ext cx="2895600" cy="1371600"/>
            <a:chOff x="3216" y="1920"/>
            <a:chExt cx="1824" cy="864"/>
          </a:xfrm>
        </p:grpSpPr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3226" y="2496"/>
              <a:ext cx="1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2400"/>
                <a:t>Membrana plasmática</a:t>
              </a:r>
            </a:p>
          </p:txBody>
        </p:sp>
        <p:sp>
          <p:nvSpPr>
            <p:cNvPr id="17420" name="Line 16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28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cxnSp>
        <p:nvCxnSpPr>
          <p:cNvPr id="6" name="Conector de seta reta 5"/>
          <p:cNvCxnSpPr/>
          <p:nvPr/>
        </p:nvCxnSpPr>
        <p:spPr>
          <a:xfrm flipH="1">
            <a:off x="5253038" y="2482850"/>
            <a:ext cx="727075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6" name="CaixaDeTexto 7"/>
          <p:cNvSpPr txBox="1">
            <a:spLocks noChangeArrowheads="1"/>
          </p:cNvSpPr>
          <p:nvPr/>
        </p:nvSpPr>
        <p:spPr bwMode="auto">
          <a:xfrm>
            <a:off x="5980113" y="2205038"/>
            <a:ext cx="17605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2200"/>
              <a:t>ribossomo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149475" y="2400300"/>
            <a:ext cx="1152525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8" name="CaixaDeTexto 18"/>
          <p:cNvSpPr txBox="1">
            <a:spLocks noChangeArrowheads="1"/>
          </p:cNvSpPr>
          <p:nvPr/>
        </p:nvSpPr>
        <p:spPr bwMode="auto">
          <a:xfrm>
            <a:off x="677863" y="2046288"/>
            <a:ext cx="2136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pt-BR" sz="2200"/>
              <a:t>Parede celular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0"/>
          <p:cNvSpPr txBox="1">
            <a:spLocks noChangeArrowheads="1"/>
          </p:cNvSpPr>
          <p:nvPr/>
        </p:nvSpPr>
        <p:spPr bwMode="auto">
          <a:xfrm>
            <a:off x="152400" y="76200"/>
            <a:ext cx="8763000" cy="61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400" b="1" dirty="0"/>
              <a:t>Mitocôndrias e Cloroplastos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3276600" y="1143000"/>
            <a:ext cx="2743200" cy="1327150"/>
            <a:chOff x="2064" y="748"/>
            <a:chExt cx="1728" cy="836"/>
          </a:xfrm>
        </p:grpSpPr>
        <p:sp>
          <p:nvSpPr>
            <p:cNvPr id="18476" name="Text Box 5"/>
            <p:cNvSpPr txBox="1">
              <a:spLocks noChangeArrowheads="1"/>
            </p:cNvSpPr>
            <p:nvPr/>
          </p:nvSpPr>
          <p:spPr bwMode="auto">
            <a:xfrm>
              <a:off x="2064" y="748"/>
              <a:ext cx="17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b="1"/>
                <a:t>Célula procariótica inicial</a:t>
              </a:r>
            </a:p>
          </p:txBody>
        </p:sp>
        <p:pic>
          <p:nvPicPr>
            <p:cNvPr id="18477" name="Picture 24" descr="evolu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965"/>
              <a:ext cx="624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21" name="Picture 25" descr="evo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24150"/>
            <a:ext cx="1466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 descr="evol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4267200"/>
            <a:ext cx="992187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746125" y="5105400"/>
            <a:ext cx="21494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b="1"/>
              <a:t>Célula eucariótica fotossintetizante: alguns protistas e plantas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557963" y="5181600"/>
            <a:ext cx="24336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b="1"/>
              <a:t>Célula eucariótica não-fotossintetizante: alguns protistas, os fungos e os animais</a:t>
            </a: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2992438" y="4560888"/>
            <a:ext cx="3560762" cy="1836737"/>
            <a:chOff x="1885" y="2873"/>
            <a:chExt cx="2243" cy="1157"/>
          </a:xfrm>
        </p:grpSpPr>
        <p:pic>
          <p:nvPicPr>
            <p:cNvPr id="18474" name="Picture 27" descr="evol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" y="2873"/>
              <a:ext cx="611" cy="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5" name="Picture 28" descr="evol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3305"/>
              <a:ext cx="709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5105400" y="3124200"/>
            <a:ext cx="2895600" cy="517525"/>
            <a:chOff x="3216" y="1938"/>
            <a:chExt cx="1824" cy="326"/>
          </a:xfrm>
        </p:grpSpPr>
        <p:sp>
          <p:nvSpPr>
            <p:cNvPr id="18472" name="Text Box 8"/>
            <p:cNvSpPr txBox="1">
              <a:spLocks noChangeArrowheads="1"/>
            </p:cNvSpPr>
            <p:nvPr/>
          </p:nvSpPr>
          <p:spPr bwMode="auto">
            <a:xfrm>
              <a:off x="3542" y="1938"/>
              <a:ext cx="149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1400"/>
                <a:t>Bactéria aeróbia em simbiose mutualística</a:t>
              </a:r>
            </a:p>
          </p:txBody>
        </p:sp>
        <p:sp>
          <p:nvSpPr>
            <p:cNvPr id="18473" name="Line 32"/>
            <p:cNvSpPr>
              <a:spLocks noChangeShapeType="1"/>
            </p:cNvSpPr>
            <p:nvPr/>
          </p:nvSpPr>
          <p:spPr bwMode="auto">
            <a:xfrm flipH="1">
              <a:off x="3216" y="206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5029200" y="3762375"/>
            <a:ext cx="2882900" cy="657225"/>
            <a:chOff x="3168" y="2370"/>
            <a:chExt cx="1816" cy="414"/>
          </a:xfrm>
        </p:grpSpPr>
        <p:sp>
          <p:nvSpPr>
            <p:cNvPr id="18470" name="Text Box 9"/>
            <p:cNvSpPr txBox="1">
              <a:spLocks noChangeArrowheads="1"/>
            </p:cNvSpPr>
            <p:nvPr/>
          </p:nvSpPr>
          <p:spPr bwMode="auto">
            <a:xfrm>
              <a:off x="3486" y="2370"/>
              <a:ext cx="149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1400"/>
                <a:t>Bactéria aeróbia dá origem à mitocôndria</a:t>
              </a:r>
            </a:p>
          </p:txBody>
        </p:sp>
        <p:sp>
          <p:nvSpPr>
            <p:cNvPr id="18471" name="Line 33"/>
            <p:cNvSpPr>
              <a:spLocks noChangeShapeType="1"/>
            </p:cNvSpPr>
            <p:nvPr/>
          </p:nvSpPr>
          <p:spPr bwMode="auto">
            <a:xfrm flipH="1">
              <a:off x="3168" y="2496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953000" y="4495800"/>
            <a:ext cx="1447800" cy="304800"/>
            <a:chOff x="3120" y="2832"/>
            <a:chExt cx="912" cy="192"/>
          </a:xfrm>
        </p:grpSpPr>
        <p:sp>
          <p:nvSpPr>
            <p:cNvPr id="18468" name="Text Box 10"/>
            <p:cNvSpPr txBox="1">
              <a:spLocks noChangeArrowheads="1"/>
            </p:cNvSpPr>
            <p:nvPr/>
          </p:nvSpPr>
          <p:spPr bwMode="auto">
            <a:xfrm>
              <a:off x="3486" y="2832"/>
              <a:ext cx="5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1400"/>
                <a:t>Carioteca</a:t>
              </a:r>
            </a:p>
          </p:txBody>
        </p:sp>
        <p:sp>
          <p:nvSpPr>
            <p:cNvPr id="18469" name="Line 34"/>
            <p:cNvSpPr>
              <a:spLocks noChangeShapeType="1"/>
            </p:cNvSpPr>
            <p:nvPr/>
          </p:nvSpPr>
          <p:spPr bwMode="auto">
            <a:xfrm flipH="1">
              <a:off x="3120" y="29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2133600" y="3733800"/>
            <a:ext cx="1600200" cy="838200"/>
            <a:chOff x="1344" y="2352"/>
            <a:chExt cx="1008" cy="528"/>
          </a:xfrm>
        </p:grpSpPr>
        <p:sp>
          <p:nvSpPr>
            <p:cNvPr id="18466" name="Text Box 12"/>
            <p:cNvSpPr txBox="1">
              <a:spLocks noChangeArrowheads="1"/>
            </p:cNvSpPr>
            <p:nvPr/>
          </p:nvSpPr>
          <p:spPr bwMode="auto">
            <a:xfrm>
              <a:off x="1344" y="2352"/>
              <a:ext cx="10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1400"/>
                <a:t>Cianobactéria</a:t>
              </a:r>
            </a:p>
          </p:txBody>
        </p:sp>
        <p:sp>
          <p:nvSpPr>
            <p:cNvPr id="18467" name="Line 37"/>
            <p:cNvSpPr>
              <a:spLocks noChangeShapeType="1"/>
            </p:cNvSpPr>
            <p:nvPr/>
          </p:nvSpPr>
          <p:spPr bwMode="auto">
            <a:xfrm>
              <a:off x="1728" y="2592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4816475" y="2241550"/>
            <a:ext cx="1965325" cy="882650"/>
            <a:chOff x="3024" y="1364"/>
            <a:chExt cx="1238" cy="556"/>
          </a:xfrm>
        </p:grpSpPr>
        <p:grpSp>
          <p:nvGrpSpPr>
            <p:cNvPr id="18462" name="Group 40"/>
            <p:cNvGrpSpPr>
              <a:grpSpLocks/>
            </p:cNvGrpSpPr>
            <p:nvPr/>
          </p:nvGrpSpPr>
          <p:grpSpPr bwMode="auto">
            <a:xfrm>
              <a:off x="3216" y="1364"/>
              <a:ext cx="1046" cy="556"/>
              <a:chOff x="3216" y="1364"/>
              <a:chExt cx="1046" cy="556"/>
            </a:xfrm>
          </p:grpSpPr>
          <p:sp>
            <p:nvSpPr>
              <p:cNvPr id="18464" name="Text Box 7"/>
              <p:cNvSpPr txBox="1">
                <a:spLocks noChangeArrowheads="1"/>
              </p:cNvSpPr>
              <p:nvPr/>
            </p:nvSpPr>
            <p:spPr bwMode="auto">
              <a:xfrm>
                <a:off x="3436" y="1364"/>
                <a:ext cx="826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t-BR" altLang="pt-BR" sz="1400"/>
                  <a:t>Invaginações da membrana plasmática</a:t>
                </a:r>
              </a:p>
            </p:txBody>
          </p:sp>
          <p:sp>
            <p:nvSpPr>
              <p:cNvPr id="18465" name="Line 31"/>
              <p:cNvSpPr>
                <a:spLocks noChangeShapeType="1"/>
              </p:cNvSpPr>
              <p:nvPr/>
            </p:nvSpPr>
            <p:spPr bwMode="auto">
              <a:xfrm flipH="1">
                <a:off x="3216" y="1824"/>
                <a:ext cx="38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8463" name="Line 52"/>
            <p:cNvSpPr>
              <a:spLocks noChangeShapeType="1"/>
            </p:cNvSpPr>
            <p:nvPr/>
          </p:nvSpPr>
          <p:spPr bwMode="auto">
            <a:xfrm flipH="1" flipV="1">
              <a:off x="3024" y="1824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762000" y="3962400"/>
            <a:ext cx="2514600" cy="1066800"/>
            <a:chOff x="480" y="2496"/>
            <a:chExt cx="1584" cy="672"/>
          </a:xfrm>
        </p:grpSpPr>
        <p:sp>
          <p:nvSpPr>
            <p:cNvPr id="18460" name="Text Box 13"/>
            <p:cNvSpPr txBox="1">
              <a:spLocks noChangeArrowheads="1"/>
            </p:cNvSpPr>
            <p:nvPr/>
          </p:nvSpPr>
          <p:spPr bwMode="auto">
            <a:xfrm>
              <a:off x="480" y="2496"/>
              <a:ext cx="92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1400"/>
                <a:t>Cianobactéria dá origem ao cloroplasto</a:t>
              </a:r>
            </a:p>
          </p:txBody>
        </p:sp>
        <p:sp>
          <p:nvSpPr>
            <p:cNvPr id="18461" name="Line 53"/>
            <p:cNvSpPr>
              <a:spLocks noChangeShapeType="1"/>
            </p:cNvSpPr>
            <p:nvPr/>
          </p:nvSpPr>
          <p:spPr bwMode="auto">
            <a:xfrm>
              <a:off x="1392" y="2880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819400" y="2209800"/>
            <a:ext cx="1219200" cy="762000"/>
            <a:chOff x="1776" y="1392"/>
            <a:chExt cx="768" cy="480"/>
          </a:xfrm>
        </p:grpSpPr>
        <p:grpSp>
          <p:nvGrpSpPr>
            <p:cNvPr id="18456" name="Group 39"/>
            <p:cNvGrpSpPr>
              <a:grpSpLocks/>
            </p:cNvGrpSpPr>
            <p:nvPr/>
          </p:nvGrpSpPr>
          <p:grpSpPr bwMode="auto">
            <a:xfrm>
              <a:off x="1776" y="1392"/>
              <a:ext cx="768" cy="384"/>
              <a:chOff x="1776" y="1392"/>
              <a:chExt cx="768" cy="384"/>
            </a:xfrm>
          </p:grpSpPr>
          <p:sp>
            <p:nvSpPr>
              <p:cNvPr id="18458" name="Text Box 6"/>
              <p:cNvSpPr txBox="1">
                <a:spLocks noChangeArrowheads="1"/>
              </p:cNvSpPr>
              <p:nvPr/>
            </p:nvSpPr>
            <p:spPr bwMode="auto">
              <a:xfrm>
                <a:off x="1776" y="1392"/>
                <a:ext cx="58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t-BR" altLang="pt-BR" sz="1400"/>
                  <a:t>Bactérias aeróbias</a:t>
                </a:r>
              </a:p>
            </p:txBody>
          </p:sp>
          <p:sp>
            <p:nvSpPr>
              <p:cNvPr id="18459" name="Line 30"/>
              <p:cNvSpPr>
                <a:spLocks noChangeShapeType="1"/>
              </p:cNvSpPr>
              <p:nvPr/>
            </p:nvSpPr>
            <p:spPr bwMode="auto">
              <a:xfrm>
                <a:off x="2208" y="163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8457" name="Line 54"/>
            <p:cNvSpPr>
              <a:spLocks noChangeShapeType="1"/>
            </p:cNvSpPr>
            <p:nvPr/>
          </p:nvSpPr>
          <p:spPr bwMode="auto">
            <a:xfrm>
              <a:off x="2304" y="168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4953000" y="1676400"/>
            <a:ext cx="1724025" cy="304800"/>
            <a:chOff x="3120" y="1056"/>
            <a:chExt cx="1086" cy="192"/>
          </a:xfrm>
        </p:grpSpPr>
        <p:sp>
          <p:nvSpPr>
            <p:cNvPr id="18454" name="Text Box 3"/>
            <p:cNvSpPr txBox="1">
              <a:spLocks noChangeArrowheads="1"/>
            </p:cNvSpPr>
            <p:nvPr/>
          </p:nvSpPr>
          <p:spPr bwMode="auto">
            <a:xfrm>
              <a:off x="3408" y="1056"/>
              <a:ext cx="7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1400"/>
                <a:t>Ácido nucléico</a:t>
              </a:r>
            </a:p>
          </p:txBody>
        </p:sp>
        <p:sp>
          <p:nvSpPr>
            <p:cNvPr id="18455" name="Line 55"/>
            <p:cNvSpPr>
              <a:spLocks noChangeShapeType="1"/>
            </p:cNvSpPr>
            <p:nvPr/>
          </p:nvSpPr>
          <p:spPr bwMode="auto">
            <a:xfrm flipH="1">
              <a:off x="3120" y="1152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4724400" y="25146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pt-BR" altLang="pt-BR" b="1"/>
          </a:p>
        </p:txBody>
      </p:sp>
      <p:sp>
        <p:nvSpPr>
          <p:cNvPr id="4163" name="AutoShape 67"/>
          <p:cNvSpPr>
            <a:spLocks noChangeArrowheads="1"/>
          </p:cNvSpPr>
          <p:nvPr/>
        </p:nvSpPr>
        <p:spPr bwMode="auto">
          <a:xfrm>
            <a:off x="4724400" y="39624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4114800" y="5181600"/>
            <a:ext cx="1371600" cy="228600"/>
            <a:chOff x="2592" y="3264"/>
            <a:chExt cx="864" cy="144"/>
          </a:xfrm>
        </p:grpSpPr>
        <p:sp>
          <p:nvSpPr>
            <p:cNvPr id="18452" name="AutoShape 68"/>
            <p:cNvSpPr>
              <a:spLocks noChangeArrowheads="1"/>
            </p:cNvSpPr>
            <p:nvPr/>
          </p:nvSpPr>
          <p:spPr bwMode="auto">
            <a:xfrm rot="2522394">
              <a:off x="2592" y="3264"/>
              <a:ext cx="144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pt-BR" altLang="pt-BR"/>
            </a:p>
          </p:txBody>
        </p:sp>
        <p:sp>
          <p:nvSpPr>
            <p:cNvPr id="18453" name="AutoShape 69"/>
            <p:cNvSpPr>
              <a:spLocks noChangeArrowheads="1"/>
            </p:cNvSpPr>
            <p:nvPr/>
          </p:nvSpPr>
          <p:spPr bwMode="auto">
            <a:xfrm rot="-4127446">
              <a:off x="3312" y="3264"/>
              <a:ext cx="144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build="p" autoUpdateAnimBg="0"/>
      <p:bldP spid="4110" grpId="0" build="p" autoUpdateAnimBg="0"/>
      <p:bldP spid="4162" grpId="0" animBg="1" autoUpdateAnimBg="0"/>
      <p:bldP spid="416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1110</TotalTime>
  <Words>745</Words>
  <Application>Microsoft Office PowerPoint</Application>
  <PresentationFormat>Apresentação na tela (4:3)</PresentationFormat>
  <Paragraphs>218</Paragraphs>
  <Slides>29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Concurso</vt:lpstr>
      <vt:lpstr>Filme do Flash</vt:lpstr>
      <vt:lpstr>      BIOLOGIA -Os Seres Vivos-</vt:lpstr>
      <vt:lpstr>Apresentação do PowerPoint</vt:lpstr>
      <vt:lpstr>Apresentação do PowerPoint</vt:lpstr>
      <vt:lpstr>Reino Monera</vt:lpstr>
      <vt:lpstr>REINO MONERA </vt:lpstr>
      <vt:lpstr>Arqueas (Domínio Archeae)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Características:</vt:lpstr>
      <vt:lpstr>FORMAS DE BACTÉRIAS</vt:lpstr>
      <vt:lpstr>MICROSCÓPIO ELETRÔNICO</vt:lpstr>
      <vt:lpstr>Apresentação do PowerPoint</vt:lpstr>
      <vt:lpstr>Reprodução Assexuada</vt:lpstr>
      <vt:lpstr>REPRODUÇÃO SEXUADA</vt:lpstr>
      <vt:lpstr>REPRODUÇÃO SEXUADA</vt:lpstr>
      <vt:lpstr>REPRODUÇÃO SEXUADA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Fermentação Alcoólica</vt:lpstr>
      <vt:lpstr>Apresentação do PowerPoint</vt:lpstr>
      <vt:lpstr>      BIOLOGIA </vt:lpstr>
    </vt:vector>
  </TitlesOfParts>
  <Company>MARCELLO PRODUÇÕES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Poríferos e Cnidários</dc:title>
  <dc:creator>MARCELLO</dc:creator>
  <cp:lastModifiedBy>HP</cp:lastModifiedBy>
  <cp:revision>310</cp:revision>
  <dcterms:created xsi:type="dcterms:W3CDTF">2007-03-01T00:18:25Z</dcterms:created>
  <dcterms:modified xsi:type="dcterms:W3CDTF">2020-10-15T19:39:26Z</dcterms:modified>
</cp:coreProperties>
</file>