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604" r:id="rId2"/>
    <p:sldId id="605" r:id="rId3"/>
    <p:sldId id="606" r:id="rId4"/>
    <p:sldId id="607" r:id="rId5"/>
    <p:sldId id="608" r:id="rId6"/>
    <p:sldId id="609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26" r:id="rId24"/>
    <p:sldId id="627" r:id="rId25"/>
    <p:sldId id="628" r:id="rId26"/>
    <p:sldId id="629" r:id="rId27"/>
    <p:sldId id="630" r:id="rId28"/>
    <p:sldId id="632" r:id="rId29"/>
    <p:sldId id="633" r:id="rId30"/>
    <p:sldId id="634" r:id="rId31"/>
    <p:sldId id="635" r:id="rId32"/>
    <p:sldId id="636" r:id="rId33"/>
    <p:sldId id="637" r:id="rId34"/>
    <p:sldId id="638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B5845E-838B-48CC-8CC6-6C161D13CBF6}" type="datetimeFigureOut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10EBF2-7536-452D-987C-C65B596D08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6314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9F0432-909B-4822-A2B4-AF0ABC1115B2}" type="slidenum">
              <a:rPr lang="pt-BR" altLang="pt-BR" smtClean="0">
                <a:latin typeface="Calibri" panose="020F0502020204030204" pitchFamily="34" charset="0"/>
              </a:rPr>
              <a:pPr/>
              <a:t>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8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7350A2-5DBD-4E50-B9C8-57145C0BD5CA}" type="slidenum">
              <a:rPr lang="pt-BR" altLang="pt-BR" smtClean="0">
                <a:latin typeface="Calibri" panose="020F0502020204030204" pitchFamily="34" charset="0"/>
              </a:rPr>
              <a:pPr/>
              <a:t>10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9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F50B55-A5F6-402D-A981-1A896EF05D9E}" type="slidenum">
              <a:rPr lang="pt-BR" altLang="pt-BR" smtClean="0">
                <a:latin typeface="Calibri" panose="020F0502020204030204" pitchFamily="34" charset="0"/>
              </a:rPr>
              <a:pPr/>
              <a:t>11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36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1C744-163B-4CB8-AC89-D01792F21418}" type="slidenum">
              <a:rPr lang="pt-BR" altLang="pt-BR" smtClean="0">
                <a:latin typeface="Calibri" panose="020F0502020204030204" pitchFamily="34" charset="0"/>
              </a:rPr>
              <a:pPr/>
              <a:t>12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72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22FC69-DEAD-4184-AE1B-0FA8C482C3ED}" type="slidenum">
              <a:rPr lang="pt-BR" altLang="pt-BR" smtClean="0">
                <a:latin typeface="Times New Roman" panose="02020603050405020304" pitchFamily="18" charset="0"/>
                <a:ea typeface="Osaka" pitchFamily="1" charset="-128"/>
              </a:rPr>
              <a:pPr/>
              <a:t>13</a:t>
            </a:fld>
            <a:endParaRPr lang="pt-BR" altLang="pt-BR" smtClean="0">
              <a:latin typeface="Times New Roman" panose="02020603050405020304" pitchFamily="18" charset="0"/>
              <a:ea typeface="Osaka" pitchFamily="1" charset="-128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3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7C0765-7B03-44EA-A228-8F1C013C01F5}" type="slidenum">
              <a:rPr lang="pt-BR" altLang="pt-BR" smtClean="0">
                <a:latin typeface="Calibri" panose="020F0502020204030204" pitchFamily="34" charset="0"/>
              </a:rPr>
              <a:pPr/>
              <a:t>14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25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53C127-8F26-470A-852D-C8E9FC133446}" type="slidenum">
              <a:rPr lang="pt-BR" altLang="pt-BR" smtClean="0">
                <a:latin typeface="Times New Roman" panose="02020603050405020304" pitchFamily="18" charset="0"/>
                <a:ea typeface="Osaka" pitchFamily="1" charset="-128"/>
              </a:rPr>
              <a:pPr/>
              <a:t>15</a:t>
            </a:fld>
            <a:endParaRPr lang="pt-BR" altLang="pt-BR" smtClean="0">
              <a:latin typeface="Times New Roman" panose="02020603050405020304" pitchFamily="18" charset="0"/>
              <a:ea typeface="Osaka" pitchFamily="1" charset="-128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06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B76C8E-8BE6-429F-9B28-C85EFC45A155}" type="slidenum">
              <a:rPr lang="pt-BR" altLang="pt-BR" smtClean="0">
                <a:latin typeface="Times New Roman" panose="02020603050405020304" pitchFamily="18" charset="0"/>
                <a:ea typeface="Osaka" pitchFamily="1" charset="-128"/>
              </a:rPr>
              <a:pPr/>
              <a:t>16</a:t>
            </a:fld>
            <a:endParaRPr lang="pt-BR" altLang="pt-BR" smtClean="0">
              <a:latin typeface="Times New Roman" panose="02020603050405020304" pitchFamily="18" charset="0"/>
              <a:ea typeface="Osaka" pitchFamily="1" charset="-128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8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E2362-D879-4726-8BFB-933798EB7E83}" type="slidenum">
              <a:rPr lang="pt-BR" altLang="pt-BR" smtClean="0">
                <a:latin typeface="Times New Roman" panose="02020603050405020304" pitchFamily="18" charset="0"/>
                <a:ea typeface="Osaka" pitchFamily="1" charset="-128"/>
              </a:rPr>
              <a:pPr/>
              <a:t>17</a:t>
            </a:fld>
            <a:endParaRPr lang="pt-BR" altLang="pt-BR" smtClean="0">
              <a:latin typeface="Times New Roman" panose="02020603050405020304" pitchFamily="18" charset="0"/>
              <a:ea typeface="Osaka" pitchFamily="1" charset="-128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91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D8A0D-5F06-4560-9A1B-261336F35AED}" type="slidenum">
              <a:rPr lang="pt-BR" altLang="pt-BR" smtClean="0">
                <a:latin typeface="Calibri" panose="020F0502020204030204" pitchFamily="34" charset="0"/>
              </a:rPr>
              <a:pPr/>
              <a:t>18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79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42B36A-B9CB-4DEE-99D0-12263BD9A2C0}" type="slidenum">
              <a:rPr lang="pt-BR" altLang="pt-BR" smtClean="0">
                <a:latin typeface="Calibri" panose="020F0502020204030204" pitchFamily="34" charset="0"/>
              </a:rPr>
              <a:pPr/>
              <a:t>19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2264D9-4BD2-4036-9097-02F022A134D4}" type="slidenum">
              <a:rPr lang="pt-BR" altLang="pt-BR" smtClean="0">
                <a:latin typeface="Calibri" panose="020F0502020204030204" pitchFamily="34" charset="0"/>
              </a:rPr>
              <a:pPr/>
              <a:t>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40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B2C0A6-D866-4AAD-9AE5-3CBAC40DAF8B}" type="slidenum">
              <a:rPr lang="pt-BR" altLang="pt-BR" smtClean="0">
                <a:latin typeface="Calibri" panose="020F0502020204030204" pitchFamily="34" charset="0"/>
              </a:rPr>
              <a:pPr/>
              <a:t>20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62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0F3936-433A-44BC-803E-4F921C43F4FB}" type="slidenum">
              <a:rPr lang="pt-BR" altLang="pt-BR" smtClean="0">
                <a:latin typeface="Calibri" panose="020F0502020204030204" pitchFamily="34" charset="0"/>
              </a:rPr>
              <a:pPr/>
              <a:t>21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50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FC0B7-0CBD-435F-9405-80349A671229}" type="slidenum">
              <a:rPr lang="pt-BR" altLang="pt-BR" smtClean="0">
                <a:latin typeface="Calibri" panose="020F0502020204030204" pitchFamily="34" charset="0"/>
              </a:rPr>
              <a:pPr/>
              <a:t>22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76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582C8C-858D-4C0F-9BF4-5714AE3ED362}" type="slidenum">
              <a:rPr lang="pt-BR" altLang="pt-BR" smtClean="0">
                <a:latin typeface="Calibri" panose="020F0502020204030204" pitchFamily="34" charset="0"/>
              </a:rPr>
              <a:pPr/>
              <a:t>23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8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DFC1E1-FA33-46E0-AA08-E9D2FB6A41A9}" type="slidenum">
              <a:rPr lang="pt-BR" altLang="pt-BR" smtClean="0">
                <a:latin typeface="Calibri" panose="020F0502020204030204" pitchFamily="34" charset="0"/>
              </a:rPr>
              <a:pPr/>
              <a:t>24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43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83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28977D-64E5-45B6-AB54-097310E9990C}" type="slidenum">
              <a:rPr lang="pt-BR" altLang="pt-BR" smtClean="0">
                <a:latin typeface="Calibri" panose="020F0502020204030204" pitchFamily="34" charset="0"/>
              </a:rPr>
              <a:pPr/>
              <a:t>25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97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1DB3A7-F82F-4608-9587-EF5395E9B5F3}" type="slidenum">
              <a:rPr lang="pt-BR" altLang="pt-BR" smtClean="0">
                <a:latin typeface="Calibri" panose="020F0502020204030204" pitchFamily="34" charset="0"/>
              </a:rPr>
              <a:pPr/>
              <a:t>26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89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88759-CD20-48A9-BEE1-AF72F119ED58}" type="slidenum">
              <a:rPr lang="pt-BR" altLang="pt-BR" smtClean="0">
                <a:latin typeface="Calibri" panose="020F0502020204030204" pitchFamily="34" charset="0"/>
              </a:rPr>
              <a:pPr/>
              <a:t>27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72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65BFD1-0E29-4EE9-80CD-90B256167CD7}" type="slidenum">
              <a:rPr lang="pt-BR" altLang="pt-BR" smtClean="0">
                <a:latin typeface="Times New Roman" panose="02020603050405020304" pitchFamily="18" charset="0"/>
                <a:ea typeface="Osaka" pitchFamily="1" charset="-128"/>
              </a:rPr>
              <a:pPr/>
              <a:t>28</a:t>
            </a:fld>
            <a:endParaRPr lang="pt-BR" altLang="pt-BR" smtClean="0">
              <a:latin typeface="Times New Roman" panose="02020603050405020304" pitchFamily="18" charset="0"/>
              <a:ea typeface="Osaka" pitchFamily="1" charset="-128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57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F1A1F-DC9B-470D-961B-71C576013246}" type="slidenum">
              <a:rPr lang="pt-BR" altLang="pt-BR" smtClean="0">
                <a:latin typeface="Times New Roman" panose="02020603050405020304" pitchFamily="18" charset="0"/>
                <a:ea typeface="Osaka" pitchFamily="1" charset="-128"/>
              </a:rPr>
              <a:pPr/>
              <a:t>29</a:t>
            </a:fld>
            <a:endParaRPr lang="pt-BR" altLang="pt-BR" smtClean="0">
              <a:latin typeface="Times New Roman" panose="02020603050405020304" pitchFamily="18" charset="0"/>
              <a:ea typeface="Osaka" pitchFamily="1" charset="-128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AAB4C6-708F-4EBA-A62D-F5C4FC7CCDB5}" type="slidenum">
              <a:rPr lang="pt-BR" altLang="pt-BR" smtClean="0">
                <a:latin typeface="Calibri" panose="020F0502020204030204" pitchFamily="34" charset="0"/>
              </a:rPr>
              <a:pPr/>
              <a:t>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39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5B99FA-12BD-4D44-8A88-00F24F72E821}" type="slidenum">
              <a:rPr lang="pt-BR" altLang="pt-BR" smtClean="0">
                <a:latin typeface="Calibri" panose="020F0502020204030204" pitchFamily="34" charset="0"/>
              </a:rPr>
              <a:pPr/>
              <a:t>30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23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126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891A75-248F-4D5F-9909-3AB8655CE10D}" type="slidenum">
              <a:rPr lang="pt-BR" altLang="pt-BR" smtClean="0">
                <a:latin typeface="Calibri" panose="020F0502020204030204" pitchFamily="34" charset="0"/>
              </a:rPr>
              <a:pPr/>
              <a:t>31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7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146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126E74-FF60-458F-92FE-A5AB3A3FB95A}" type="slidenum">
              <a:rPr lang="pt-BR" altLang="pt-BR" smtClean="0">
                <a:latin typeface="Calibri" panose="020F0502020204030204" pitchFamily="34" charset="0"/>
              </a:rPr>
              <a:pPr/>
              <a:t>32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0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167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AF4834-32E7-4BB6-8CEB-09F329FE1D06}" type="slidenum">
              <a:rPr lang="pt-BR" altLang="pt-BR" smtClean="0">
                <a:latin typeface="Calibri" panose="020F0502020204030204" pitchFamily="34" charset="0"/>
              </a:rPr>
              <a:pPr/>
              <a:t>33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68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187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DCBE49-B4D0-4C4A-8BA0-3BD073CC0E77}" type="slidenum">
              <a:rPr lang="pt-BR" altLang="pt-BR" smtClean="0">
                <a:latin typeface="Calibri" panose="020F0502020204030204" pitchFamily="34" charset="0"/>
              </a:rPr>
              <a:pPr/>
              <a:t>34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5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C8364C-9822-44D7-A3BC-92C6E3824209}" type="slidenum">
              <a:rPr lang="pt-BR" altLang="pt-BR" smtClean="0">
                <a:latin typeface="Calibri" panose="020F0502020204030204" pitchFamily="34" charset="0"/>
              </a:rPr>
              <a:pPr/>
              <a:t>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6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2A0F85-AF08-43FA-9155-392AD0882547}" type="slidenum">
              <a:rPr lang="pt-BR" altLang="pt-BR" smtClean="0">
                <a:latin typeface="Calibri" panose="020F0502020204030204" pitchFamily="34" charset="0"/>
              </a:rPr>
              <a:pPr/>
              <a:t>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3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49DBD8-B236-460C-A23F-9E894F49771B}" type="slidenum">
              <a:rPr lang="pt-BR" altLang="pt-BR" smtClean="0">
                <a:latin typeface="Calibri" panose="020F0502020204030204" pitchFamily="34" charset="0"/>
              </a:rPr>
              <a:pPr/>
              <a:t>6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E1906-3061-4712-ADF5-94B90A9C45EA}" type="slidenum">
              <a:rPr lang="pt-BR" altLang="pt-BR" smtClean="0">
                <a:latin typeface="Calibri" panose="020F0502020204030204" pitchFamily="34" charset="0"/>
              </a:rPr>
              <a:pPr/>
              <a:t>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9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FB1746-3812-4F0C-990C-E0B979BE935A}" type="slidenum">
              <a:rPr lang="pt-BR" altLang="pt-BR" smtClean="0">
                <a:latin typeface="Times New Roman" panose="02020603050405020304" pitchFamily="18" charset="0"/>
                <a:ea typeface="Osaka" pitchFamily="1" charset="-128"/>
              </a:rPr>
              <a:pPr/>
              <a:t>8</a:t>
            </a:fld>
            <a:endParaRPr lang="pt-BR" altLang="pt-BR" smtClean="0">
              <a:latin typeface="Times New Roman" panose="02020603050405020304" pitchFamily="18" charset="0"/>
              <a:ea typeface="Osaka" pitchFamily="1" charset="-128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4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02149B-8714-4184-A1BE-671530B8DE96}" type="slidenum">
              <a:rPr lang="pt-BR" altLang="pt-BR" smtClean="0">
                <a:latin typeface="Times New Roman" panose="02020603050405020304" pitchFamily="18" charset="0"/>
                <a:ea typeface="Osaka" pitchFamily="1" charset="-128"/>
              </a:rPr>
              <a:pPr/>
              <a:t>9</a:t>
            </a:fld>
            <a:endParaRPr lang="pt-BR" altLang="pt-BR" smtClean="0">
              <a:latin typeface="Times New Roman" panose="02020603050405020304" pitchFamily="18" charset="0"/>
              <a:ea typeface="Osaka" pitchFamily="1" charset="-128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orma liv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2EFAA3-2D11-4047-B4B1-D10913711D59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29B9A3-737A-47CD-9997-008F5F8264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2802980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3912-B99A-4511-8435-5DE199155D3B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33D1-5A7E-47D6-BBC2-234EB809D1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0020374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BCDA-2CAD-4DD0-9553-025FCBFD213E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3EF8-5FD7-46B4-A228-2FCB42B27E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551071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7B28-DAC8-42BC-A0C8-5F9DD69A33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28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76AE-F3D3-47EE-BE00-FBA3115FE5D0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FDE1-E682-4771-B90A-C4BAE7BF38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5423599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89421-F886-4F59-8F9B-30D02AFDD958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14D1-318D-44D4-838B-A9F475014D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576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71D541-4C5C-4D83-AB91-C61CACC80898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0E2D-F48D-4118-AFCF-1AE1D23AB0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90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A6925-F7E3-4590-8504-6E38A8476C59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A426-D896-44D2-AA51-3945115672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2923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BB74B9-8883-4949-AF19-C8ECE4BD81F8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27B3-EEEE-43A5-AB4A-DF5024B079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100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FD2-9803-4001-8EB8-134E8FC45705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B0D3-BBB9-4E90-B232-E4EAD30E8E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112306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98866D-3642-4389-BB71-C59CF4D8FAC6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E24F-2F09-47C8-83FE-FC4E5AB6F8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5351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orma livre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886CF5-833F-4FBC-8FA9-16C27627EAE7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019D-AE3E-4E34-A3BB-BA36DDA30B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522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orma livr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EB2976B-12E4-46F5-ACCD-A880003D2C8D}" type="datetime1">
              <a:rPr lang="pt-BR"/>
              <a:pPr>
                <a:defRPr/>
              </a:pPr>
              <a:t>02/04/2024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pt-BR"/>
              <a:t>lasneaux.blogspot.com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4A4EAB97-8FC1-430C-8C8A-0E890B2AE0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0" r:id="rId2"/>
    <p:sldLayoutId id="2147484615" r:id="rId3"/>
    <p:sldLayoutId id="2147484616" r:id="rId4"/>
    <p:sldLayoutId id="2147484617" r:id="rId5"/>
    <p:sldLayoutId id="2147484618" r:id="rId6"/>
    <p:sldLayoutId id="2147484611" r:id="rId7"/>
    <p:sldLayoutId id="2147484619" r:id="rId8"/>
    <p:sldLayoutId id="2147484620" r:id="rId9"/>
    <p:sldLayoutId id="2147484612" r:id="rId10"/>
    <p:sldLayoutId id="2147484613" r:id="rId11"/>
    <p:sldLayoutId id="2147484621" r:id="rId12"/>
  </p:sldLayoutIdLst>
  <p:transition>
    <p:wheel spokes="3"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br/imgres?imgurl=http://www.atlantis-cristais-de-alcobaca.pt/crisal/pt/imagens/cerveja-2-1.jpg&amp;imgrefurl=http://batataquente.blogspot.com/&amp;h=278&amp;w=210&amp;sz=7&amp;hl=pt-BR&amp;start=1&amp;tbnid=gSthQlJmfLzNsM:&amp;tbnh=114&amp;tbnw=86&amp;prev=/images%3Fq%3DCERVEJA%26svnum%3D10%26hl%3Dpt-BR%26lr%3D%26ie%3DUTF-8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://www.geocities.com/rainforest/andes/8046/whatis.html" TargetMode="External"/><Relationship Id="rId10" Type="http://schemas.openxmlformats.org/officeDocument/2006/relationships/image" Target="../media/image52.jpeg"/><Relationship Id="rId4" Type="http://schemas.openxmlformats.org/officeDocument/2006/relationships/image" Target="../media/image48.pn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3.jpeg"/><Relationship Id="rId7" Type="http://schemas.openxmlformats.org/officeDocument/2006/relationships/hyperlink" Target="http://upload.wikimedia.org/wikipedia/commons/4/40/Intertrigo-1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hyperlink" Target="http://www.medicinageriatrica.com.br/wp-content/uploads/2007/06/micose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http://www.imagem.fot.br/imagens/champ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bolachamaria.no.sapo.pt/imagens/amanita_muscaria_2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baixaki.ig.com.br/imagens/wpapers/BXK17007_orelha-de-pau-_cogumelo_serra-do-japi_-2april-2005_jundiai_sao-paulo_brasil800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4727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>BIOLOGIA</a:t>
            </a:r>
            <a:r>
              <a:rPr lang="pt-BR" sz="8000" dirty="0" smtClean="0">
                <a:solidFill>
                  <a:srgbClr val="00B050"/>
                </a:solidFill>
              </a:rPr>
              <a:t/>
            </a:r>
            <a:br>
              <a:rPr lang="pt-BR" sz="8000" dirty="0" smtClean="0">
                <a:solidFill>
                  <a:srgbClr val="00B050"/>
                </a:solidFill>
              </a:rPr>
            </a:br>
            <a:r>
              <a:rPr lang="pt-BR" sz="6700" dirty="0" smtClean="0">
                <a:solidFill>
                  <a:schemeClr val="accent2"/>
                </a:solidFill>
              </a:rPr>
              <a:t>-Reino </a:t>
            </a:r>
            <a:r>
              <a:rPr lang="pt-BR" sz="6700" i="1" dirty="0" err="1" smtClean="0">
                <a:solidFill>
                  <a:schemeClr val="accent2"/>
                </a:solidFill>
              </a:rPr>
              <a:t>Fungi</a:t>
            </a:r>
            <a:r>
              <a:rPr lang="pt-BR" sz="6700" dirty="0" smtClean="0">
                <a:solidFill>
                  <a:schemeClr val="accent2"/>
                </a:solidFill>
              </a:rPr>
              <a:t>-</a:t>
            </a:r>
            <a:endParaRPr lang="pt-BR" sz="6700" dirty="0">
              <a:solidFill>
                <a:schemeClr val="accent2"/>
              </a:solidFill>
            </a:endParaRPr>
          </a:p>
        </p:txBody>
      </p:sp>
      <p:sp>
        <p:nvSpPr>
          <p:cNvPr id="1024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defRPr/>
            </a:pPr>
            <a:r>
              <a:rPr lang="pt-BR" sz="3600" dirty="0" smtClean="0"/>
              <a:t>Prof. Lourenço</a:t>
            </a:r>
            <a:endParaRPr lang="pt-BR" sz="3600" dirty="0" smtClean="0">
              <a:solidFill>
                <a:schemeClr val="accent4"/>
              </a:solidFill>
            </a:endParaRPr>
          </a:p>
          <a:p>
            <a:pPr marR="0" eaLnBrk="1" hangingPunct="1">
              <a:defRPr/>
            </a:pPr>
            <a:r>
              <a:rPr lang="pt-BR" sz="3600" dirty="0" smtClean="0">
                <a:solidFill>
                  <a:schemeClr val="accent4"/>
                </a:solidFill>
              </a:rPr>
              <a:t>www.detonei.com</a:t>
            </a:r>
          </a:p>
        </p:txBody>
      </p:sp>
      <p:pic>
        <p:nvPicPr>
          <p:cNvPr id="48132" name="Imagem 3" descr="mushdan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357688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m 4" descr="shrom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14688"/>
            <a:ext cx="7953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m 5" descr="040920_mushrom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4288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Imagem 6" descr="mix_22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00063"/>
            <a:ext cx="12144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553042"/>
      </p:ext>
    </p:extLst>
  </p:cSld>
  <p:clrMapOvr>
    <a:masterClrMapping/>
  </p:clrMapOvr>
  <p:transition>
    <p:wheel spokes="3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 descr="ascomice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11200"/>
            <a:ext cx="3683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027" descr="ascomice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11200"/>
            <a:ext cx="3683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2051050" y="6308725"/>
            <a:ext cx="3509963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accent2"/>
                </a:solidFill>
              </a:rPr>
              <a:t>ZIGOMICETOS</a:t>
            </a:r>
          </a:p>
        </p:txBody>
      </p:sp>
    </p:spTree>
    <p:extLst>
      <p:ext uri="{BB962C8B-B14F-4D97-AF65-F5344CB8AC3E}">
        <p14:creationId xmlns:p14="http://schemas.microsoft.com/office/powerpoint/2010/main" val="268906483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ungos - Basidomice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8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90600" y="6096000"/>
            <a:ext cx="525780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accent2"/>
                </a:solidFill>
              </a:rPr>
              <a:t>BASIDIOMICETOS</a:t>
            </a:r>
          </a:p>
        </p:txBody>
      </p:sp>
      <p:pic>
        <p:nvPicPr>
          <p:cNvPr id="68612" name="Picture 4" descr="aut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8625"/>
            <a:ext cx="2428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2923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err="1" smtClean="0"/>
              <a:t>Orelha-de-pau</a:t>
            </a:r>
            <a:endParaRPr lang="pt-BR" dirty="0"/>
          </a:p>
        </p:txBody>
      </p:sp>
      <p:pic>
        <p:nvPicPr>
          <p:cNvPr id="70659" name="Espaço Reservado para Conteúdo 3" descr="orelhadepau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3400" y="530225"/>
            <a:ext cx="5583238" cy="4187825"/>
          </a:xfrm>
        </p:spPr>
      </p:pic>
    </p:spTree>
    <p:extLst>
      <p:ext uri="{BB962C8B-B14F-4D97-AF65-F5344CB8AC3E}">
        <p14:creationId xmlns:p14="http://schemas.microsoft.com/office/powerpoint/2010/main" val="381452446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066800"/>
            <a:ext cx="290195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643188" y="5743575"/>
            <a:ext cx="474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i="1"/>
              <a:t>Aspergillus nidulans</a:t>
            </a:r>
            <a:endParaRPr lang="pt-BR" altLang="pt-BR" sz="2400"/>
          </a:p>
        </p:txBody>
      </p:sp>
      <p:pic>
        <p:nvPicPr>
          <p:cNvPr id="72708" name="Picture 8" descr="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42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395288" y="5743575"/>
            <a:ext cx="2919412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accent2"/>
                </a:solidFill>
              </a:rPr>
              <a:t>ASCOMICETO</a:t>
            </a:r>
          </a:p>
        </p:txBody>
      </p:sp>
    </p:spTree>
    <p:extLst>
      <p:ext uri="{BB962C8B-B14F-4D97-AF65-F5344CB8AC3E}">
        <p14:creationId xmlns:p14="http://schemas.microsoft.com/office/powerpoint/2010/main" val="11022904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fungos - Penicilium 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500188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6" descr="fungos -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2146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7" descr="fungos - Peniciliu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643313"/>
            <a:ext cx="292893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1214438" y="2928938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Pão mofado</a:t>
            </a:r>
          </a:p>
        </p:txBody>
      </p:sp>
      <p:sp>
        <p:nvSpPr>
          <p:cNvPr id="74758" name="Text Box 10"/>
          <p:cNvSpPr txBox="1">
            <a:spLocks noChangeArrowheads="1"/>
          </p:cNvSpPr>
          <p:nvPr/>
        </p:nvSpPr>
        <p:spPr bwMode="auto">
          <a:xfrm>
            <a:off x="1357313" y="60007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Laranja mofada</a:t>
            </a:r>
          </a:p>
        </p:txBody>
      </p:sp>
      <p:sp>
        <p:nvSpPr>
          <p:cNvPr id="74759" name="Text Box 11"/>
          <p:cNvSpPr txBox="1">
            <a:spLocks noChangeArrowheads="1"/>
          </p:cNvSpPr>
          <p:nvPr/>
        </p:nvSpPr>
        <p:spPr bwMode="auto">
          <a:xfrm>
            <a:off x="5572125" y="4714875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Fruta mofada</a:t>
            </a:r>
          </a:p>
        </p:txBody>
      </p:sp>
    </p:spTree>
    <p:extLst>
      <p:ext uri="{BB962C8B-B14F-4D97-AF65-F5344CB8AC3E}">
        <p14:creationId xmlns:p14="http://schemas.microsoft.com/office/powerpoint/2010/main" val="199346171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828800" y="533400"/>
            <a:ext cx="5410200" cy="5624513"/>
            <a:chOff x="1152" y="336"/>
            <a:chExt cx="3408" cy="3543"/>
          </a:xfrm>
        </p:grpSpPr>
        <p:pic>
          <p:nvPicPr>
            <p:cNvPr id="76804" name="Picture 3" descr="auto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"/>
              <a:ext cx="3408" cy="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5" name="Text Box 4"/>
            <p:cNvSpPr txBox="1">
              <a:spLocks noChangeArrowheads="1"/>
            </p:cNvSpPr>
            <p:nvPr/>
          </p:nvSpPr>
          <p:spPr bwMode="auto">
            <a:xfrm>
              <a:off x="1824" y="3552"/>
              <a:ext cx="23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800" b="1" i="1"/>
                <a:t>Rhyzopus</a:t>
              </a:r>
              <a:endParaRPr lang="pt-BR" altLang="pt-BR" sz="2400"/>
            </a:p>
          </p:txBody>
        </p:sp>
      </p:grp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50825" y="5676900"/>
            <a:ext cx="3509963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accent2"/>
                </a:solidFill>
              </a:rPr>
              <a:t>ZIGOMICETOS</a:t>
            </a:r>
          </a:p>
        </p:txBody>
      </p:sp>
    </p:spTree>
    <p:extLst>
      <p:ext uri="{BB962C8B-B14F-4D97-AF65-F5344CB8AC3E}">
        <p14:creationId xmlns:p14="http://schemas.microsoft.com/office/powerpoint/2010/main" val="216251313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8879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236913" y="561975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i="1"/>
              <a:t>Candida albicans</a:t>
            </a:r>
            <a:endParaRPr lang="pt-BR" altLang="pt-BR" sz="2400"/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138113" y="5619750"/>
            <a:ext cx="3281362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accent2"/>
                </a:solidFill>
              </a:rPr>
              <a:t>DEUTEROMICETOS</a:t>
            </a:r>
          </a:p>
        </p:txBody>
      </p:sp>
    </p:spTree>
    <p:extLst>
      <p:ext uri="{BB962C8B-B14F-4D97-AF65-F5344CB8AC3E}">
        <p14:creationId xmlns:p14="http://schemas.microsoft.com/office/powerpoint/2010/main" val="1310506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3845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2590800" y="58674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/>
              <a:t>Candidíase oral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57651982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enici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16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066800" y="6096000"/>
            <a:ext cx="3657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 i="1">
                <a:solidFill>
                  <a:schemeClr val="accent2"/>
                </a:solidFill>
              </a:rPr>
              <a:t>PENICILIUM</a:t>
            </a:r>
          </a:p>
        </p:txBody>
      </p:sp>
    </p:spTree>
    <p:extLst>
      <p:ext uri="{BB962C8B-B14F-4D97-AF65-F5344CB8AC3E}">
        <p14:creationId xmlns:p14="http://schemas.microsoft.com/office/powerpoint/2010/main" val="196458779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2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21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62000" y="5867400"/>
            <a:ext cx="731520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accent2"/>
                </a:solidFill>
              </a:rPr>
              <a:t>COLONIA DE FUNGOS GÊNERO </a:t>
            </a:r>
            <a:r>
              <a:rPr lang="pt-BR" altLang="pt-BR" sz="2400" b="1" i="1">
                <a:solidFill>
                  <a:schemeClr val="accent2"/>
                </a:solidFill>
              </a:rPr>
              <a:t>Penicilum</a:t>
            </a:r>
          </a:p>
        </p:txBody>
      </p:sp>
    </p:spTree>
    <p:extLst>
      <p:ext uri="{BB962C8B-B14F-4D97-AF65-F5344CB8AC3E}">
        <p14:creationId xmlns:p14="http://schemas.microsoft.com/office/powerpoint/2010/main" val="12436362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arvore1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1155" r="2631" b="671"/>
          <a:stretch>
            <a:fillRect/>
          </a:stretch>
        </p:blipFill>
        <p:spPr bwMode="auto">
          <a:xfrm>
            <a:off x="428625" y="785813"/>
            <a:ext cx="7858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aixaDeTexto 3"/>
          <p:cNvSpPr txBox="1">
            <a:spLocks noChangeArrowheads="1"/>
          </p:cNvSpPr>
          <p:nvPr/>
        </p:nvSpPr>
        <p:spPr bwMode="auto">
          <a:xfrm>
            <a:off x="500063" y="214313"/>
            <a:ext cx="5929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/>
              <a:t>Árvore Filogenética:</a:t>
            </a:r>
          </a:p>
        </p:txBody>
      </p:sp>
    </p:spTree>
    <p:extLst>
      <p:ext uri="{BB962C8B-B14F-4D97-AF65-F5344CB8AC3E}">
        <p14:creationId xmlns:p14="http://schemas.microsoft.com/office/powerpoint/2010/main" val="40529278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26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88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85800" y="6011863"/>
            <a:ext cx="4419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accent2"/>
                </a:solidFill>
              </a:rPr>
              <a:t>FIXAÇÃO DO NITROGÊNIO</a:t>
            </a:r>
          </a:p>
        </p:txBody>
      </p:sp>
    </p:spTree>
    <p:extLst>
      <p:ext uri="{BB962C8B-B14F-4D97-AF65-F5344CB8AC3E}">
        <p14:creationId xmlns:p14="http://schemas.microsoft.com/office/powerpoint/2010/main" val="8249066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5981" cy="1099592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Reprodução assexuada</a:t>
            </a:r>
          </a:p>
        </p:txBody>
      </p:sp>
      <p:pic>
        <p:nvPicPr>
          <p:cNvPr id="89091" name="Picture 16" descr="gemulação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3238"/>
            <a:ext cx="1971675" cy="2376487"/>
          </a:xfrm>
          <a:noFill/>
        </p:spPr>
      </p:pic>
      <p:pic>
        <p:nvPicPr>
          <p:cNvPr id="89092" name="Picture 17" descr="esporulação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4311650"/>
            <a:ext cx="1943100" cy="2212975"/>
          </a:xfrm>
          <a:noFill/>
        </p:spPr>
      </p:pic>
      <p:sp>
        <p:nvSpPr>
          <p:cNvPr id="68626" name="Rectangle 18"/>
          <p:cNvSpPr>
            <a:spLocks noGrp="1" noChangeArrowheads="1"/>
          </p:cNvSpPr>
          <p:nvPr>
            <p:ph type="body" sz="half" idx="3"/>
          </p:nvPr>
        </p:nvSpPr>
        <p:spPr>
          <a:xfrm>
            <a:off x="3276600" y="2673350"/>
            <a:ext cx="5267325" cy="26638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pt-BR" altLang="pt-BR" sz="4000" b="1" smtClean="0"/>
              <a:t>Brotamento ou gemulação</a:t>
            </a:r>
            <a:endParaRPr lang="pt-BR" altLang="pt-BR" sz="4000" smtClean="0"/>
          </a:p>
          <a:p>
            <a:pPr eaLnBrk="1" hangingPunct="1"/>
            <a:r>
              <a:rPr lang="pt-BR" altLang="pt-BR" sz="4000" b="1" smtClean="0"/>
              <a:t>Esporulação</a:t>
            </a:r>
            <a:endParaRPr lang="pt-BR" altLang="pt-BR" sz="4000" smtClean="0"/>
          </a:p>
          <a:p>
            <a:pPr eaLnBrk="1" hangingPunct="1"/>
            <a:r>
              <a:rPr lang="pt-BR" altLang="pt-BR" sz="4000" b="1" smtClean="0"/>
              <a:t>Fragmentação</a:t>
            </a:r>
            <a:endParaRPr lang="pt-BR" altLang="pt-BR" sz="4000" smtClean="0"/>
          </a:p>
        </p:txBody>
      </p:sp>
    </p:spTree>
    <p:extLst>
      <p:ext uri="{BB962C8B-B14F-4D97-AF65-F5344CB8AC3E}">
        <p14:creationId xmlns:p14="http://schemas.microsoft.com/office/powerpoint/2010/main" val="205471058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13" descr="C:\Meus documentos\site\figuras\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712913"/>
            <a:ext cx="72390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31950" y="1776413"/>
            <a:ext cx="5118100" cy="585787"/>
            <a:chOff x="1028" y="1119"/>
            <a:chExt cx="3224" cy="369"/>
          </a:xfrm>
        </p:grpSpPr>
        <p:grpSp>
          <p:nvGrpSpPr>
            <p:cNvPr id="91191" name="Group 17"/>
            <p:cNvGrpSpPr>
              <a:grpSpLocks/>
            </p:cNvGrpSpPr>
            <p:nvPr/>
          </p:nvGrpSpPr>
          <p:grpSpPr bwMode="auto">
            <a:xfrm>
              <a:off x="1028" y="1128"/>
              <a:ext cx="700" cy="313"/>
              <a:chOff x="1028" y="1128"/>
              <a:chExt cx="700" cy="313"/>
            </a:xfrm>
          </p:grpSpPr>
          <p:sp>
            <p:nvSpPr>
              <p:cNvPr id="91195" name="Text Box 18"/>
              <p:cNvSpPr txBox="1">
                <a:spLocks noChangeArrowheads="1"/>
              </p:cNvSpPr>
              <p:nvPr/>
            </p:nvSpPr>
            <p:spPr bwMode="auto">
              <a:xfrm>
                <a:off x="1028" y="1128"/>
                <a:ext cx="7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Esporângio</a:t>
                </a:r>
              </a:p>
            </p:txBody>
          </p:sp>
          <p:sp>
            <p:nvSpPr>
              <p:cNvPr id="91196" name="Line 19"/>
              <p:cNvSpPr>
                <a:spLocks noChangeShapeType="1"/>
              </p:cNvSpPr>
              <p:nvPr/>
            </p:nvSpPr>
            <p:spPr bwMode="auto">
              <a:xfrm>
                <a:off x="1401" y="1305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1192" name="Group 20"/>
            <p:cNvGrpSpPr>
              <a:grpSpLocks/>
            </p:cNvGrpSpPr>
            <p:nvPr/>
          </p:nvGrpSpPr>
          <p:grpSpPr bwMode="auto">
            <a:xfrm>
              <a:off x="3552" y="1119"/>
              <a:ext cx="700" cy="369"/>
              <a:chOff x="3552" y="1071"/>
              <a:chExt cx="700" cy="369"/>
            </a:xfrm>
          </p:grpSpPr>
          <p:sp>
            <p:nvSpPr>
              <p:cNvPr id="91193" name="Text Box 21"/>
              <p:cNvSpPr txBox="1">
                <a:spLocks noChangeArrowheads="1"/>
              </p:cNvSpPr>
              <p:nvPr/>
            </p:nvSpPr>
            <p:spPr bwMode="auto">
              <a:xfrm>
                <a:off x="3552" y="1071"/>
                <a:ext cx="7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Esporângio</a:t>
                </a:r>
              </a:p>
            </p:txBody>
          </p:sp>
          <p:sp>
            <p:nvSpPr>
              <p:cNvPr id="91194" name="Line 22"/>
              <p:cNvSpPr>
                <a:spLocks noChangeShapeType="1"/>
              </p:cNvSpPr>
              <p:nvPr/>
            </p:nvSpPr>
            <p:spPr bwMode="auto">
              <a:xfrm>
                <a:off x="3936" y="1248"/>
                <a:ext cx="96" cy="192"/>
              </a:xfrm>
              <a:prstGeom prst="line">
                <a:avLst/>
              </a:prstGeom>
              <a:noFill/>
              <a:ln w="12700">
                <a:solidFill>
                  <a:srgbClr val="FF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752600" y="1423988"/>
            <a:ext cx="5562600" cy="396875"/>
            <a:chOff x="1104" y="897"/>
            <a:chExt cx="3504" cy="250"/>
          </a:xfrm>
        </p:grpSpPr>
        <p:sp>
          <p:nvSpPr>
            <p:cNvPr id="91189" name="Text Box 24"/>
            <p:cNvSpPr txBox="1">
              <a:spLocks noChangeArrowheads="1"/>
            </p:cNvSpPr>
            <p:nvPr/>
          </p:nvSpPr>
          <p:spPr bwMode="auto">
            <a:xfrm>
              <a:off x="1104" y="897"/>
              <a:ext cx="7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Hifas (+)</a:t>
              </a:r>
            </a:p>
          </p:txBody>
        </p:sp>
        <p:sp>
          <p:nvSpPr>
            <p:cNvPr id="91190" name="Text Box 25"/>
            <p:cNvSpPr txBox="1">
              <a:spLocks noChangeArrowheads="1"/>
            </p:cNvSpPr>
            <p:nvPr/>
          </p:nvSpPr>
          <p:spPr bwMode="auto">
            <a:xfrm>
              <a:off x="3930" y="897"/>
              <a:ext cx="6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Hifas (-)</a:t>
              </a:r>
            </a:p>
          </p:txBody>
        </p:sp>
      </p:grpSp>
      <p:sp>
        <p:nvSpPr>
          <p:cNvPr id="22554" name="AutoShape 26"/>
          <p:cNvSpPr>
            <a:spLocks noChangeArrowheads="1"/>
          </p:cNvSpPr>
          <p:nvPr/>
        </p:nvSpPr>
        <p:spPr bwMode="auto">
          <a:xfrm rot="7082599">
            <a:off x="4604544" y="4245769"/>
            <a:ext cx="242888" cy="1397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657725" y="4800600"/>
            <a:ext cx="828675" cy="457200"/>
            <a:chOff x="2880" y="3168"/>
            <a:chExt cx="522" cy="288"/>
          </a:xfrm>
        </p:grpSpPr>
        <p:sp>
          <p:nvSpPr>
            <p:cNvPr id="91187" name="AutoShape 28"/>
            <p:cNvSpPr>
              <a:spLocks noChangeArrowheads="1"/>
            </p:cNvSpPr>
            <p:nvPr/>
          </p:nvSpPr>
          <p:spPr bwMode="auto">
            <a:xfrm rot="-1418487">
              <a:off x="2880" y="3168"/>
              <a:ext cx="480" cy="288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FFFF99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1188" name="Text Box 29"/>
            <p:cNvSpPr txBox="1">
              <a:spLocks noChangeArrowheads="1"/>
            </p:cNvSpPr>
            <p:nvPr/>
          </p:nvSpPr>
          <p:spPr bwMode="auto">
            <a:xfrm rot="-1435567">
              <a:off x="2901" y="3187"/>
              <a:ext cx="5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Meiose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3213" y="1905000"/>
            <a:ext cx="8491537" cy="3524250"/>
            <a:chOff x="191" y="1200"/>
            <a:chExt cx="5349" cy="2220"/>
          </a:xfrm>
        </p:grpSpPr>
        <p:grpSp>
          <p:nvGrpSpPr>
            <p:cNvPr id="91183" name="Group 31"/>
            <p:cNvGrpSpPr>
              <a:grpSpLocks/>
            </p:cNvGrpSpPr>
            <p:nvPr/>
          </p:nvGrpSpPr>
          <p:grpSpPr bwMode="auto">
            <a:xfrm>
              <a:off x="191" y="1716"/>
              <a:ext cx="5349" cy="1704"/>
              <a:chOff x="191" y="1716"/>
              <a:chExt cx="5349" cy="1704"/>
            </a:xfrm>
          </p:grpSpPr>
          <p:sp>
            <p:nvSpPr>
              <p:cNvPr id="91185" name="Text Box 32"/>
              <p:cNvSpPr txBox="1">
                <a:spLocks noChangeArrowheads="1"/>
              </p:cNvSpPr>
              <p:nvPr/>
            </p:nvSpPr>
            <p:spPr bwMode="auto">
              <a:xfrm rot="10800000">
                <a:off x="191" y="1716"/>
                <a:ext cx="308" cy="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2000" b="1">
                    <a:solidFill>
                      <a:schemeClr val="folHlink"/>
                    </a:solidFill>
                    <a:latin typeface="Times New Roman" panose="02020603050405020304" pitchFamily="18" charset="0"/>
                  </a:rPr>
                  <a:t>Reprodução assexuada</a:t>
                </a:r>
              </a:p>
            </p:txBody>
          </p:sp>
          <p:sp>
            <p:nvSpPr>
              <p:cNvPr id="91186" name="Text Box 33"/>
              <p:cNvSpPr txBox="1">
                <a:spLocks noChangeArrowheads="1"/>
              </p:cNvSpPr>
              <p:nvPr/>
            </p:nvSpPr>
            <p:spPr bwMode="auto">
              <a:xfrm>
                <a:off x="5232" y="1793"/>
                <a:ext cx="308" cy="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2000" b="1">
                    <a:solidFill>
                      <a:schemeClr val="folHlink"/>
                    </a:solidFill>
                    <a:latin typeface="Times New Roman" panose="02020603050405020304" pitchFamily="18" charset="0"/>
                  </a:rPr>
                  <a:t>Reprodução assexuada</a:t>
                </a:r>
              </a:p>
            </p:txBody>
          </p:sp>
        </p:grpSp>
        <p:sp>
          <p:nvSpPr>
            <p:cNvPr id="91184" name="Text Box 34"/>
            <p:cNvSpPr txBox="1">
              <a:spLocks noChangeArrowheads="1"/>
            </p:cNvSpPr>
            <p:nvPr/>
          </p:nvSpPr>
          <p:spPr bwMode="auto">
            <a:xfrm>
              <a:off x="2256" y="1200"/>
              <a:ext cx="132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Reprodução sexuada</a:t>
              </a:r>
              <a:br>
                <a:rPr lang="pt-BR" altLang="pt-BR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lang="pt-BR" altLang="pt-BR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por fusão de</a:t>
              </a:r>
              <a:br>
                <a:rPr lang="pt-BR" altLang="pt-BR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lang="pt-BR" altLang="pt-BR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gametângios (+) e (-)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139825" y="2425700"/>
            <a:ext cx="7056438" cy="2235200"/>
            <a:chOff x="718" y="1528"/>
            <a:chExt cx="4445" cy="1408"/>
          </a:xfrm>
        </p:grpSpPr>
        <p:pic>
          <p:nvPicPr>
            <p:cNvPr id="91181" name="Picture 38" descr="C:\Meus documentos\site\figuras\112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" y="1528"/>
              <a:ext cx="737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82" name="Picture 39" descr="C:\Meus documentos\site\figuras\112b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554"/>
              <a:ext cx="793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68" name="Picture 40" descr="C:\Meus documentos\site\figuras\112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943350"/>
            <a:ext cx="11144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Picture 41" descr="C:\Meus documentos\site\figuras\112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445000"/>
            <a:ext cx="895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Picture 42" descr="C:\Meus documentos\site\figuras\112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5375275"/>
            <a:ext cx="9874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1528763" y="4699000"/>
            <a:ext cx="6140450" cy="1700213"/>
            <a:chOff x="963" y="2960"/>
            <a:chExt cx="3868" cy="1071"/>
          </a:xfrm>
        </p:grpSpPr>
        <p:pic>
          <p:nvPicPr>
            <p:cNvPr id="91179" name="Picture 44" descr="C:\Meus documentos\site\figuras\112g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" y="2960"/>
              <a:ext cx="1451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80" name="Picture 45" descr="C:\Meus documentos\site\figuras\112h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" y="3111"/>
              <a:ext cx="1290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74" name="Picture 46" descr="C:\Meus documentos\site\figuras\112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5349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5" name="AutoShape 47"/>
          <p:cNvSpPr>
            <a:spLocks noChangeArrowheads="1"/>
          </p:cNvSpPr>
          <p:nvPr/>
        </p:nvSpPr>
        <p:spPr bwMode="auto">
          <a:xfrm rot="7681001">
            <a:off x="4291806" y="4928394"/>
            <a:ext cx="242888" cy="1397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76" name="Picture 48" descr="C:\Meus documentos\site\figuras\112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5405438"/>
            <a:ext cx="968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7" name="AutoShape 49"/>
          <p:cNvSpPr>
            <a:spLocks noChangeArrowheads="1"/>
          </p:cNvSpPr>
          <p:nvPr/>
        </p:nvSpPr>
        <p:spPr bwMode="auto">
          <a:xfrm rot="7121453">
            <a:off x="3987006" y="5614194"/>
            <a:ext cx="242888" cy="1397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4724400" y="5867400"/>
            <a:ext cx="1349375" cy="457200"/>
            <a:chOff x="2928" y="3648"/>
            <a:chExt cx="850" cy="288"/>
          </a:xfrm>
        </p:grpSpPr>
        <p:sp>
          <p:nvSpPr>
            <p:cNvPr id="91177" name="AutoShape 51"/>
            <p:cNvSpPr>
              <a:spLocks noChangeArrowheads="1"/>
            </p:cNvSpPr>
            <p:nvPr/>
          </p:nvSpPr>
          <p:spPr bwMode="auto">
            <a:xfrm>
              <a:off x="2928" y="3648"/>
              <a:ext cx="816" cy="288"/>
            </a:xfrm>
            <a:prstGeom prst="leftArrow">
              <a:avLst>
                <a:gd name="adj1" fmla="val 50000"/>
                <a:gd name="adj2" fmla="val 70833"/>
              </a:avLst>
            </a:prstGeom>
            <a:solidFill>
              <a:srgbClr val="FFFF99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1178" name="Text Box 52"/>
            <p:cNvSpPr txBox="1">
              <a:spLocks noChangeArrowheads="1"/>
            </p:cNvSpPr>
            <p:nvPr/>
          </p:nvSpPr>
          <p:spPr bwMode="auto">
            <a:xfrm>
              <a:off x="2985" y="3676"/>
              <a:ext cx="7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Germinação</a:t>
              </a:r>
            </a:p>
          </p:txBody>
        </p:sp>
      </p:grp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5334000" y="5472113"/>
            <a:ext cx="1128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Esporos</a:t>
            </a:r>
            <a:r>
              <a:rPr lang="pt-BR" altLang="pt-BR" sz="1600">
                <a:latin typeface="Times New Roman" panose="02020603050405020304" pitchFamily="18" charset="0"/>
              </a:rPr>
              <a:t> </a:t>
            </a:r>
            <a:r>
              <a:rPr lang="pt-BR" altLang="pt-BR" sz="1600">
                <a:solidFill>
                  <a:srgbClr val="000000"/>
                </a:solidFill>
                <a:latin typeface="Times New Roman" panose="02020603050405020304" pitchFamily="18" charset="0"/>
              </a:rPr>
              <a:t>(n)</a:t>
            </a:r>
          </a:p>
        </p:txBody>
      </p: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908050" y="2057400"/>
            <a:ext cx="7321550" cy="685800"/>
            <a:chOff x="572" y="1296"/>
            <a:chExt cx="4612" cy="432"/>
          </a:xfrm>
        </p:grpSpPr>
        <p:grpSp>
          <p:nvGrpSpPr>
            <p:cNvPr id="91171" name="Group 55"/>
            <p:cNvGrpSpPr>
              <a:grpSpLocks/>
            </p:cNvGrpSpPr>
            <p:nvPr/>
          </p:nvGrpSpPr>
          <p:grpSpPr bwMode="auto">
            <a:xfrm>
              <a:off x="572" y="1296"/>
              <a:ext cx="828" cy="432"/>
              <a:chOff x="572" y="1296"/>
              <a:chExt cx="828" cy="432"/>
            </a:xfrm>
          </p:grpSpPr>
          <p:sp>
            <p:nvSpPr>
              <p:cNvPr id="91175" name="Text Box 56"/>
              <p:cNvSpPr txBox="1">
                <a:spLocks noChangeArrowheads="1"/>
              </p:cNvSpPr>
              <p:nvPr/>
            </p:nvSpPr>
            <p:spPr bwMode="auto">
              <a:xfrm>
                <a:off x="572" y="1296"/>
                <a:ext cx="828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Aplanósporos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(n)</a:t>
                </a:r>
              </a:p>
            </p:txBody>
          </p:sp>
          <p:sp>
            <p:nvSpPr>
              <p:cNvPr id="91176" name="Line 57"/>
              <p:cNvSpPr>
                <a:spLocks noChangeShapeType="1"/>
              </p:cNvSpPr>
              <p:nvPr/>
            </p:nvSpPr>
            <p:spPr bwMode="auto">
              <a:xfrm>
                <a:off x="974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1172" name="Group 58"/>
            <p:cNvGrpSpPr>
              <a:grpSpLocks/>
            </p:cNvGrpSpPr>
            <p:nvPr/>
          </p:nvGrpSpPr>
          <p:grpSpPr bwMode="auto">
            <a:xfrm>
              <a:off x="4356" y="1424"/>
              <a:ext cx="828" cy="304"/>
              <a:chOff x="4356" y="1424"/>
              <a:chExt cx="828" cy="304"/>
            </a:xfrm>
          </p:grpSpPr>
          <p:sp>
            <p:nvSpPr>
              <p:cNvPr id="91173" name="Text Box 59"/>
              <p:cNvSpPr txBox="1">
                <a:spLocks noChangeArrowheads="1"/>
              </p:cNvSpPr>
              <p:nvPr/>
            </p:nvSpPr>
            <p:spPr bwMode="auto">
              <a:xfrm>
                <a:off x="4356" y="1424"/>
                <a:ext cx="828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Aplanósporos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r>
                  <a:rPr lang="pt-BR" altLang="pt-BR" sz="16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(n)</a:t>
                </a:r>
              </a:p>
            </p:txBody>
          </p:sp>
          <p:sp>
            <p:nvSpPr>
              <p:cNvPr id="91174" name="Line 60"/>
              <p:cNvSpPr>
                <a:spLocks noChangeShapeType="1"/>
              </p:cNvSpPr>
              <p:nvPr/>
            </p:nvSpPr>
            <p:spPr bwMode="auto">
              <a:xfrm>
                <a:off x="4638" y="158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4227513" y="3200400"/>
            <a:ext cx="1258887" cy="838200"/>
            <a:chOff x="2663" y="2016"/>
            <a:chExt cx="793" cy="528"/>
          </a:xfrm>
        </p:grpSpPr>
        <p:sp>
          <p:nvSpPr>
            <p:cNvPr id="91168" name="Text Box 62"/>
            <p:cNvSpPr txBox="1">
              <a:spLocks noChangeArrowheads="1"/>
            </p:cNvSpPr>
            <p:nvPr/>
          </p:nvSpPr>
          <p:spPr bwMode="auto">
            <a:xfrm>
              <a:off x="2663" y="2016"/>
              <a:ext cx="79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Gametângios</a:t>
              </a:r>
            </a:p>
            <a:p>
              <a:pPr algn="ctr" eaLnBrk="1" hangingPunct="1"/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(+) e (-)</a:t>
              </a:r>
            </a:p>
          </p:txBody>
        </p:sp>
        <p:sp>
          <p:nvSpPr>
            <p:cNvPr id="91169" name="Line 63"/>
            <p:cNvSpPr>
              <a:spLocks noChangeShapeType="1"/>
            </p:cNvSpPr>
            <p:nvPr/>
          </p:nvSpPr>
          <p:spPr bwMode="auto">
            <a:xfrm>
              <a:off x="2928" y="235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70" name="Line 64"/>
            <p:cNvSpPr>
              <a:spLocks noChangeShapeType="1"/>
            </p:cNvSpPr>
            <p:nvPr/>
          </p:nvSpPr>
          <p:spPr bwMode="auto">
            <a:xfrm flipH="1">
              <a:off x="3072" y="235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3551238" y="4114800"/>
            <a:ext cx="1020762" cy="581025"/>
            <a:chOff x="2237" y="2592"/>
            <a:chExt cx="643" cy="366"/>
          </a:xfrm>
        </p:grpSpPr>
        <p:sp>
          <p:nvSpPr>
            <p:cNvPr id="91166" name="Text Box 66"/>
            <p:cNvSpPr txBox="1">
              <a:spLocks noChangeArrowheads="1"/>
            </p:cNvSpPr>
            <p:nvPr/>
          </p:nvSpPr>
          <p:spPr bwMode="auto">
            <a:xfrm>
              <a:off x="2237" y="2592"/>
              <a:ext cx="64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Zigósporo</a:t>
              </a:r>
            </a:p>
            <a:p>
              <a:pPr algn="ctr" eaLnBrk="1" hangingPunct="1"/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(2n)</a:t>
              </a:r>
            </a:p>
          </p:txBody>
        </p:sp>
        <p:sp>
          <p:nvSpPr>
            <p:cNvPr id="91167" name="Line 67"/>
            <p:cNvSpPr>
              <a:spLocks noChangeShapeType="1"/>
            </p:cNvSpPr>
            <p:nvPr/>
          </p:nvSpPr>
          <p:spPr bwMode="auto">
            <a:xfrm>
              <a:off x="2736" y="278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7467600" y="59436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  <a:latin typeface="Times New Roman" panose="02020603050405020304" pitchFamily="18" charset="0"/>
              </a:rPr>
              <a:t>Pão</a:t>
            </a:r>
          </a:p>
        </p:txBody>
      </p: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3622675" y="1828800"/>
            <a:ext cx="2001838" cy="4572000"/>
            <a:chOff x="2282" y="1152"/>
            <a:chExt cx="1261" cy="2880"/>
          </a:xfrm>
        </p:grpSpPr>
        <p:sp>
          <p:nvSpPr>
            <p:cNvPr id="91164" name="Line 70"/>
            <p:cNvSpPr>
              <a:spLocks noChangeShapeType="1"/>
            </p:cNvSpPr>
            <p:nvPr/>
          </p:nvSpPr>
          <p:spPr bwMode="auto">
            <a:xfrm>
              <a:off x="2282" y="1152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165" name="Line 71"/>
            <p:cNvSpPr>
              <a:spLocks noChangeShapeType="1"/>
            </p:cNvSpPr>
            <p:nvPr/>
          </p:nvSpPr>
          <p:spPr bwMode="auto">
            <a:xfrm>
              <a:off x="3543" y="1152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1774825" y="5318125"/>
            <a:ext cx="1814513" cy="854075"/>
            <a:chOff x="1118" y="3312"/>
            <a:chExt cx="1143" cy="538"/>
          </a:xfrm>
        </p:grpSpPr>
        <p:sp>
          <p:nvSpPr>
            <p:cNvPr id="91162" name="Text Box 73"/>
            <p:cNvSpPr txBox="1">
              <a:spLocks noChangeArrowheads="1"/>
            </p:cNvSpPr>
            <p:nvPr/>
          </p:nvSpPr>
          <p:spPr bwMode="auto">
            <a:xfrm>
              <a:off x="1118" y="3375"/>
              <a:ext cx="1143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Hifas especiais com</a:t>
              </a:r>
              <a:b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função de absorção</a:t>
              </a:r>
              <a:b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lang="pt-BR" altLang="pt-BR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 de alimento</a:t>
              </a:r>
            </a:p>
          </p:txBody>
        </p:sp>
        <p:sp>
          <p:nvSpPr>
            <p:cNvPr id="91163" name="Line 74"/>
            <p:cNvSpPr>
              <a:spLocks noChangeShapeType="1"/>
            </p:cNvSpPr>
            <p:nvPr/>
          </p:nvSpPr>
          <p:spPr bwMode="auto">
            <a:xfrm flipV="1">
              <a:off x="1440" y="3312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490538" y="333375"/>
            <a:ext cx="8086725" cy="987425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Reprodução sexuada</a:t>
            </a:r>
          </a:p>
        </p:txBody>
      </p:sp>
    </p:spTree>
    <p:extLst>
      <p:ext uri="{BB962C8B-B14F-4D97-AF65-F5344CB8AC3E}">
        <p14:creationId xmlns:p14="http://schemas.microsoft.com/office/powerpoint/2010/main" val="36150356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4" grpId="0" animBg="1"/>
      <p:bldP spid="22575" grpId="0" animBg="1"/>
      <p:bldP spid="22577" grpId="0" animBg="1"/>
      <p:bldP spid="22581" grpId="0" autoUpdateAnimBg="0"/>
      <p:bldP spid="225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hitefun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30463"/>
            <a:ext cx="142081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35150" y="2344738"/>
            <a:ext cx="730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b="1"/>
              <a:t> Ricos em vitaminas do complexo B. </a:t>
            </a:r>
          </a:p>
        </p:txBody>
      </p:sp>
      <p:pic>
        <p:nvPicPr>
          <p:cNvPr id="11271" name="Picture 7" descr="gorgonzol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806825"/>
            <a:ext cx="1397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835150" y="4016375"/>
            <a:ext cx="7058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sz="2400" b="1"/>
              <a:t> Queijos; </a:t>
            </a:r>
          </a:p>
          <a:p>
            <a:pPr eaLnBrk="1" hangingPunct="1">
              <a:buFontTx/>
              <a:buChar char="•"/>
            </a:pPr>
            <a:r>
              <a:rPr lang="pt-BR" altLang="pt-BR" sz="2400" b="1"/>
              <a:t> Pães (</a:t>
            </a:r>
            <a:r>
              <a:rPr lang="pt-BR" altLang="pt-BR" sz="2400" b="1" i="1"/>
              <a:t>Sacharomyces cerevisiae)</a:t>
            </a:r>
            <a:endParaRPr lang="pt-BR" altLang="pt-BR" sz="2400" b="1"/>
          </a:p>
        </p:txBody>
      </p:sp>
      <p:pic>
        <p:nvPicPr>
          <p:cNvPr id="11273" name="Picture 9" descr="penicillin2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353050"/>
            <a:ext cx="13477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835150" y="5589588"/>
            <a:ext cx="655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b="1"/>
              <a:t> Antibióticos (</a:t>
            </a:r>
            <a:r>
              <a:rPr lang="pt-BR" altLang="pt-BR" sz="2400" b="1" i="1"/>
              <a:t>Penicillium)</a:t>
            </a:r>
            <a:r>
              <a:rPr lang="pt-BR" altLang="pt-BR" sz="2400" b="1"/>
              <a:t>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835150" y="1306513"/>
            <a:ext cx="705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pt-BR" sz="2400" b="1"/>
              <a:t> Bebidas alcoólicas (vinho e cerveja)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576388" y="363538"/>
            <a:ext cx="7459662" cy="6461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3200" b="1">
                <a:solidFill>
                  <a:schemeClr val="tx2"/>
                </a:solidFill>
                <a:latin typeface="Arial Black" panose="020B0A04020102020204" pitchFamily="34" charset="0"/>
              </a:rPr>
              <a:t>IMPORTÂNCIA DOS FUNGOS</a:t>
            </a:r>
          </a:p>
        </p:txBody>
      </p:sp>
      <p:pic>
        <p:nvPicPr>
          <p:cNvPr id="11279" name="Picture 15" descr="http://images.google.com.br/images?q=tbn:gSthQlJmfLzNsM:http://www.atlantis-cristais-de-alcobaca.pt/crisal/pt/imagens/cerveja-2-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63538"/>
            <a:ext cx="118903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Image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36900"/>
            <a:ext cx="20859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7773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  <p:bldP spid="11272" grpId="0" build="p" autoUpdateAnimBg="0"/>
      <p:bldP spid="11274" grpId="0" build="p" autoUpdateAnimBg="0"/>
      <p:bldP spid="11276" grpId="0" build="p" autoUpdateAnimBg="0"/>
      <p:bldP spid="1127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357188" y="428625"/>
            <a:ext cx="8569325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Produção de pães e de bebidas alcoólicas,</a:t>
            </a:r>
          </a:p>
          <a:p>
            <a:pPr eaLnBrk="1" hangingPunct="1"/>
            <a:r>
              <a:rPr lang="pt-BR" altLang="pt-BR" sz="2400" b="1"/>
              <a:t>além de terem uma pequena participação na produção de alguns queijos (como o gorgonzola, o </a:t>
            </a:r>
            <a:r>
              <a:rPr lang="pt-BR" altLang="pt-BR" sz="2400" b="1" i="1"/>
              <a:t>camembert</a:t>
            </a:r>
            <a:r>
              <a:rPr lang="pt-BR" altLang="pt-BR" sz="2400" b="1"/>
              <a:t> e </a:t>
            </a:r>
          </a:p>
          <a:p>
            <a:pPr eaLnBrk="1" hangingPunct="1"/>
            <a:r>
              <a:rPr lang="pt-BR" altLang="pt-BR" sz="2400" b="1"/>
              <a:t>o </a:t>
            </a:r>
            <a:r>
              <a:rPr lang="pt-BR" altLang="pt-BR" sz="2400" b="1" i="1"/>
              <a:t>roquefort</a:t>
            </a:r>
            <a:r>
              <a:rPr lang="pt-BR" altLang="pt-BR" sz="2400"/>
              <a:t>).</a:t>
            </a:r>
          </a:p>
        </p:txBody>
      </p:sp>
      <p:pic>
        <p:nvPicPr>
          <p:cNvPr id="95235" name="Picture 6" descr="pa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00250"/>
            <a:ext cx="3013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8" descr="vin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26368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16" descr="imagem_sabor_autent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3208338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17" descr="fungos - queij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221163"/>
            <a:ext cx="378618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 Box 18"/>
          <p:cNvSpPr txBox="1">
            <a:spLocks noChangeArrowheads="1"/>
          </p:cNvSpPr>
          <p:nvPr/>
        </p:nvSpPr>
        <p:spPr bwMode="auto">
          <a:xfrm>
            <a:off x="8367713" y="62563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9686816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fungos -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928688"/>
            <a:ext cx="42672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fungos -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93713"/>
            <a:ext cx="33496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642938" y="5000625"/>
            <a:ext cx="7929562" cy="1384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FF0000"/>
                </a:solidFill>
              </a:rPr>
              <a:t>Decompositores</a:t>
            </a:r>
            <a:r>
              <a:rPr lang="pt-BR" altLang="pt-BR" sz="2800" b="1" dirty="0" smtClean="0"/>
              <a:t> da matéria orgânica morta. Recicladores de nutrientes no meio ambiente.</a:t>
            </a:r>
          </a:p>
        </p:txBody>
      </p:sp>
    </p:spTree>
    <p:extLst>
      <p:ext uri="{BB962C8B-B14F-4D97-AF65-F5344CB8AC3E}">
        <p14:creationId xmlns:p14="http://schemas.microsoft.com/office/powerpoint/2010/main" val="30876215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IG_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0063"/>
            <a:ext cx="607218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358775" y="5222875"/>
            <a:ext cx="8497888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FF0000"/>
                </a:solidFill>
              </a:rPr>
              <a:t>Liquens: </a:t>
            </a:r>
            <a:r>
              <a:rPr lang="pt-BR" altLang="pt-BR" sz="2800" b="1" dirty="0" smtClean="0"/>
              <a:t> associação entre algas e fungos); </a:t>
            </a:r>
          </a:p>
          <a:p>
            <a:pPr eaLnBrk="1" hangingPunct="1">
              <a:defRPr/>
            </a:pPr>
            <a:r>
              <a:rPr lang="pt-BR" altLang="pt-BR" sz="2800" b="1" dirty="0" smtClean="0"/>
              <a:t>                 </a:t>
            </a:r>
            <a:r>
              <a:rPr lang="pt-BR" altLang="pt-BR" sz="2800" b="1" dirty="0" err="1" smtClean="0"/>
              <a:t>bioindicadores</a:t>
            </a:r>
            <a:r>
              <a:rPr lang="pt-BR" altLang="pt-BR" sz="2800" b="1" dirty="0" smtClean="0"/>
              <a:t> de poluição</a:t>
            </a:r>
            <a:endParaRPr lang="pt-BR" altLang="pt-BR" sz="2800" b="1" dirty="0" smtClean="0">
              <a:solidFill>
                <a:srgbClr val="FF0000"/>
              </a:solidFill>
            </a:endParaRP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8224838" y="61849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2412115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IG_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03575" y="1916113"/>
            <a:ext cx="4572000" cy="954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800" b="1" dirty="0" err="1">
                <a:solidFill>
                  <a:srgbClr val="FF0000"/>
                </a:solidFill>
              </a:rPr>
              <a:t>Micorrizas</a:t>
            </a:r>
            <a:r>
              <a:rPr lang="pt-BR" altLang="pt-BR" sz="2800" b="1" dirty="0">
                <a:solidFill>
                  <a:srgbClr val="FF0000"/>
                </a:solidFill>
              </a:rPr>
              <a:t>: </a:t>
            </a:r>
            <a:r>
              <a:rPr lang="pt-BR" altLang="pt-BR" sz="2800" b="1" dirty="0"/>
              <a:t>associação entre fungos e raízes).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101380" name="Line 8"/>
          <p:cNvSpPr>
            <a:spLocks noChangeShapeType="1"/>
          </p:cNvSpPr>
          <p:nvPr/>
        </p:nvSpPr>
        <p:spPr bwMode="auto">
          <a:xfrm>
            <a:off x="714375" y="52863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488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err="1" smtClean="0">
                <a:solidFill>
                  <a:schemeClr val="tx1"/>
                </a:solidFill>
              </a:rPr>
              <a:t>Micotoxinas</a:t>
            </a: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534400" cy="23288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pt-BR" altLang="pt-BR" sz="2800" b="1" smtClean="0"/>
              <a:t>Fumonisinas: </a:t>
            </a:r>
            <a:r>
              <a:rPr lang="pt-BR" altLang="pt-BR" sz="2800" i="1" smtClean="0"/>
              <a:t>Fusarium</a:t>
            </a:r>
            <a:r>
              <a:rPr lang="pt-BR" altLang="pt-BR" sz="2800" b="1" smtClean="0"/>
              <a:t> (guerra biológica)</a:t>
            </a:r>
          </a:p>
          <a:p>
            <a:pPr eaLnBrk="1" hangingPunct="1"/>
            <a:r>
              <a:rPr lang="pt-BR" altLang="pt-BR" sz="2800" b="1" smtClean="0"/>
              <a:t>Aflatoxinas</a:t>
            </a:r>
          </a:p>
          <a:p>
            <a:pPr lvl="1" eaLnBrk="1" hangingPunct="1"/>
            <a:r>
              <a:rPr lang="pt-BR" altLang="pt-BR" sz="2400" b="1" i="1" smtClean="0"/>
              <a:t>A. flavus</a:t>
            </a:r>
            <a:r>
              <a:rPr lang="pt-BR" altLang="pt-BR" sz="2400" b="1" smtClean="0"/>
              <a:t> e </a:t>
            </a:r>
            <a:r>
              <a:rPr lang="pt-BR" altLang="pt-BR" sz="2400" b="1" i="1" smtClean="0"/>
              <a:t>A</a:t>
            </a:r>
            <a:r>
              <a:rPr lang="pt-BR" altLang="pt-BR" sz="2400" b="1" smtClean="0"/>
              <a:t>. </a:t>
            </a:r>
            <a:r>
              <a:rPr lang="pt-BR" altLang="pt-BR" sz="2400" b="1" i="1" smtClean="0"/>
              <a:t>parasiticus</a:t>
            </a:r>
            <a:r>
              <a:rPr lang="pt-BR" altLang="pt-BR" sz="2400" b="1" smtClean="0"/>
              <a:t> </a:t>
            </a:r>
            <a:r>
              <a:rPr lang="pt-BR" altLang="pt-BR" sz="2400" b="1" smtClean="0">
                <a:sym typeface="Symbol" panose="05050102010706020507" pitchFamily="18" charset="2"/>
              </a:rPr>
              <a:t> nozes e grão</a:t>
            </a:r>
          </a:p>
          <a:p>
            <a:pPr lvl="1" eaLnBrk="1" hangingPunct="1"/>
            <a:r>
              <a:rPr lang="pt-BR" altLang="pt-BR" sz="2400" b="1" smtClean="0">
                <a:sym typeface="Symbol" panose="05050102010706020507" pitchFamily="18" charset="2"/>
              </a:rPr>
              <a:t>potencial carcinogênico (fígado)</a:t>
            </a:r>
          </a:p>
          <a:p>
            <a:pPr lvl="1" eaLnBrk="1" hangingPunct="1"/>
            <a:r>
              <a:rPr lang="pt-BR" altLang="pt-BR" sz="2400" b="1" smtClean="0">
                <a:sym typeface="Symbol" panose="05050102010706020507" pitchFamily="18" charset="2"/>
              </a:rPr>
              <a:t>controle pelo FDA</a:t>
            </a:r>
            <a:endParaRPr lang="pt-BR" altLang="pt-BR" sz="2400" smtClean="0">
              <a:sym typeface="Symbol" panose="05050102010706020507" pitchFamily="18" charset="2"/>
            </a:endParaRPr>
          </a:p>
        </p:txBody>
      </p:sp>
      <p:pic>
        <p:nvPicPr>
          <p:cNvPr id="10547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r="3931" b="13776"/>
          <a:stretch>
            <a:fillRect/>
          </a:stretch>
        </p:blipFill>
        <p:spPr bwMode="auto">
          <a:xfrm>
            <a:off x="3730625" y="3500438"/>
            <a:ext cx="4981575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535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tx1"/>
                </a:solidFill>
              </a:rPr>
              <a:t>Cogumelos Venenosos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b="1" i="1" smtClean="0"/>
              <a:t>Amanita </a:t>
            </a:r>
            <a:r>
              <a:rPr lang="pt-BR" altLang="pt-BR" b="1" smtClean="0"/>
              <a:t>e </a:t>
            </a:r>
            <a:r>
              <a:rPr lang="pt-BR" altLang="pt-BR" b="1" i="1" smtClean="0"/>
              <a:t>Helvella</a:t>
            </a:r>
            <a:endParaRPr lang="pt-BR" altLang="pt-BR" b="1" smtClean="0"/>
          </a:p>
          <a:p>
            <a:pPr eaLnBrk="1" hangingPunct="1"/>
            <a:r>
              <a:rPr lang="pt-BR" altLang="pt-BR" b="1" smtClean="0"/>
              <a:t>desconforto gastrointestinal, dano hepático e/ou renal</a:t>
            </a:r>
            <a:endParaRPr lang="pt-BR" altLang="pt-BR" smtClean="0"/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5461000" y="5592763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i="1"/>
              <a:t>A. muscaria</a:t>
            </a:r>
            <a:endParaRPr lang="pt-BR" altLang="pt-BR" sz="2400" i="1"/>
          </a:p>
        </p:txBody>
      </p:sp>
      <p:pic>
        <p:nvPicPr>
          <p:cNvPr id="107525" name="Picture 7" descr="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928938"/>
            <a:ext cx="321468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024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262188" y="2189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5638800" cy="8620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Comic Sans MS" panose="030F0702030302020204" pitchFamily="66" charset="0"/>
              </a:rPr>
              <a:t>Fungos</a:t>
            </a:r>
          </a:p>
        </p:txBody>
      </p:sp>
      <p:pic>
        <p:nvPicPr>
          <p:cNvPr id="52228" name="Picture 7" descr="%7bC545729A-2F23-4BCE-8ED6-968FF7328062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569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8191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8229600" cy="3298378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pt-BR" sz="6000" dirty="0" smtClean="0">
                <a:solidFill>
                  <a:srgbClr val="FF0000"/>
                </a:solidFill>
              </a:rPr>
              <a:t>Doenças </a:t>
            </a:r>
            <a:r>
              <a:rPr lang="pt-BR" sz="6000" dirty="0">
                <a:solidFill>
                  <a:srgbClr val="FF0000"/>
                </a:solidFill>
              </a:rPr>
              <a:t>causadas por </a:t>
            </a:r>
            <a:r>
              <a:rPr lang="pt-BR" sz="6000" dirty="0" smtClean="0">
                <a:solidFill>
                  <a:srgbClr val="FF0000"/>
                </a:solidFill>
              </a:rPr>
              <a:t>fungos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8296275" y="62563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6711239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 descr="ferru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33829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7" descr="micose">
            <a:hlinkClick r:id="rId4" tooltip="micos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"/>
            <a:ext cx="39290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8" descr="fungos -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39290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10" descr="Imagem:Intertrigo-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57625"/>
            <a:ext cx="42148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11"/>
          <p:cNvSpPr txBox="1">
            <a:spLocks noChangeArrowheads="1"/>
          </p:cNvSpPr>
          <p:nvPr/>
        </p:nvSpPr>
        <p:spPr bwMode="auto">
          <a:xfrm>
            <a:off x="1285875" y="3000375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Ferrugem do café</a:t>
            </a:r>
          </a:p>
        </p:txBody>
      </p:sp>
      <p:sp>
        <p:nvSpPr>
          <p:cNvPr id="111623" name="Text Box 12"/>
          <p:cNvSpPr txBox="1">
            <a:spLocks noChangeArrowheads="1"/>
          </p:cNvSpPr>
          <p:nvPr/>
        </p:nvSpPr>
        <p:spPr bwMode="auto">
          <a:xfrm>
            <a:off x="5500688" y="278606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Micose de unha</a:t>
            </a:r>
          </a:p>
        </p:txBody>
      </p:sp>
      <p:sp>
        <p:nvSpPr>
          <p:cNvPr id="111624" name="Text Box 13"/>
          <p:cNvSpPr txBox="1">
            <a:spLocks noChangeArrowheads="1"/>
          </p:cNvSpPr>
          <p:nvPr/>
        </p:nvSpPr>
        <p:spPr bwMode="auto">
          <a:xfrm>
            <a:off x="571500" y="3429000"/>
            <a:ext cx="344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Micose de pele  ou  pé-de-atleta</a:t>
            </a:r>
          </a:p>
        </p:txBody>
      </p:sp>
      <p:sp>
        <p:nvSpPr>
          <p:cNvPr id="111625" name="Text Box 15"/>
          <p:cNvSpPr txBox="1">
            <a:spLocks noChangeArrowheads="1"/>
          </p:cNvSpPr>
          <p:nvPr/>
        </p:nvSpPr>
        <p:spPr bwMode="auto">
          <a:xfrm>
            <a:off x="5072063" y="3500438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Pé-de-atleta</a:t>
            </a:r>
          </a:p>
        </p:txBody>
      </p:sp>
    </p:spTree>
    <p:extLst>
      <p:ext uri="{BB962C8B-B14F-4D97-AF65-F5344CB8AC3E}">
        <p14:creationId xmlns:p14="http://schemas.microsoft.com/office/powerpoint/2010/main" val="260560859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7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5832475" cy="478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Text Box 8"/>
          <p:cNvSpPr txBox="1">
            <a:spLocks noChangeArrowheads="1"/>
          </p:cNvSpPr>
          <p:nvPr/>
        </p:nvSpPr>
        <p:spPr bwMode="auto">
          <a:xfrm>
            <a:off x="1190625" y="5556250"/>
            <a:ext cx="58293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/>
              <a:t>Paciente com HIV e com a candidíase (doença </a:t>
            </a:r>
          </a:p>
          <a:p>
            <a:pPr eaLnBrk="1" hangingPunct="1"/>
            <a:r>
              <a:rPr lang="pt-BR" altLang="pt-BR" sz="2400"/>
              <a:t>oportunista)</a:t>
            </a:r>
          </a:p>
        </p:txBody>
      </p:sp>
      <p:sp>
        <p:nvSpPr>
          <p:cNvPr id="113668" name="Text Box 10"/>
          <p:cNvSpPr txBox="1">
            <a:spLocks noChangeArrowheads="1"/>
          </p:cNvSpPr>
          <p:nvPr/>
        </p:nvSpPr>
        <p:spPr bwMode="auto">
          <a:xfrm>
            <a:off x="8224838" y="61849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66314707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ungo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3293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4727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/>
            </a:r>
            <a:br>
              <a:rPr lang="pt-BR" sz="8900" dirty="0" smtClean="0">
                <a:solidFill>
                  <a:srgbClr val="00B050"/>
                </a:solidFill>
              </a:rPr>
            </a:br>
            <a:r>
              <a:rPr lang="pt-BR" sz="8900" dirty="0" smtClean="0">
                <a:solidFill>
                  <a:srgbClr val="00B050"/>
                </a:solidFill>
              </a:rPr>
              <a:t>BIOLOGIA</a:t>
            </a:r>
            <a:br>
              <a:rPr lang="pt-BR" sz="8900" dirty="0" smtClean="0">
                <a:solidFill>
                  <a:srgbClr val="00B050"/>
                </a:solidFill>
              </a:rPr>
            </a:br>
            <a:endParaRPr lang="pt-BR" sz="6700" dirty="0">
              <a:solidFill>
                <a:schemeClr val="accent2"/>
              </a:solidFill>
            </a:endParaRPr>
          </a:p>
        </p:txBody>
      </p:sp>
      <p:sp>
        <p:nvSpPr>
          <p:cNvPr id="1024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defRPr/>
            </a:pPr>
            <a:r>
              <a:rPr lang="pt-BR" sz="3600" dirty="0" smtClean="0"/>
              <a:t>Prof. Lourenço</a:t>
            </a:r>
            <a:endParaRPr lang="pt-BR" sz="3600" dirty="0" smtClean="0">
              <a:solidFill>
                <a:schemeClr val="accent4"/>
              </a:solidFill>
            </a:endParaRPr>
          </a:p>
          <a:p>
            <a:pPr marR="0" eaLnBrk="1" hangingPunct="1">
              <a:defRPr/>
            </a:pPr>
            <a:r>
              <a:rPr lang="pt-BR" sz="3600" dirty="0" smtClean="0">
                <a:solidFill>
                  <a:schemeClr val="accent4"/>
                </a:solidFill>
              </a:rPr>
              <a:t>www.detonei.com</a:t>
            </a:r>
          </a:p>
        </p:txBody>
      </p:sp>
      <p:sp>
        <p:nvSpPr>
          <p:cNvPr id="9220" name="Espaço Reservado para Data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88921018"/>
      </p:ext>
    </p:extLst>
  </p:cSld>
  <p:clrMapOvr>
    <a:masterClrMapping/>
  </p:clrMapOvr>
  <p:transition>
    <p:wheel spokes="3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humida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88925" y="2581275"/>
            <a:ext cx="245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800"/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914400" y="2514600"/>
            <a:ext cx="99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/>
              <a:t>Bolor</a:t>
            </a:r>
          </a:p>
        </p:txBody>
      </p:sp>
      <p:pic>
        <p:nvPicPr>
          <p:cNvPr id="54277" name="Picture 7" descr="microbiologi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3429000" y="2590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Levedura</a:t>
            </a:r>
          </a:p>
        </p:txBody>
      </p:sp>
      <p:pic>
        <p:nvPicPr>
          <p:cNvPr id="54279" name="Picture 10" descr="amanita_muscaria_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2098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6553200" y="2590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Cogumelo</a:t>
            </a:r>
          </a:p>
        </p:txBody>
      </p:sp>
      <p:pic>
        <p:nvPicPr>
          <p:cNvPr id="54281" name="Picture 15" descr="cham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2286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 Box 16"/>
          <p:cNvSpPr txBox="1">
            <a:spLocks noChangeArrowheads="1"/>
          </p:cNvSpPr>
          <p:nvPr/>
        </p:nvSpPr>
        <p:spPr bwMode="auto">
          <a:xfrm>
            <a:off x="571500" y="5857875"/>
            <a:ext cx="478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Champignon </a:t>
            </a:r>
            <a:r>
              <a:rPr lang="pt-BR" altLang="pt-BR" sz="2000"/>
              <a:t>(</a:t>
            </a:r>
            <a:r>
              <a:rPr lang="pt-BR" altLang="pt-BR" sz="2000" i="1"/>
              <a:t>Agaricus campestris</a:t>
            </a:r>
            <a:r>
              <a:rPr lang="pt-BR" altLang="pt-BR" sz="2000"/>
              <a:t>)</a:t>
            </a:r>
          </a:p>
        </p:txBody>
      </p:sp>
      <p:pic>
        <p:nvPicPr>
          <p:cNvPr id="54283" name="Picture 18" descr="BXK17007_orelha-de-pau-_cogumelo_serra-do-japi_-2april-2005_jundiai_sao-paulo_brasil80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2362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Text Box 19"/>
          <p:cNvSpPr txBox="1">
            <a:spLocks noChangeArrowheads="1"/>
          </p:cNvSpPr>
          <p:nvPr/>
        </p:nvSpPr>
        <p:spPr bwMode="auto">
          <a:xfrm>
            <a:off x="5715000" y="59436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Orelha-de-pau</a:t>
            </a:r>
          </a:p>
        </p:txBody>
      </p:sp>
    </p:spTree>
    <p:extLst>
      <p:ext uri="{BB962C8B-B14F-4D97-AF65-F5344CB8AC3E}">
        <p14:creationId xmlns:p14="http://schemas.microsoft.com/office/powerpoint/2010/main" val="36101319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tx1"/>
                </a:solidFill>
              </a:rPr>
              <a:t>Os Fungos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200" dirty="0" smtClean="0"/>
              <a:t>Cogumelos, orelha-de-pau, leveduras e vários tipos de bolores;</a:t>
            </a:r>
          </a:p>
          <a:p>
            <a:pPr eaLnBrk="1" hangingPunct="1">
              <a:defRPr/>
            </a:pPr>
            <a:r>
              <a:rPr lang="pt-BR" altLang="pt-BR" sz="3200" dirty="0" smtClean="0"/>
              <a:t>Eucariontes;</a:t>
            </a:r>
          </a:p>
          <a:p>
            <a:pPr eaLnBrk="1" hangingPunct="1">
              <a:defRPr/>
            </a:pPr>
            <a:r>
              <a:rPr lang="pt-BR" altLang="pt-BR" sz="3200" dirty="0" smtClean="0"/>
              <a:t>Heterotróficos por absorção;</a:t>
            </a:r>
          </a:p>
          <a:p>
            <a:pPr eaLnBrk="1" hangingPunct="1">
              <a:defRPr/>
            </a:pPr>
            <a:r>
              <a:rPr lang="pt-BR" altLang="pt-BR" sz="3200" dirty="0" smtClean="0"/>
              <a:t>Aclorofilados (não fazem fotossíntese);</a:t>
            </a:r>
          </a:p>
          <a:p>
            <a:pPr eaLnBrk="1" hangingPunct="1">
              <a:defRPr/>
            </a:pPr>
            <a:r>
              <a:rPr lang="pt-BR" altLang="pt-BR" sz="3200" dirty="0" smtClean="0"/>
              <a:t>Uni ou multicelulares;</a:t>
            </a:r>
          </a:p>
          <a:p>
            <a:pPr eaLnBrk="1" hangingPunct="1">
              <a:defRPr/>
            </a:pPr>
            <a:r>
              <a:rPr lang="pt-BR" altLang="pt-BR" sz="3200" dirty="0" smtClean="0"/>
              <a:t>Quitina na parede celular;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pt-BR" alt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7022183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4582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Comic Sans MS" panose="030F0702030302020204" pitchFamily="66" charset="0"/>
              </a:rPr>
              <a:t>Estruturas dos fungos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São constituídas fundamentalmente por elementos multicelulares em forma de tubo—as hifas.</a:t>
            </a:r>
            <a:endParaRPr lang="pt-BR" altLang="pt-BR" sz="2400">
              <a:latin typeface="Century Gothic" panose="020B0502020202020204" pitchFamily="34" charset="0"/>
            </a:endParaRPr>
          </a:p>
          <a:p>
            <a:pPr algn="ctr"/>
            <a:endParaRPr lang="pt-BR" altLang="pt-BR" sz="2400"/>
          </a:p>
        </p:txBody>
      </p:sp>
      <p:pic>
        <p:nvPicPr>
          <p:cNvPr id="58372" name="Picture 7" descr="fung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1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3348038" y="4581525"/>
            <a:ext cx="52927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i="1"/>
              <a:t>Tipos de Hifas:</a:t>
            </a:r>
            <a:br>
              <a:rPr lang="pt-BR" altLang="pt-BR" sz="2400" i="1"/>
            </a:br>
            <a:r>
              <a:rPr lang="pt-BR" altLang="pt-BR" sz="2400"/>
              <a:t>     </a:t>
            </a:r>
            <a:r>
              <a:rPr lang="pt-BR" altLang="pt-BR" sz="4900"/>
              <a:t> </a:t>
            </a:r>
            <a:r>
              <a:rPr lang="pt-BR" altLang="pt-BR" sz="2400"/>
              <a:t>                                                            </a:t>
            </a:r>
          </a:p>
        </p:txBody>
      </p:sp>
      <p:pic>
        <p:nvPicPr>
          <p:cNvPr id="58374" name="Picture 9" descr="image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78486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276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fungos -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650"/>
            <a:ext cx="48895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572125" y="107156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Corpo de frutificação</a:t>
            </a: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6427788" y="3952875"/>
            <a:ext cx="105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Micélio</a:t>
            </a:r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 flipV="1">
            <a:off x="4067175" y="1428750"/>
            <a:ext cx="136207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 flipV="1">
            <a:off x="4356100" y="4221163"/>
            <a:ext cx="19446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5786438" y="4429125"/>
            <a:ext cx="2903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Conjunto de filamentos  </a:t>
            </a:r>
          </a:p>
          <a:p>
            <a:pPr eaLnBrk="1" hangingPunct="1"/>
            <a:r>
              <a:rPr lang="pt-BR" altLang="pt-BR"/>
              <a:t>(hifas), parte “invisível” do </a:t>
            </a:r>
          </a:p>
          <a:p>
            <a:pPr eaLnBrk="1" hangingPunct="1"/>
            <a:r>
              <a:rPr lang="pt-BR" altLang="pt-BR"/>
              <a:t>fungo</a:t>
            </a: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6084888" y="2584450"/>
            <a:ext cx="28813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Os </a:t>
            </a:r>
            <a:r>
              <a:rPr lang="pt-BR" altLang="pt-BR" sz="2400" b="1">
                <a:solidFill>
                  <a:srgbClr val="FF0000"/>
                </a:solidFill>
              </a:rPr>
              <a:t>esporos</a:t>
            </a:r>
            <a:r>
              <a:rPr lang="pt-BR" altLang="pt-BR"/>
              <a:t> são as </a:t>
            </a:r>
          </a:p>
          <a:p>
            <a:pPr eaLnBrk="1" hangingPunct="1"/>
            <a:r>
              <a:rPr lang="pt-BR" altLang="pt-BR"/>
              <a:t>estruturas de dispersão</a:t>
            </a:r>
          </a:p>
          <a:p>
            <a:pPr eaLnBrk="1" hangingPunct="1"/>
            <a:r>
              <a:rPr lang="pt-BR" altLang="pt-BR"/>
              <a:t>dos fungos, são as suas</a:t>
            </a:r>
          </a:p>
          <a:p>
            <a:pPr eaLnBrk="1" hangingPunct="1"/>
            <a:r>
              <a:rPr lang="pt-BR" altLang="pt-BR"/>
              <a:t>“sementinhas” .</a:t>
            </a:r>
          </a:p>
        </p:txBody>
      </p:sp>
      <p:sp>
        <p:nvSpPr>
          <p:cNvPr id="60425" name="Line 11"/>
          <p:cNvSpPr>
            <a:spLocks noChangeShapeType="1"/>
          </p:cNvSpPr>
          <p:nvPr/>
        </p:nvSpPr>
        <p:spPr bwMode="auto">
          <a:xfrm flipV="1">
            <a:off x="4787900" y="28527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7793038" y="6184900"/>
            <a:ext cx="1027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0427" name="CaixaDeTexto 11"/>
          <p:cNvSpPr txBox="1">
            <a:spLocks noChangeArrowheads="1"/>
          </p:cNvSpPr>
          <p:nvPr/>
        </p:nvSpPr>
        <p:spPr bwMode="auto">
          <a:xfrm>
            <a:off x="5572125" y="1428750"/>
            <a:ext cx="3224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Parte visível do fungo, </a:t>
            </a:r>
          </a:p>
          <a:p>
            <a:pPr eaLnBrk="1" hangingPunct="1"/>
            <a:r>
              <a:rPr lang="pt-BR" altLang="pt-BR"/>
              <a:t>responsável pela reprodução </a:t>
            </a:r>
          </a:p>
          <a:p>
            <a:pPr eaLnBrk="1" hangingPunct="1"/>
            <a:r>
              <a:rPr lang="pt-BR" altLang="pt-BR"/>
              <a:t>do mesmo.</a:t>
            </a:r>
          </a:p>
        </p:txBody>
      </p:sp>
    </p:spTree>
    <p:extLst>
      <p:ext uri="{BB962C8B-B14F-4D97-AF65-F5344CB8AC3E}">
        <p14:creationId xmlns:p14="http://schemas.microsoft.com/office/powerpoint/2010/main" val="112063538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57166"/>
            <a:ext cx="7772400" cy="135732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Classificação dos fungos: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600" b="1"/>
          </a:p>
        </p:txBody>
      </p:sp>
      <p:sp>
        <p:nvSpPr>
          <p:cNvPr id="62468" name="CaixaDeTexto 3"/>
          <p:cNvSpPr txBox="1">
            <a:spLocks noChangeArrowheads="1"/>
          </p:cNvSpPr>
          <p:nvPr/>
        </p:nvSpPr>
        <p:spPr bwMode="auto">
          <a:xfrm>
            <a:off x="785813" y="2071688"/>
            <a:ext cx="7429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/>
              <a:t> </a:t>
            </a:r>
            <a:r>
              <a:rPr lang="pt-BR" altLang="pt-BR" sz="2800">
                <a:solidFill>
                  <a:srgbClr val="FF0000"/>
                </a:solidFill>
              </a:rPr>
              <a:t>Ascomicetos</a:t>
            </a:r>
            <a:r>
              <a:rPr lang="pt-BR" altLang="pt-BR" sz="2800"/>
              <a:t>: Bolor rosado do pão, leveduras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/>
              <a:t> </a:t>
            </a:r>
            <a:r>
              <a:rPr lang="pt-BR" altLang="pt-BR" sz="2800">
                <a:solidFill>
                  <a:srgbClr val="FF0000"/>
                </a:solidFill>
              </a:rPr>
              <a:t>Basidiomicetos</a:t>
            </a:r>
            <a:r>
              <a:rPr lang="pt-BR" altLang="pt-BR" sz="2800"/>
              <a:t>: cogumelos, orelhas-de-pau, ferrugem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/>
              <a:t> </a:t>
            </a:r>
            <a:r>
              <a:rPr lang="pt-BR" altLang="pt-BR" sz="2800">
                <a:solidFill>
                  <a:srgbClr val="FF0000"/>
                </a:solidFill>
              </a:rPr>
              <a:t>Zigomicetos</a:t>
            </a:r>
            <a:r>
              <a:rPr lang="pt-BR" altLang="pt-BR" sz="2800"/>
              <a:t>: Bolor preto do pão, algumas micorrizas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/>
              <a:t> </a:t>
            </a:r>
            <a:r>
              <a:rPr lang="pt-BR" altLang="pt-BR" sz="2800">
                <a:solidFill>
                  <a:srgbClr val="FF0000"/>
                </a:solidFill>
              </a:rPr>
              <a:t>Deuteromicetos</a:t>
            </a:r>
            <a:r>
              <a:rPr lang="pt-BR" altLang="pt-BR" sz="2800"/>
              <a:t>: </a:t>
            </a:r>
            <a:r>
              <a:rPr lang="pt-BR" altLang="pt-BR" sz="2800" i="1"/>
              <a:t>Candida</a:t>
            </a:r>
            <a:r>
              <a:rPr lang="pt-BR" altLang="pt-BR" sz="2800"/>
              <a:t>, </a:t>
            </a:r>
            <a:r>
              <a:rPr lang="pt-BR" altLang="pt-BR" sz="2800" i="1"/>
              <a:t>Aspergillus</a:t>
            </a:r>
          </a:p>
        </p:txBody>
      </p:sp>
    </p:spTree>
    <p:extLst>
      <p:ext uri="{BB962C8B-B14F-4D97-AF65-F5344CB8AC3E}">
        <p14:creationId xmlns:p14="http://schemas.microsoft.com/office/powerpoint/2010/main" val="293191184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14625"/>
            <a:ext cx="38100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8" descr="fig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850"/>
            <a:ext cx="74787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500063" y="6215063"/>
            <a:ext cx="4295775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accent2"/>
                </a:solidFill>
              </a:rPr>
              <a:t>ASCOMICETOS</a:t>
            </a:r>
          </a:p>
        </p:txBody>
      </p:sp>
    </p:spTree>
    <p:extLst>
      <p:ext uri="{BB962C8B-B14F-4D97-AF65-F5344CB8AC3E}">
        <p14:creationId xmlns:p14="http://schemas.microsoft.com/office/powerpoint/2010/main" val="44620894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967</TotalTime>
  <Words>432</Words>
  <Application>Microsoft Office PowerPoint</Application>
  <PresentationFormat>Apresentação na tela (4:3)</PresentationFormat>
  <Paragraphs>150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6" baseType="lpstr">
      <vt:lpstr>Arial</vt:lpstr>
      <vt:lpstr>Lucida Sans Unicode</vt:lpstr>
      <vt:lpstr>Wingdings 3</vt:lpstr>
      <vt:lpstr>Verdana</vt:lpstr>
      <vt:lpstr>Wingdings 2</vt:lpstr>
      <vt:lpstr>Calibri</vt:lpstr>
      <vt:lpstr>Century Gothic</vt:lpstr>
      <vt:lpstr>Times New Roman</vt:lpstr>
      <vt:lpstr>Arial Black</vt:lpstr>
      <vt:lpstr>Symbol</vt:lpstr>
      <vt:lpstr>Osaka</vt:lpstr>
      <vt:lpstr>Concurso</vt:lpstr>
      <vt:lpstr>      BIOLOGIA -Reino Fungi-</vt:lpstr>
      <vt:lpstr>Apresentação do PowerPoint</vt:lpstr>
      <vt:lpstr>Apresentação do PowerPoint</vt:lpstr>
      <vt:lpstr>Apresentação do PowerPoint</vt:lpstr>
      <vt:lpstr>Os Fungos</vt:lpstr>
      <vt:lpstr>Apresentação do PowerPoint</vt:lpstr>
      <vt:lpstr>Apresentação do PowerPoint</vt:lpstr>
      <vt:lpstr>  Classificação dos fungos:</vt:lpstr>
      <vt:lpstr>Apresentação do PowerPoint</vt:lpstr>
      <vt:lpstr>Apresentação do PowerPoint</vt:lpstr>
      <vt:lpstr>Apresentação do PowerPoint</vt:lpstr>
      <vt:lpstr>Orelha-de-pau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Reprodução assexuada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Micotoxinas</vt:lpstr>
      <vt:lpstr>Cogumelos Venenosos</vt:lpstr>
      <vt:lpstr>Doenças causadas por fungos</vt:lpstr>
      <vt:lpstr>Apresentação do PowerPoint</vt:lpstr>
      <vt:lpstr>Apresentação do PowerPoint</vt:lpstr>
      <vt:lpstr>Apresentação do PowerPoint</vt:lpstr>
      <vt:lpstr>      BIOLOGIA </vt:lpstr>
    </vt:vector>
  </TitlesOfParts>
  <Company>MARCELLO PRODUÇÕES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Poríferos e Cnidários</dc:title>
  <dc:creator>MARCELLO</dc:creator>
  <cp:lastModifiedBy>Conta da Microsoft</cp:lastModifiedBy>
  <cp:revision>283</cp:revision>
  <dcterms:created xsi:type="dcterms:W3CDTF">2007-03-01T00:18:25Z</dcterms:created>
  <dcterms:modified xsi:type="dcterms:W3CDTF">2024-04-02T14:49:27Z</dcterms:modified>
</cp:coreProperties>
</file>