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8" r:id="rId1"/>
  </p:sldMasterIdLst>
  <p:notesMasterIdLst>
    <p:notesMasterId r:id="rId32"/>
  </p:notesMasterIdLst>
  <p:sldIdLst>
    <p:sldId id="256" r:id="rId2"/>
    <p:sldId id="458" r:id="rId3"/>
    <p:sldId id="457" r:id="rId4"/>
    <p:sldId id="418" r:id="rId5"/>
    <p:sldId id="419" r:id="rId6"/>
    <p:sldId id="420" r:id="rId7"/>
    <p:sldId id="421" r:id="rId8"/>
    <p:sldId id="422" r:id="rId9"/>
    <p:sldId id="423" r:id="rId10"/>
    <p:sldId id="425" r:id="rId11"/>
    <p:sldId id="431" r:id="rId12"/>
    <p:sldId id="460" r:id="rId13"/>
    <p:sldId id="459" r:id="rId14"/>
    <p:sldId id="464" r:id="rId15"/>
    <p:sldId id="463" r:id="rId16"/>
    <p:sldId id="461" r:id="rId17"/>
    <p:sldId id="465" r:id="rId18"/>
    <p:sldId id="435" r:id="rId19"/>
    <p:sldId id="438" r:id="rId20"/>
    <p:sldId id="433" r:id="rId21"/>
    <p:sldId id="437" r:id="rId22"/>
    <p:sldId id="466" r:id="rId23"/>
    <p:sldId id="426" r:id="rId24"/>
    <p:sldId id="467" r:id="rId25"/>
    <p:sldId id="427" r:id="rId26"/>
    <p:sldId id="439" r:id="rId27"/>
    <p:sldId id="468" r:id="rId28"/>
    <p:sldId id="469" r:id="rId29"/>
    <p:sldId id="440" r:id="rId30"/>
    <p:sldId id="456" r:id="rId31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2" autoAdjust="0"/>
    <p:restoredTop sz="94660"/>
  </p:normalViewPr>
  <p:slideViewPr>
    <p:cSldViewPr>
      <p:cViewPr varScale="1">
        <p:scale>
          <a:sx n="70" d="100"/>
          <a:sy n="70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6C7FEB0-6AA7-4DD6-B84C-8C65D89B3ED2}" type="datetimeFigureOut">
              <a:rPr lang="pt-BR"/>
              <a:pPr>
                <a:defRPr/>
              </a:pPr>
              <a:t>20/03/2024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D8A5910-D47E-4388-8C04-C27A1659337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77418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522434-E8C0-4747-A90F-EBE99AE20265}" type="slidenum">
              <a:rPr lang="pt-BR" altLang="pt-BR" smtClean="0"/>
              <a:pPr>
                <a:spcBef>
                  <a:spcPct val="0"/>
                </a:spcBef>
              </a:pPr>
              <a:t>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84511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8AE120-3E60-4713-9FD7-35E9E8EB9EF6}" type="slidenum">
              <a:rPr lang="pt-BR" altLang="pt-BR" smtClean="0"/>
              <a:pPr>
                <a:spcBef>
                  <a:spcPct val="0"/>
                </a:spcBef>
              </a:pPr>
              <a:t>11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737441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9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3D5AF1-1D56-4CA5-AAB1-DA8EFDA79928}" type="slidenum">
              <a:rPr lang="pt-BR" altLang="pt-BR" smtClean="0"/>
              <a:pPr>
                <a:spcBef>
                  <a:spcPct val="0"/>
                </a:spcBef>
              </a:pPr>
              <a:t>12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275013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FE9EF3-468B-4A0F-A992-0DB590D7DAFB}" type="slidenum">
              <a:rPr lang="pt-BR" altLang="pt-BR" smtClean="0"/>
              <a:pPr>
                <a:spcBef>
                  <a:spcPct val="0"/>
                </a:spcBef>
              </a:pPr>
              <a:t>13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763044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549C25-9349-4142-8EE6-DF682B5C4E7A}" type="slidenum">
              <a:rPr lang="pt-BR" altLang="pt-BR" smtClean="0"/>
              <a:pPr>
                <a:spcBef>
                  <a:spcPct val="0"/>
                </a:spcBef>
              </a:pPr>
              <a:t>14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573893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DA683F-5D92-49B8-8602-2E22C7362E6A}" type="slidenum">
              <a:rPr lang="pt-BR" altLang="pt-BR" smtClean="0"/>
              <a:pPr>
                <a:spcBef>
                  <a:spcPct val="0"/>
                </a:spcBef>
              </a:pPr>
              <a:t>15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132170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378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B63817-A6A5-4BE6-A254-AC8AC3A7E22C}" type="slidenum">
              <a:rPr lang="pt-BR" altLang="pt-BR" smtClean="0"/>
              <a:pPr>
                <a:spcBef>
                  <a:spcPct val="0"/>
                </a:spcBef>
              </a:pPr>
              <a:t>16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252953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B11112-288D-4763-81F4-FC9C65CDAD24}" type="slidenum">
              <a:rPr lang="pt-BR" altLang="pt-BR" smtClean="0"/>
              <a:pPr>
                <a:spcBef>
                  <a:spcPct val="0"/>
                </a:spcBef>
              </a:pPr>
              <a:t>17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30410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19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C82232-0202-4EF6-ACA2-F32A9B567335}" type="slidenum">
              <a:rPr lang="pt-BR" altLang="pt-BR" smtClean="0"/>
              <a:pPr>
                <a:spcBef>
                  <a:spcPct val="0"/>
                </a:spcBef>
              </a:pPr>
              <a:t>18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199588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40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FCE8B5-3C30-4237-A0CF-4366E9A1283D}" type="slidenum">
              <a:rPr lang="pt-BR" altLang="pt-BR" smtClean="0"/>
              <a:pPr>
                <a:spcBef>
                  <a:spcPct val="0"/>
                </a:spcBef>
              </a:pPr>
              <a:t>19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678620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60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2F685F-7CBB-4349-8148-4973AF73EEB1}" type="slidenum">
              <a:rPr lang="pt-BR" altLang="pt-BR" smtClean="0"/>
              <a:pPr>
                <a:spcBef>
                  <a:spcPct val="0"/>
                </a:spcBef>
              </a:pPr>
              <a:t>20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083919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112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313376-CD6F-4C7D-87A0-1651D655F680}" type="slidenum">
              <a:rPr lang="pt-BR" altLang="pt-BR" smtClean="0"/>
              <a:pPr>
                <a:spcBef>
                  <a:spcPct val="0"/>
                </a:spcBef>
              </a:pPr>
              <a:t>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755471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64C9AF-E47C-45E9-B89E-C79120D51CB0}" type="slidenum">
              <a:rPr lang="pt-BR" altLang="pt-BR" smtClean="0"/>
              <a:pPr>
                <a:spcBef>
                  <a:spcPct val="0"/>
                </a:spcBef>
              </a:pPr>
              <a:t>21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3267216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91EECE-0857-4420-B7D5-47580BE9D7AC}" type="slidenum">
              <a:rPr lang="pt-BR" altLang="pt-BR" smtClean="0"/>
              <a:pPr>
                <a:spcBef>
                  <a:spcPct val="0"/>
                </a:spcBef>
              </a:pPr>
              <a:t>23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5520480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42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C96B8A-9471-4784-B5F3-D0316F140705}" type="slidenum">
              <a:rPr lang="pt-BR" altLang="pt-BR" smtClean="0"/>
              <a:pPr>
                <a:spcBef>
                  <a:spcPct val="0"/>
                </a:spcBef>
              </a:pPr>
              <a:t>25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0163051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63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D97E7A-FCCD-4C7D-A120-F66F2F897D02}" type="slidenum">
              <a:rPr lang="pt-BR" altLang="pt-BR" smtClean="0"/>
              <a:pPr>
                <a:spcBef>
                  <a:spcPct val="0"/>
                </a:spcBef>
              </a:pPr>
              <a:t>26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8651946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42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C96B8A-9471-4784-B5F3-D0316F140705}" type="slidenum">
              <a:rPr lang="pt-BR" altLang="pt-BR" smtClean="0"/>
              <a:pPr>
                <a:spcBef>
                  <a:spcPct val="0"/>
                </a:spcBef>
              </a:pPr>
              <a:t>27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567295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42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C96B8A-9471-4784-B5F3-D0316F140705}" type="slidenum">
              <a:rPr lang="pt-BR" altLang="pt-BR" smtClean="0"/>
              <a:pPr>
                <a:spcBef>
                  <a:spcPct val="0"/>
                </a:spcBef>
              </a:pPr>
              <a:t>28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7629788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44F65E-DAE2-4CF5-A0C3-892340146181}" type="slidenum">
              <a:rPr lang="pt-BR" altLang="pt-BR" smtClean="0"/>
              <a:pPr>
                <a:spcBef>
                  <a:spcPct val="0"/>
                </a:spcBef>
              </a:pPr>
              <a:t>29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847313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133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5E1BAA-CFFA-4580-9DAA-E74AB894AEA4}" type="slidenum">
              <a:rPr lang="pt-BR" altLang="pt-BR" smtClean="0"/>
              <a:pPr>
                <a:spcBef>
                  <a:spcPct val="0"/>
                </a:spcBef>
              </a:pPr>
              <a:t>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079547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153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D7D772-8AC5-4886-9480-15B21254DAE4}" type="slidenum">
              <a:rPr lang="pt-BR" altLang="pt-BR" smtClean="0"/>
              <a:pPr>
                <a:spcBef>
                  <a:spcPct val="0"/>
                </a:spcBef>
              </a:pPr>
              <a:t>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64830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174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B34D27-E195-4043-A490-4649FE2B3286}" type="slidenum">
              <a:rPr lang="pt-BR" altLang="pt-BR" smtClean="0"/>
              <a:pPr>
                <a:spcBef>
                  <a:spcPct val="0"/>
                </a:spcBef>
              </a:pPr>
              <a:t>6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997748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194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480B10-20C2-4512-B122-CE27F744A8C6}" type="slidenum">
              <a:rPr lang="pt-BR" altLang="pt-BR" smtClean="0"/>
              <a:pPr>
                <a:spcBef>
                  <a:spcPct val="0"/>
                </a:spcBef>
              </a:pPr>
              <a:t>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854245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15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D70329-12DB-4845-B244-5D1B6D874774}" type="slidenum">
              <a:rPr lang="pt-BR" altLang="pt-BR" smtClean="0"/>
              <a:pPr>
                <a:spcBef>
                  <a:spcPct val="0"/>
                </a:spcBef>
              </a:pPr>
              <a:t>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000340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35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92C565-223A-4DC8-B9E8-840EBF088F1C}" type="slidenum">
              <a:rPr lang="pt-BR" altLang="pt-BR" smtClean="0"/>
              <a:pPr>
                <a:spcBef>
                  <a:spcPct val="0"/>
                </a:spcBef>
              </a:pPr>
              <a:t>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877005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56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2B18C6-019D-45E1-AF5F-A4E8C711A7DF}" type="slidenum">
              <a:rPr lang="pt-BR" altLang="pt-BR" smtClean="0"/>
              <a:pPr>
                <a:spcBef>
                  <a:spcPct val="0"/>
                </a:spcBef>
              </a:pPr>
              <a:t>10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701646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12BA0-9412-4352-BDC4-2C9DA9783020}" type="datetime1">
              <a:rPr lang="pt-BR"/>
              <a:pPr>
                <a:defRPr/>
              </a:pPr>
              <a:t>20/03/2024</a:t>
            </a:fld>
            <a:endParaRPr lang="pt-BR"/>
          </a:p>
        </p:txBody>
      </p:sp>
      <p:sp>
        <p:nvSpPr>
          <p:cNvPr id="5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6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7D5BAD83-3FA3-4A50-B7DF-D6A9C215CE9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99789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DB7A-7C3B-4CA5-AAEB-0A4A1FA566DC}" type="datetime1">
              <a:rPr lang="pt-BR"/>
              <a:pPr>
                <a:defRPr/>
              </a:pPr>
              <a:t>20/03/2024</a:t>
            </a:fld>
            <a:endParaRPr lang="pt-BR" dirty="0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4B8A7-8E2F-4F16-9762-29849AF4DA8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8070463"/>
      </p:ext>
    </p:extLst>
  </p:cSld>
  <p:clrMapOvr>
    <a:masterClrMapping/>
  </p:clrMapOvr>
  <p:transition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3513D-FB9A-40D1-82F9-C750DD347A9B}" type="datetime1">
              <a:rPr lang="pt-BR"/>
              <a:pPr>
                <a:defRPr/>
              </a:pPr>
              <a:t>20/03/2024</a:t>
            </a:fld>
            <a:endParaRPr lang="pt-BR" dirty="0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F504F-A4CC-4A16-BF9A-98C7B5CB95F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47682508"/>
      </p:ext>
    </p:extLst>
  </p:cSld>
  <p:clrMapOvr>
    <a:masterClrMapping/>
  </p:clrMapOvr>
  <p:transition>
    <p:wheel spokes="3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3481991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EFAF4-5EEE-4158-91B6-2F612CFFC43E}" type="datetime1">
              <a:rPr lang="pt-BR"/>
              <a:pPr>
                <a:defRPr/>
              </a:pPr>
              <a:t>20/03/2024</a:t>
            </a:fld>
            <a:endParaRPr lang="pt-BR" dirty="0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5CF5A-65CA-4BDD-A614-647CA21AEE4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77887026"/>
      </p:ext>
    </p:extLst>
  </p:cSld>
  <p:clrMapOvr>
    <a:masterClrMapping/>
  </p:clrMapOvr>
  <p:transition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6BBF4-88D2-4AAB-B19B-22C309B914BD}" type="datetime1">
              <a:rPr lang="pt-BR"/>
              <a:pPr>
                <a:defRPr/>
              </a:pPr>
              <a:t>20/03/2024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5568F095-AA35-4E3F-ADCF-8694C293CED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9574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2E063-DACA-4480-BCFA-48E1830AB05B}" type="datetime1">
              <a:rPr lang="pt-BR"/>
              <a:pPr>
                <a:defRPr/>
              </a:pPr>
              <a:t>20/03/2024</a:t>
            </a:fld>
            <a:endParaRPr lang="pt-BR" dirty="0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54455-C29B-4C71-888E-97D99EA6D99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16061372"/>
      </p:ext>
    </p:extLst>
  </p:cSld>
  <p:clrMapOvr>
    <a:masterClrMapping/>
  </p:clrMapOvr>
  <p:transition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F0332-C516-48A1-B524-D5EB1A373404}" type="datetime1">
              <a:rPr lang="pt-BR"/>
              <a:pPr>
                <a:defRPr/>
              </a:pPr>
              <a:t>20/03/2024</a:t>
            </a:fld>
            <a:endParaRPr lang="pt-BR" dirty="0"/>
          </a:p>
        </p:txBody>
      </p:sp>
      <p:sp>
        <p:nvSpPr>
          <p:cNvPr id="8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9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40448-E2E3-4060-A266-FBB7EE34325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72926116"/>
      </p:ext>
    </p:extLst>
  </p:cSld>
  <p:clrMapOvr>
    <a:masterClrMapping/>
  </p:clrMapOvr>
  <p:transition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45AD6-26E4-4DB8-8483-881CD4C59E23}" type="datetime1">
              <a:rPr lang="pt-BR"/>
              <a:pPr>
                <a:defRPr/>
              </a:pPr>
              <a:t>20/03/2024</a:t>
            </a:fld>
            <a:endParaRPr lang="pt-BR" dirty="0"/>
          </a:p>
        </p:txBody>
      </p:sp>
      <p:sp>
        <p:nvSpPr>
          <p:cNvPr id="4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5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A366A-8086-4793-A65C-626941E6DAF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32305047"/>
      </p:ext>
    </p:extLst>
  </p:cSld>
  <p:clrMapOvr>
    <a:masterClrMapping/>
  </p:clrMapOvr>
  <p:transition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9733C-7DD1-4FB1-B046-0687B72CFA83}" type="datetime1">
              <a:rPr lang="pt-BR"/>
              <a:pPr>
                <a:defRPr/>
              </a:pPr>
              <a:t>20/03/2024</a:t>
            </a:fld>
            <a:endParaRPr lang="pt-BR" dirty="0"/>
          </a:p>
        </p:txBody>
      </p:sp>
      <p:sp>
        <p:nvSpPr>
          <p:cNvPr id="3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4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AB9AA-0809-421D-A5FE-572AE3E5580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48997464"/>
      </p:ext>
    </p:extLst>
  </p:cSld>
  <p:clrMapOvr>
    <a:masterClrMapping/>
  </p:clrMapOvr>
  <p:transition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7D604-E923-4700-8F1E-9E3AA8C799F5}" type="datetime1">
              <a:rPr lang="pt-BR"/>
              <a:pPr>
                <a:defRPr/>
              </a:pPr>
              <a:t>20/03/2024</a:t>
            </a:fld>
            <a:endParaRPr lang="pt-BR" dirty="0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5D91F-783F-40D9-8787-BF05B2321DA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14948037"/>
      </p:ext>
    </p:extLst>
  </p:cSld>
  <p:clrMapOvr>
    <a:masterClrMapping/>
  </p:clrMapOvr>
  <p:transition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com Único Canto Aparado e Arredondado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Triângulo retângulo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orma livre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9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D114B-5875-4B58-BE5D-293722EF9528}" type="datetime1">
              <a:rPr lang="pt-BR"/>
              <a:pPr>
                <a:defRPr/>
              </a:pPr>
              <a:t>20/03/2024</a:t>
            </a:fld>
            <a:endParaRPr lang="pt-BR"/>
          </a:p>
        </p:txBody>
      </p:sp>
      <p:sp>
        <p:nvSpPr>
          <p:cNvPr id="10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11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9DF6C-0DD2-4EB2-BF0C-2EE6D1F57B2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23851395"/>
      </p:ext>
    </p:extLst>
  </p:cSld>
  <p:clrMapOvr>
    <a:masterClrMapping/>
  </p:clrMapOvr>
  <p:transition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</a:endParaRPr>
          </a:p>
        </p:txBody>
      </p:sp>
      <p:sp>
        <p:nvSpPr>
          <p:cNvPr id="1028" name="Espaço Reservado para Título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  <a:endParaRPr lang="en-US" altLang="pt-BR" smtClean="0"/>
          </a:p>
        </p:txBody>
      </p:sp>
      <p:sp>
        <p:nvSpPr>
          <p:cNvPr id="1029" name="Espaço Reservado para Texto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  <a:endParaRPr lang="en-US" altLang="pt-BR" smtClean="0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DD2834FC-0BD7-4504-BDBF-8940A468E400}" type="datetime1">
              <a:rPr lang="pt-BR"/>
              <a:pPr>
                <a:defRPr/>
              </a:pPr>
              <a:t>20/03/2024</a:t>
            </a:fld>
            <a:endParaRPr lang="pt-BR" dirty="0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pt-BR"/>
              <a:t>lasneaux.blogspot.com</a:t>
            </a:r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F07A5FBD-1F5F-46CC-8F01-28551E8FD11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grpSp>
        <p:nvGrpSpPr>
          <p:cNvPr id="1033" name="Grupo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7" r:id="rId1"/>
    <p:sldLayoutId id="2147484489" r:id="rId2"/>
    <p:sldLayoutId id="2147484498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9" r:id="rId9"/>
    <p:sldLayoutId id="2147484495" r:id="rId10"/>
    <p:sldLayoutId id="2147484496" r:id="rId11"/>
    <p:sldLayoutId id="2147484500" r:id="rId12"/>
  </p:sldLayoutIdLst>
  <p:transition>
    <p:wheel spokes="3"/>
  </p:transition>
  <p:timing>
    <p:tnLst>
      <p:par>
        <p:cTn id="1" dur="indefinite" restart="never" nodeType="tmRoot"/>
      </p:par>
    </p:tnLst>
  </p:timing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caradebiologia.com.br/ensinomedio/aulas/gifs/aula03_01.gif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caradebiologia.com.br/ensinomedio/aulas/gifs/aula03_03.gi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14374" y="857250"/>
            <a:ext cx="7962081" cy="2473325"/>
          </a:xfrm>
          <a:ln>
            <a:miter lim="800000"/>
            <a:headEnd/>
            <a:tailEnd/>
          </a:ln>
          <a:extLst/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8900" dirty="0" smtClean="0">
                <a:solidFill>
                  <a:srgbClr val="00B050"/>
                </a:solidFill>
              </a:rPr>
              <a:t/>
            </a:r>
            <a:br>
              <a:rPr lang="pt-BR" sz="8900" dirty="0" smtClean="0">
                <a:solidFill>
                  <a:srgbClr val="00B050"/>
                </a:solidFill>
              </a:rPr>
            </a:br>
            <a:r>
              <a:rPr lang="pt-BR" sz="8900" dirty="0" smtClean="0">
                <a:solidFill>
                  <a:srgbClr val="00B050"/>
                </a:solidFill>
              </a:rPr>
              <a:t/>
            </a:r>
            <a:br>
              <a:rPr lang="pt-BR" sz="8900" dirty="0" smtClean="0">
                <a:solidFill>
                  <a:srgbClr val="00B050"/>
                </a:solidFill>
              </a:rPr>
            </a:br>
            <a:r>
              <a:rPr lang="pt-BR" sz="8900" dirty="0" smtClean="0">
                <a:solidFill>
                  <a:srgbClr val="00B050"/>
                </a:solidFill>
              </a:rPr>
              <a:t/>
            </a:r>
            <a:br>
              <a:rPr lang="pt-BR" sz="8900" dirty="0" smtClean="0">
                <a:solidFill>
                  <a:srgbClr val="00B050"/>
                </a:solidFill>
              </a:rPr>
            </a:br>
            <a:r>
              <a:rPr lang="pt-BR" sz="8900" dirty="0" smtClean="0">
                <a:solidFill>
                  <a:srgbClr val="00B050"/>
                </a:solidFill>
              </a:rPr>
              <a:t/>
            </a:r>
            <a:br>
              <a:rPr lang="pt-BR" sz="8900" dirty="0" smtClean="0">
                <a:solidFill>
                  <a:srgbClr val="00B050"/>
                </a:solidFill>
              </a:rPr>
            </a:br>
            <a:r>
              <a:rPr lang="pt-BR" sz="8900" dirty="0" smtClean="0">
                <a:solidFill>
                  <a:srgbClr val="00B050"/>
                </a:solidFill>
              </a:rPr>
              <a:t/>
            </a:r>
            <a:br>
              <a:rPr lang="pt-BR" sz="8900" dirty="0" smtClean="0">
                <a:solidFill>
                  <a:srgbClr val="00B050"/>
                </a:solidFill>
              </a:rPr>
            </a:br>
            <a:r>
              <a:rPr lang="pt-BR" sz="8900" dirty="0" smtClean="0">
                <a:solidFill>
                  <a:srgbClr val="00B050"/>
                </a:solidFill>
              </a:rPr>
              <a:t/>
            </a:r>
            <a:br>
              <a:rPr lang="pt-BR" sz="8900" dirty="0" smtClean="0">
                <a:solidFill>
                  <a:srgbClr val="00B050"/>
                </a:solidFill>
              </a:rPr>
            </a:br>
            <a:r>
              <a:rPr lang="pt-BR" sz="8900" dirty="0" smtClean="0">
                <a:solidFill>
                  <a:srgbClr val="00B050"/>
                </a:solidFill>
              </a:rPr>
              <a:t>ECOLOGIA</a:t>
            </a:r>
            <a:br>
              <a:rPr lang="pt-BR" sz="8900" dirty="0" smtClean="0">
                <a:solidFill>
                  <a:srgbClr val="00B050"/>
                </a:solidFill>
              </a:rPr>
            </a:br>
            <a:r>
              <a:rPr lang="pt-BR" sz="6700" dirty="0" smtClean="0">
                <a:solidFill>
                  <a:schemeClr val="accent2"/>
                </a:solidFill>
              </a:rPr>
              <a:t>-Introdução-</a:t>
            </a:r>
            <a:endParaRPr lang="pt-BR" sz="6700" dirty="0">
              <a:solidFill>
                <a:schemeClr val="accent2"/>
              </a:solidFill>
            </a:endParaRPr>
          </a:p>
        </p:txBody>
      </p:sp>
      <p:sp>
        <p:nvSpPr>
          <p:cNvPr id="7171" name="Subtítulo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r>
              <a:rPr lang="pt-BR" altLang="pt-BR" sz="3600" smtClean="0"/>
              <a:t>Prof. Lourenço</a:t>
            </a:r>
            <a:endParaRPr lang="pt-BR" altLang="pt-BR" sz="3600" smtClean="0">
              <a:solidFill>
                <a:srgbClr val="10CF9B"/>
              </a:solidFill>
            </a:endParaRPr>
          </a:p>
          <a:p>
            <a:pPr marR="0" eaLnBrk="1" hangingPunct="1"/>
            <a:r>
              <a:rPr lang="pt-BR" altLang="pt-BR" sz="3600" smtClean="0">
                <a:solidFill>
                  <a:srgbClr val="10CF9B"/>
                </a:solidFill>
              </a:rPr>
              <a:t>www.detonei.com</a:t>
            </a:r>
          </a:p>
        </p:txBody>
      </p:sp>
      <p:pic>
        <p:nvPicPr>
          <p:cNvPr id="7172" name="Imagem 5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388937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619250" y="692150"/>
            <a:ext cx="2160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476375" y="836613"/>
            <a:ext cx="4032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pt-BR" sz="1800">
              <a:latin typeface="Arial" panose="020B0604020202020204" pitchFamily="34" charset="0"/>
            </a:endParaRP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114300" y="332656"/>
            <a:ext cx="7266012" cy="107721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rgbClr val="FFFF00"/>
                </a:solidFill>
              </a:rPr>
              <a:t>Hábitat – </a:t>
            </a:r>
            <a:r>
              <a:rPr lang="pt-BR" sz="3200" dirty="0">
                <a:solidFill>
                  <a:srgbClr val="00FF00"/>
                </a:solidFill>
              </a:rPr>
              <a:t>lugar onde o organismo vive (</a:t>
            </a:r>
            <a:r>
              <a:rPr lang="pt-BR" sz="3200" dirty="0">
                <a:solidFill>
                  <a:schemeClr val="bg1"/>
                </a:solidFill>
              </a:rPr>
              <a:t>“endereço”</a:t>
            </a:r>
            <a:r>
              <a:rPr lang="pt-BR" sz="3200" dirty="0">
                <a:solidFill>
                  <a:srgbClr val="00FF00"/>
                </a:solidFill>
              </a:rPr>
              <a:t>)</a:t>
            </a:r>
            <a:endParaRPr lang="en-US" sz="3200" dirty="0">
              <a:solidFill>
                <a:srgbClr val="00FF00"/>
              </a:solidFill>
            </a:endParaRPr>
          </a:p>
        </p:txBody>
      </p:sp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2267744" y="1700808"/>
            <a:ext cx="1296987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dirty="0">
                <a:solidFill>
                  <a:srgbClr val="FFFF00"/>
                </a:solidFill>
              </a:rPr>
              <a:t>Hábitat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2915816" y="5301208"/>
            <a:ext cx="1296988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dirty="0">
                <a:solidFill>
                  <a:srgbClr val="FFFF00"/>
                </a:solidFill>
              </a:rPr>
              <a:t>Nicho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5480" name="Picture 8" descr="morce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981075"/>
            <a:ext cx="3671888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Picture 9" descr="morcego com fru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005263"/>
            <a:ext cx="3024188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899592" y="3140968"/>
            <a:ext cx="7451725" cy="107721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pt-BR" sz="3200" dirty="0">
                <a:solidFill>
                  <a:srgbClr val="FFFF00"/>
                </a:solidFill>
              </a:rPr>
              <a:t>Nicho Ecológico –</a:t>
            </a:r>
            <a:r>
              <a:rPr lang="pt-BR" sz="3200" dirty="0">
                <a:solidFill>
                  <a:srgbClr val="00FF00"/>
                </a:solidFill>
              </a:rPr>
              <a:t> papel que o organismo exerce no ecossistema (</a:t>
            </a:r>
            <a:r>
              <a:rPr lang="pt-BR" sz="3200" dirty="0">
                <a:solidFill>
                  <a:schemeClr val="bg1"/>
                </a:solidFill>
              </a:rPr>
              <a:t>“profissão”</a:t>
            </a:r>
            <a:r>
              <a:rPr lang="pt-BR" sz="3200" dirty="0">
                <a:solidFill>
                  <a:srgbClr val="00FF00"/>
                </a:solidFill>
              </a:rPr>
              <a:t>)</a:t>
            </a:r>
            <a:endParaRPr lang="en-US" sz="3200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368300" y="304800"/>
            <a:ext cx="8453438" cy="127476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4800" dirty="0">
                <a:latin typeface="Arial" pitchFamily="34" charset="0"/>
                <a:cs typeface="Arial" pitchFamily="34" charset="0"/>
              </a:rPr>
              <a:t>Transferência de Matéria e Energia nos Ecossistemas</a:t>
            </a:r>
          </a:p>
        </p:txBody>
      </p:sp>
      <p:pic>
        <p:nvPicPr>
          <p:cNvPr id="26628" name="Imagem 9" descr="fotossinte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2"/>
          <a:stretch>
            <a:fillRect/>
          </a:stretch>
        </p:blipFill>
        <p:spPr bwMode="auto">
          <a:xfrm>
            <a:off x="684213" y="2349500"/>
            <a:ext cx="7770812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368300" y="304800"/>
            <a:ext cx="8453438" cy="4862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3200" dirty="0">
                <a:latin typeface="Tahoma" pitchFamily="34" charset="0"/>
              </a:rPr>
              <a:t>Cadeia Alimentar</a:t>
            </a:r>
          </a:p>
        </p:txBody>
      </p:sp>
      <p:pic>
        <p:nvPicPr>
          <p:cNvPr id="23556" name="Picture 6" descr="seres vivos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467544" y="980728"/>
            <a:ext cx="8280920" cy="55343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6157913" y="6092825"/>
            <a:ext cx="2232025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1600" b="1">
                <a:solidFill>
                  <a:srgbClr val="FF0000"/>
                </a:solidFill>
                <a:latin typeface="Arial" panose="020B0604020202020204" pitchFamily="34" charset="0"/>
              </a:rPr>
              <a:t>DECOMPOSITORES</a:t>
            </a:r>
            <a:endParaRPr lang="pt-BR" altLang="pt-BR" sz="16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5795963" y="2219325"/>
            <a:ext cx="2232025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1600" b="1">
                <a:solidFill>
                  <a:srgbClr val="FF0000"/>
                </a:solidFill>
                <a:latin typeface="Arial" panose="020B0604020202020204" pitchFamily="34" charset="0"/>
              </a:rPr>
              <a:t>CONSUMIDORES</a:t>
            </a:r>
            <a:endParaRPr lang="pt-BR" altLang="pt-BR" sz="16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1547813" y="6021388"/>
            <a:ext cx="2087562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1600" b="1">
                <a:solidFill>
                  <a:srgbClr val="FF0000"/>
                </a:solidFill>
                <a:latin typeface="Arial" panose="020B0604020202020204" pitchFamily="34" charset="0"/>
              </a:rPr>
              <a:t>PRODUTORES</a:t>
            </a:r>
            <a:endParaRPr lang="pt-BR" altLang="pt-BR" sz="16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8682" name="Text Box 12"/>
          <p:cNvSpPr txBox="1">
            <a:spLocks noChangeArrowheads="1"/>
          </p:cNvSpPr>
          <p:nvPr/>
        </p:nvSpPr>
        <p:spPr bwMode="auto">
          <a:xfrm>
            <a:off x="684213" y="3357563"/>
            <a:ext cx="2001837" cy="7381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1400" b="1">
                <a:latin typeface="Arial" panose="020B0604020202020204" pitchFamily="34" charset="0"/>
              </a:rPr>
              <a:t>O sol fornece energia para a FOTOSSÍNTESE</a:t>
            </a:r>
            <a:endParaRPr lang="pt-BR" altLang="pt-BR" sz="1400" b="1">
              <a:latin typeface="Arial" panose="020B0604020202020204" pitchFamily="34" charset="0"/>
            </a:endParaRPr>
          </a:p>
        </p:txBody>
      </p:sp>
      <p:sp>
        <p:nvSpPr>
          <p:cNvPr id="28683" name="Text Box 13"/>
          <p:cNvSpPr txBox="1">
            <a:spLocks noChangeArrowheads="1"/>
          </p:cNvSpPr>
          <p:nvPr/>
        </p:nvSpPr>
        <p:spPr bwMode="auto">
          <a:xfrm>
            <a:off x="3995738" y="6092825"/>
            <a:ext cx="1512887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1400" b="1">
                <a:latin typeface="Arial" panose="020B0604020202020204" pitchFamily="34" charset="0"/>
              </a:rPr>
              <a:t>Nutrientes</a:t>
            </a:r>
            <a:endParaRPr lang="pt-BR" altLang="pt-BR" sz="14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368300" y="304800"/>
            <a:ext cx="8453438" cy="4862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3200" dirty="0">
                <a:latin typeface="Tahoma" pitchFamily="34" charset="0"/>
              </a:rPr>
              <a:t>Cadeia Alimentar</a:t>
            </a:r>
          </a:p>
        </p:txBody>
      </p:sp>
      <p:pic>
        <p:nvPicPr>
          <p:cNvPr id="30725" name="Imagem 4" descr="Cadeiaalimentar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3065" r="2287" b="8397"/>
          <a:stretch>
            <a:fillRect/>
          </a:stretch>
        </p:blipFill>
        <p:spPr bwMode="auto">
          <a:xfrm rot="-60000">
            <a:off x="300038" y="911225"/>
            <a:ext cx="8523287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368300" y="304800"/>
            <a:ext cx="8453438" cy="4862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3200" dirty="0">
                <a:latin typeface="Tahoma" pitchFamily="34" charset="0"/>
              </a:rPr>
              <a:t>Cadeia Alimentar</a:t>
            </a:r>
          </a:p>
        </p:txBody>
      </p:sp>
      <p:pic>
        <p:nvPicPr>
          <p:cNvPr id="32773" name="Imagem 3" descr="Cadeiaalimentar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9"/>
          <a:stretch>
            <a:fillRect/>
          </a:stretch>
        </p:blipFill>
        <p:spPr bwMode="auto">
          <a:xfrm>
            <a:off x="539750" y="1052513"/>
            <a:ext cx="8208963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752475" y="719138"/>
            <a:ext cx="5400675" cy="519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Cadeia Alimentar</a:t>
            </a:r>
          </a:p>
        </p:txBody>
      </p:sp>
      <p:sp>
        <p:nvSpPr>
          <p:cNvPr id="106499" name="Line 3"/>
          <p:cNvSpPr>
            <a:spLocks noChangeShapeType="1"/>
          </p:cNvSpPr>
          <p:nvPr/>
        </p:nvSpPr>
        <p:spPr bwMode="auto">
          <a:xfrm flipV="1">
            <a:off x="2828925" y="2060575"/>
            <a:ext cx="0" cy="6477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1285875" y="5564188"/>
            <a:ext cx="3241675" cy="538162"/>
          </a:xfrm>
          <a:prstGeom prst="rect">
            <a:avLst/>
          </a:prstGeom>
          <a:gradFill rotWithShape="1">
            <a:gsLst>
              <a:gs pos="0">
                <a:srgbClr val="009900"/>
              </a:gs>
              <a:gs pos="50000">
                <a:srgbClr val="33CC33"/>
              </a:gs>
              <a:gs pos="100000">
                <a:srgbClr val="009900"/>
              </a:gs>
            </a:gsLst>
            <a:lin ang="5400000" scaled="1"/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pt-BR" altLang="pt-BR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</a:t>
            </a:r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1633538" y="4195763"/>
            <a:ext cx="2447925" cy="538162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100000">
                <a:srgbClr val="009900"/>
              </a:gs>
            </a:gsLst>
            <a:lin ang="5400000" scaled="1"/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Camundongo</a:t>
            </a:r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2078038" y="2828925"/>
            <a:ext cx="1585912" cy="538163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100000">
                <a:srgbClr val="009900"/>
              </a:gs>
            </a:gsLst>
            <a:lin ang="5400000" scaled="1"/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Cobra</a:t>
            </a:r>
          </a:p>
        </p:txBody>
      </p:sp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2181225" y="1460500"/>
            <a:ext cx="1152525" cy="538163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100000">
                <a:srgbClr val="009900"/>
              </a:gs>
            </a:gsLst>
            <a:lin ang="5400000" scaled="1"/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Águia</a:t>
            </a: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2814638" y="3429000"/>
            <a:ext cx="0" cy="6477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106505" name="Line 9"/>
          <p:cNvSpPr>
            <a:spLocks noChangeShapeType="1"/>
          </p:cNvSpPr>
          <p:nvPr/>
        </p:nvSpPr>
        <p:spPr bwMode="auto">
          <a:xfrm flipV="1">
            <a:off x="2828925" y="4797425"/>
            <a:ext cx="0" cy="6477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4635501" y="5589588"/>
            <a:ext cx="1952724" cy="4730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2500" dirty="0">
                <a:solidFill>
                  <a:schemeClr val="bg1"/>
                </a:solidFill>
                <a:latin typeface="Comic Sans MS" pitchFamily="66" charset="0"/>
              </a:rPr>
              <a:t>Produtor</a:t>
            </a:r>
            <a:endParaRPr lang="en-US" sz="25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4497388" y="4251325"/>
            <a:ext cx="2592387" cy="4730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2500">
                <a:solidFill>
                  <a:schemeClr val="bg1"/>
                </a:solidFill>
                <a:latin typeface="Comic Sans MS" pitchFamily="66" charset="0"/>
              </a:rPr>
              <a:t>Consumidor 1º</a:t>
            </a:r>
            <a:endParaRPr lang="en-US" sz="25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4425950" y="2852738"/>
            <a:ext cx="2447925" cy="4730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2500">
                <a:solidFill>
                  <a:schemeClr val="bg1"/>
                </a:solidFill>
                <a:latin typeface="Comic Sans MS" pitchFamily="66" charset="0"/>
              </a:rPr>
              <a:t>Consumidor 2º</a:t>
            </a:r>
            <a:endParaRPr lang="en-US" sz="25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06509" name="Text Box 13"/>
          <p:cNvSpPr txBox="1">
            <a:spLocks noChangeArrowheads="1"/>
          </p:cNvSpPr>
          <p:nvPr/>
        </p:nvSpPr>
        <p:spPr bwMode="auto">
          <a:xfrm>
            <a:off x="4346575" y="1484313"/>
            <a:ext cx="2413000" cy="4730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2500" dirty="0">
                <a:solidFill>
                  <a:schemeClr val="bg1"/>
                </a:solidFill>
                <a:latin typeface="Comic Sans MS" pitchFamily="66" charset="0"/>
              </a:rPr>
              <a:t>Consumidor 3º</a:t>
            </a:r>
            <a:endParaRPr lang="en-US" sz="25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6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0" grpId="0" animBg="1"/>
      <p:bldP spid="106501" grpId="0" animBg="1"/>
      <p:bldP spid="106502" grpId="0" animBg="1"/>
      <p:bldP spid="10650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368300" y="304800"/>
            <a:ext cx="8453438" cy="4862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3200" dirty="0">
                <a:latin typeface="Tahoma" pitchFamily="34" charset="0"/>
              </a:rPr>
              <a:t>Teia Alimentar</a:t>
            </a:r>
          </a:p>
        </p:txBody>
      </p:sp>
      <p:pic>
        <p:nvPicPr>
          <p:cNvPr id="36870" name="Imagem 9" descr="Cadeiaalimentar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t="9320" r="8261" b="7516"/>
          <a:stretch>
            <a:fillRect/>
          </a:stretch>
        </p:blipFill>
        <p:spPr bwMode="auto">
          <a:xfrm>
            <a:off x="468313" y="1268413"/>
            <a:ext cx="806450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368300" y="304800"/>
            <a:ext cx="8453438" cy="4862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3200" dirty="0">
                <a:latin typeface="Tahoma" pitchFamily="34" charset="0"/>
              </a:rPr>
              <a:t>Teia Alimentar</a:t>
            </a:r>
          </a:p>
        </p:txBody>
      </p:sp>
      <p:pic>
        <p:nvPicPr>
          <p:cNvPr id="38918" name="Imagem 4" descr="Cadeiaalimentar4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" r="2655" b="1350"/>
          <a:stretch>
            <a:fillRect/>
          </a:stretch>
        </p:blipFill>
        <p:spPr bwMode="auto">
          <a:xfrm>
            <a:off x="395288" y="1125538"/>
            <a:ext cx="792162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teia1"/>
          <p:cNvPicPr>
            <a:picLocks noChangeAspect="1" noChangeArrowheads="1"/>
          </p:cNvPicPr>
          <p:nvPr/>
        </p:nvPicPr>
        <p:blipFill>
          <a:blip r:embed="rId3">
            <a:lum bright="-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" t="3683" r="5423" b="5157"/>
          <a:stretch>
            <a:fillRect/>
          </a:stretch>
        </p:blipFill>
        <p:spPr bwMode="auto">
          <a:xfrm>
            <a:off x="1116013" y="333375"/>
            <a:ext cx="6572250" cy="634841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0" y="260667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graphicFrame>
        <p:nvGraphicFramePr>
          <p:cNvPr id="43011" name="Object 4"/>
          <p:cNvGraphicFramePr>
            <a:graphicFrameLocks noChangeAspect="1"/>
          </p:cNvGraphicFramePr>
          <p:nvPr/>
        </p:nvGraphicFramePr>
        <p:xfrm>
          <a:off x="755650" y="620713"/>
          <a:ext cx="7272338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3" name="Photo Editor Photo" r:id="rId4" imgW="3333333" imgH="3315163" progId="MSPhotoEd.3">
                  <p:embed/>
                </p:oleObj>
              </mc:Choice>
              <mc:Fallback>
                <p:oleObj name="Photo Editor Photo" r:id="rId4" imgW="3333333" imgH="3315163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620713"/>
                        <a:ext cx="7272338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50825" y="188913"/>
            <a:ext cx="8642350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4000" b="1">
                <a:solidFill>
                  <a:srgbClr val="FFC000"/>
                </a:solidFill>
                <a:latin typeface="Arial" panose="020B0604020202020204" pitchFamily="34" charset="0"/>
              </a:rPr>
              <a:t>Níveis de Organização em Biologia</a:t>
            </a:r>
          </a:p>
        </p:txBody>
      </p:sp>
      <p:pic>
        <p:nvPicPr>
          <p:cNvPr id="8195" name="Imagem 4" descr="niveisorganiza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 b="6950"/>
          <a:stretch>
            <a:fillRect/>
          </a:stretch>
        </p:blipFill>
        <p:spPr bwMode="auto">
          <a:xfrm>
            <a:off x="323850" y="1125538"/>
            <a:ext cx="8569325" cy="532765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118795" name="Rectangle 11"/>
          <p:cNvSpPr>
            <a:spLocks noChangeArrowheads="1"/>
          </p:cNvSpPr>
          <p:nvPr/>
        </p:nvSpPr>
        <p:spPr bwMode="auto">
          <a:xfrm>
            <a:off x="251520" y="692696"/>
            <a:ext cx="8640960" cy="58120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pt-BR" sz="4000" b="1" dirty="0">
                <a:solidFill>
                  <a:srgbClr val="000000"/>
                </a:solidFill>
              </a:rPr>
              <a:t>TEIA </a:t>
            </a:r>
            <a:r>
              <a:rPr lang="pt-BR" sz="4000" b="1" dirty="0">
                <a:solidFill>
                  <a:srgbClr val="000000"/>
                </a:solidFill>
              </a:rPr>
              <a:t>ALIMENTAR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pt-BR" sz="2800" dirty="0"/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2800" b="1" dirty="0"/>
              <a:t>   </a:t>
            </a:r>
            <a:r>
              <a:rPr lang="pt-BR" sz="3200" b="1" dirty="0"/>
              <a:t>Um conjunto de cadeias alimentares.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en-US" sz="2800" b="1" dirty="0"/>
          </a:p>
          <a:p>
            <a:pPr algn="ctr" eaLnBrk="1" hangingPunct="1">
              <a:lnSpc>
                <a:spcPct val="80000"/>
              </a:lnSpc>
              <a:defRPr/>
            </a:pPr>
            <a:endParaRPr lang="pt-BR" sz="2800" dirty="0"/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2800" b="1" dirty="0"/>
              <a:t> </a:t>
            </a:r>
            <a:br>
              <a:rPr lang="pt-BR" sz="2800" b="1" dirty="0"/>
            </a:br>
            <a:endParaRPr lang="pt-BR" sz="2800" b="1" dirty="0"/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2800" b="1" dirty="0">
                <a:solidFill>
                  <a:srgbClr val="000000"/>
                </a:solidFill>
              </a:rPr>
              <a:t>NÍVEL </a:t>
            </a:r>
            <a:r>
              <a:rPr lang="pt-BR" sz="2800" b="1" dirty="0">
                <a:solidFill>
                  <a:srgbClr val="000000"/>
                </a:solidFill>
              </a:rPr>
              <a:t>TRÓFICO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pt-BR" sz="2800" b="1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pt-BR" sz="3200" b="1" dirty="0"/>
              <a:t>Posição do organismo numa cadeia alimentar.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en-US" sz="2800" b="1" dirty="0"/>
          </a:p>
          <a:p>
            <a:pPr algn="ctr" eaLnBrk="1" hangingPunct="1">
              <a:lnSpc>
                <a:spcPct val="80000"/>
              </a:lnSpc>
              <a:defRPr/>
            </a:pPr>
            <a:endParaRPr lang="en-US" sz="2800" b="1" dirty="0"/>
          </a:p>
          <a:p>
            <a:pPr algn="ctr" eaLnBrk="1" hangingPunct="1">
              <a:lnSpc>
                <a:spcPct val="80000"/>
              </a:lnSpc>
              <a:defRPr/>
            </a:pPr>
            <a:endParaRPr lang="pt-BR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pt-BR" sz="2400" b="1" dirty="0"/>
              <a:t>     PLANTA</a:t>
            </a:r>
            <a:r>
              <a:rPr lang="pt-BR" sz="2400" b="1" dirty="0"/>
              <a:t>   &gt;        HERBÍVORO       &gt;       CARNÍVORO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sz="2400" b="1" dirty="0">
                <a:solidFill>
                  <a:srgbClr val="FF0000"/>
                </a:solidFill>
              </a:rPr>
              <a:t>1º Nível Trófico     </a:t>
            </a:r>
            <a:r>
              <a:rPr lang="pt-BR" sz="2400" b="1" dirty="0">
                <a:solidFill>
                  <a:srgbClr val="FF0000"/>
                </a:solidFill>
              </a:rPr>
              <a:t> </a:t>
            </a:r>
            <a:r>
              <a:rPr lang="pt-BR" sz="2400" b="1" dirty="0">
                <a:solidFill>
                  <a:srgbClr val="FF0000"/>
                </a:solidFill>
              </a:rPr>
              <a:t>2º Nível Trófico             </a:t>
            </a:r>
            <a:r>
              <a:rPr lang="pt-BR" sz="2400" b="1" dirty="0">
                <a:solidFill>
                  <a:srgbClr val="FF0000"/>
                </a:solidFill>
              </a:rPr>
              <a:t>3º Nível </a:t>
            </a:r>
            <a:r>
              <a:rPr lang="pt-BR" sz="2400" b="1" dirty="0">
                <a:solidFill>
                  <a:srgbClr val="FF0000"/>
                </a:solidFill>
              </a:rPr>
              <a:t>Trófico</a:t>
            </a:r>
            <a:endParaRPr lang="pt-BR" sz="2400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8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8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8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8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8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87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357188" y="214313"/>
            <a:ext cx="8247062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lvl="1"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600" b="1">
                <a:solidFill>
                  <a:srgbClr val="FF0000"/>
                </a:solidFill>
                <a:latin typeface="Arial" panose="020B0604020202020204" pitchFamily="34" charset="0"/>
              </a:rPr>
              <a:t>A teia alimentar </a:t>
            </a:r>
            <a:r>
              <a:rPr lang="pt-BR" altLang="pt-BR" sz="3600">
                <a:latin typeface="Arial" panose="020B0604020202020204" pitchFamily="34" charset="0"/>
              </a:rPr>
              <a:t>expressa a</a:t>
            </a:r>
          </a:p>
          <a:p>
            <a:pPr lvl="1" algn="just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600">
                <a:latin typeface="Arial" panose="020B0604020202020204" pitchFamily="34" charset="0"/>
              </a:rPr>
              <a:t> transferência de energia e matéria, de maneira que cada ser pode apresentar mais de uma opção de alimento. </a:t>
            </a:r>
            <a:endParaRPr lang="pt-BR" altLang="pt-BR" sz="1800">
              <a:latin typeface="Arial" panose="020B0604020202020204" pitchFamily="34" charset="0"/>
            </a:endParaRPr>
          </a:p>
        </p:txBody>
      </p:sp>
      <p:pic>
        <p:nvPicPr>
          <p:cNvPr id="47107" name="Picture 8" descr="teias%20alimentares%20(savana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000375"/>
            <a:ext cx="8248650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8351838" cy="1223962"/>
          </a:xfrm>
          <a:solidFill>
            <a:schemeClr val="accent3">
              <a:lumMod val="60000"/>
              <a:lumOff val="4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pt-BR" alt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Fluxo de Matéria e </a:t>
            </a:r>
            <a:r>
              <a:rPr lang="pt-BR" alt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Energia</a:t>
            </a:r>
            <a:r>
              <a:rPr lang="pt-BR" alt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no Ecossistema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700213"/>
            <a:ext cx="8351838" cy="4824412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endParaRPr lang="pt-BR" altLang="pt-BR" sz="2800" smtClean="0"/>
          </a:p>
          <a:p>
            <a:pPr>
              <a:buFontTx/>
              <a:buNone/>
            </a:pPr>
            <a:endParaRPr lang="pt-BR" altLang="pt-BR" sz="2800" smtClean="0"/>
          </a:p>
          <a:p>
            <a:pPr>
              <a:buFontTx/>
              <a:buNone/>
            </a:pPr>
            <a:r>
              <a:rPr lang="pt-BR" altLang="pt-BR" sz="3200" smtClean="0">
                <a:latin typeface="Arial" panose="020B0604020202020204" pitchFamily="34" charset="0"/>
                <a:cs typeface="Arial" panose="020B0604020202020204" pitchFamily="34" charset="0"/>
              </a:rPr>
              <a:t>Energia – acíclica:</a:t>
            </a:r>
          </a:p>
          <a:p>
            <a:pPr>
              <a:buFontTx/>
              <a:buNone/>
            </a:pPr>
            <a:r>
              <a:rPr lang="pt-BR" altLang="pt-BR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Fluxo unidirecional</a:t>
            </a:r>
            <a:r>
              <a:rPr lang="pt-BR" altLang="pt-BR" sz="32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None/>
            </a:pPr>
            <a:endParaRPr lang="pt-BR" altLang="pt-BR" sz="32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pt-BR" altLang="pt-BR" sz="3200" smtClean="0">
                <a:latin typeface="Arial" panose="020B0604020202020204" pitchFamily="34" charset="0"/>
                <a:cs typeface="Arial" panose="020B0604020202020204" pitchFamily="34" charset="0"/>
              </a:rPr>
              <a:t>	Matéria – </a:t>
            </a:r>
            <a:r>
              <a:rPr lang="pt-BR" altLang="pt-BR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cíclica</a:t>
            </a:r>
            <a:r>
              <a:rPr lang="pt-BR" altLang="pt-BR" sz="320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49156" name="Line 9"/>
          <p:cNvSpPr>
            <a:spLocks noChangeShapeType="1"/>
          </p:cNvSpPr>
          <p:nvPr/>
        </p:nvSpPr>
        <p:spPr bwMode="auto">
          <a:xfrm>
            <a:off x="4433888" y="3644900"/>
            <a:ext cx="1943100" cy="0"/>
          </a:xfrm>
          <a:prstGeom prst="line">
            <a:avLst/>
          </a:prstGeom>
          <a:noFill/>
          <a:ln w="920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eta em curva para a esquerda 9"/>
          <p:cNvSpPr/>
          <p:nvPr/>
        </p:nvSpPr>
        <p:spPr>
          <a:xfrm rot="5400000" flipH="1">
            <a:off x="4582319" y="3790156"/>
            <a:ext cx="1006475" cy="1458913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Seta em curva para a direita 11"/>
          <p:cNvSpPr/>
          <p:nvPr/>
        </p:nvSpPr>
        <p:spPr>
          <a:xfrm rot="16200000">
            <a:off x="4674394" y="4910931"/>
            <a:ext cx="947738" cy="1584325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323850" y="332656"/>
            <a:ext cx="8388350" cy="535531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3600" b="1" dirty="0">
                <a:solidFill>
                  <a:schemeClr val="tx1"/>
                </a:solidFill>
                <a:latin typeface="Tahoma" pitchFamily="34" charset="0"/>
              </a:rPr>
              <a:t>Fluxo de Energia nos Ecossistemas</a:t>
            </a:r>
          </a:p>
        </p:txBody>
      </p:sp>
      <p:pic>
        <p:nvPicPr>
          <p:cNvPr id="121861" name="Picture 5" descr="http://www.caradebiologia.com.br/ensinomedio/aulas/gifs/aula03_01.gif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4744"/>
            <a:ext cx="8424863" cy="304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323850" y="4505324"/>
            <a:ext cx="8388350" cy="206210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1200" b="1" dirty="0">
                <a:cs typeface="Times New Roman" pitchFamily="18" charset="0"/>
              </a:rPr>
              <a:t> </a:t>
            </a:r>
            <a:r>
              <a:rPr lang="pt-BR" sz="1200" dirty="0">
                <a:cs typeface="Times New Roman" pitchFamily="18" charset="0"/>
              </a:rPr>
              <a:t> </a:t>
            </a:r>
            <a:r>
              <a:rPr lang="pt-BR" sz="2800" b="1" dirty="0">
                <a:cs typeface="Times New Roman" pitchFamily="18" charset="0"/>
              </a:rPr>
              <a:t>A ENERGIA FLUI DE PRODUTORES PARA DECOMPOSITORES</a:t>
            </a:r>
            <a:br>
              <a:rPr lang="pt-BR" sz="2800" b="1" dirty="0">
                <a:cs typeface="Times New Roman" pitchFamily="18" charset="0"/>
              </a:rPr>
            </a:br>
            <a:r>
              <a:rPr lang="pt-BR" sz="4000" b="1" dirty="0">
                <a:solidFill>
                  <a:srgbClr val="FF0000"/>
                </a:solidFill>
                <a:latin typeface="Wingdings" pitchFamily="2" charset="2"/>
                <a:cs typeface="Times New Roman" pitchFamily="18" charset="0"/>
              </a:rPr>
              <a:t>Þ</a:t>
            </a:r>
            <a:r>
              <a:rPr lang="pt-BR" sz="3200" b="1" dirty="0">
                <a:latin typeface="Wingdings" pitchFamily="2" charset="2"/>
                <a:cs typeface="Times New Roman" pitchFamily="18" charset="0"/>
              </a:rPr>
              <a:t/>
            </a:r>
            <a:br>
              <a:rPr lang="pt-BR" sz="3200" b="1" dirty="0">
                <a:latin typeface="Wingdings" pitchFamily="2" charset="2"/>
                <a:cs typeface="Times New Roman" pitchFamily="18" charset="0"/>
              </a:rPr>
            </a:br>
            <a:r>
              <a:rPr lang="pt-BR" sz="3200" b="1" dirty="0">
                <a:solidFill>
                  <a:srgbClr val="FF0000"/>
                </a:solidFill>
                <a:cs typeface="Times New Roman" pitchFamily="18" charset="0"/>
              </a:rPr>
              <a:t>UNIDIRECIONAL</a:t>
            </a:r>
            <a:endParaRPr lang="pt-BR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m 3" descr="cicloenergia.tif"/>
          <p:cNvPicPr>
            <a:picLocks noChangeAspect="1"/>
          </p:cNvPicPr>
          <p:nvPr/>
        </p:nvPicPr>
        <p:blipFill>
          <a:blip r:embed="rId2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" t="8109" r="8163" b="16216"/>
          <a:stretch>
            <a:fillRect/>
          </a:stretch>
        </p:blipFill>
        <p:spPr bwMode="auto">
          <a:xfrm>
            <a:off x="179388" y="980728"/>
            <a:ext cx="8785225" cy="56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9389" y="304800"/>
            <a:ext cx="8785224" cy="5355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3600" dirty="0">
                <a:latin typeface="Tahoma" pitchFamily="34" charset="0"/>
              </a:rPr>
              <a:t>Fluxo de Energia nos Ecossistemas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44269" y="248791"/>
            <a:ext cx="7920880" cy="1077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4000" b="1" dirty="0">
                <a:solidFill>
                  <a:schemeClr val="accent2"/>
                </a:solidFill>
                <a:latin typeface="Tahoma" panose="020B0604030504040204" pitchFamily="34" charset="0"/>
              </a:rPr>
              <a:t>Fluxo de Energia nos Ecossistemas</a:t>
            </a:r>
          </a:p>
        </p:txBody>
      </p:sp>
      <p:pic>
        <p:nvPicPr>
          <p:cNvPr id="139269" name="Picture 5" descr="http://www.caradebiologia.com.br/ensinomedio/aulas/gifs/aula03_03.gif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73682"/>
            <a:ext cx="7896836" cy="23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0" name="Rectangle 6"/>
          <p:cNvSpPr>
            <a:spLocks noChangeArrowheads="1"/>
          </p:cNvSpPr>
          <p:nvPr/>
        </p:nvSpPr>
        <p:spPr bwMode="auto">
          <a:xfrm>
            <a:off x="468313" y="4005263"/>
            <a:ext cx="838835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r>
              <a:rPr lang="pt-BR" altLang="pt-BR" sz="1200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pt-BR" altLang="pt-BR" sz="18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 dirty="0">
                <a:latin typeface="Arial" panose="020B0604020202020204" pitchFamily="34" charset="0"/>
                <a:cs typeface="Times New Roman" panose="02020603050405020304" pitchFamily="18" charset="0"/>
              </a:rPr>
              <a:t>A ENERGIA </a:t>
            </a:r>
            <a:r>
              <a:rPr lang="pt-BR" altLang="pt-BR" sz="2400" b="1" u="sng" dirty="0">
                <a:latin typeface="Arial" panose="020B0604020202020204" pitchFamily="34" charset="0"/>
                <a:cs typeface="Times New Roman" panose="02020603050405020304" pitchFamily="18" charset="0"/>
              </a:rPr>
              <a:t>DECRESCE</a:t>
            </a:r>
            <a:r>
              <a:rPr lang="pt-BR" altLang="pt-BR" sz="2400" b="1" dirty="0">
                <a:latin typeface="Arial" panose="020B0604020202020204" pitchFamily="34" charset="0"/>
                <a:cs typeface="Times New Roman" panose="02020603050405020304" pitchFamily="18" charset="0"/>
              </a:rPr>
              <a:t> A CADA NÍVEL </a:t>
            </a:r>
            <a:r>
              <a:rPr lang="pt-BR" altLang="pt-BR" sz="24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TRÓFICO.</a:t>
            </a:r>
            <a:endParaRPr lang="pt-BR" altLang="pt-BR" sz="24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POR ISSO: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AS CADEIAS ALIMENTARES SÃO NORMALMENTE </a:t>
            </a:r>
            <a:r>
              <a:rPr lang="pt-BR" altLang="pt-BR" sz="20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COMPOSTAS</a:t>
            </a:r>
            <a:r>
              <a:rPr lang="pt-BR" altLang="pt-BR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pt-BR" altLang="pt-BR" sz="2000" b="1" dirty="0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pt-BR" altLang="pt-BR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DE POUCOS NÍVEIS </a:t>
            </a:r>
            <a:r>
              <a:rPr lang="pt-BR" altLang="pt-BR" sz="20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TRÓFICOS.</a:t>
            </a:r>
            <a:endParaRPr lang="pt-BR" altLang="pt-BR" sz="2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piramide1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8143875" cy="55895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ext Box 11"/>
          <p:cNvSpPr txBox="1">
            <a:spLocks noChangeArrowheads="1"/>
          </p:cNvSpPr>
          <p:nvPr/>
        </p:nvSpPr>
        <p:spPr bwMode="auto">
          <a:xfrm>
            <a:off x="971600" y="188640"/>
            <a:ext cx="6743700" cy="534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3600" dirty="0">
                <a:solidFill>
                  <a:srgbClr val="FF0000"/>
                </a:solidFill>
                <a:latin typeface="Tahoma" pitchFamily="34" charset="0"/>
              </a:rPr>
              <a:t>Pirâmides Ecológicas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987675" y="6021388"/>
            <a:ext cx="2071688" cy="646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b="1" dirty="0"/>
              <a:t>Pirâmides de números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44269" y="248791"/>
            <a:ext cx="7920880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40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Pirâmide de Energia </a:t>
            </a:r>
            <a:endParaRPr lang="pt-BR" altLang="pt-BR" sz="40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9" y="1268760"/>
            <a:ext cx="792088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88140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44269" y="248791"/>
            <a:ext cx="7920880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40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Pirâmide de Biomassa</a:t>
            </a:r>
            <a:endParaRPr lang="pt-BR" altLang="pt-BR" sz="40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9" y="1082357"/>
            <a:ext cx="7920880" cy="51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11601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1"/>
          <p:cNvSpPr txBox="1">
            <a:spLocks noChangeArrowheads="1"/>
          </p:cNvSpPr>
          <p:nvPr/>
        </p:nvSpPr>
        <p:spPr bwMode="auto">
          <a:xfrm>
            <a:off x="500063" y="188640"/>
            <a:ext cx="8215311" cy="534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3600" dirty="0">
                <a:solidFill>
                  <a:srgbClr val="FF0000"/>
                </a:solidFill>
                <a:latin typeface="Tahoma" pitchFamily="34" charset="0"/>
              </a:rPr>
              <a:t>Pirâmides Ecológicas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00063" y="857250"/>
            <a:ext cx="2071687" cy="4619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b="1" dirty="0"/>
              <a:t>Pirâmides de:</a:t>
            </a:r>
          </a:p>
        </p:txBody>
      </p:sp>
      <p:pic>
        <p:nvPicPr>
          <p:cNvPr id="57350" name="Picture 2" descr="pirmam4"/>
          <p:cNvPicPr>
            <a:picLocks noChangeAspect="1" noChangeArrowheads="1"/>
          </p:cNvPicPr>
          <p:nvPr/>
        </p:nvPicPr>
        <p:blipFill>
          <a:blip r:embed="rId3">
            <a:lum bright="-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6" t="14458" r="8560" b="17555"/>
          <a:stretch>
            <a:fillRect/>
          </a:stretch>
        </p:blipFill>
        <p:spPr bwMode="auto">
          <a:xfrm>
            <a:off x="5072063" y="785813"/>
            <a:ext cx="3643312" cy="23018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3" descr="pirmam3"/>
          <p:cNvPicPr>
            <a:picLocks noChangeAspect="1" noChangeArrowheads="1"/>
          </p:cNvPicPr>
          <p:nvPr/>
        </p:nvPicPr>
        <p:blipFill>
          <a:blip r:embed="rId4">
            <a:lum bright="-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1" t="14458" r="6081" b="9294"/>
          <a:stretch>
            <a:fillRect/>
          </a:stretch>
        </p:blipFill>
        <p:spPr bwMode="auto">
          <a:xfrm>
            <a:off x="1928813" y="3929063"/>
            <a:ext cx="4572000" cy="20716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2" name="Picture 4" descr="pirmam5"/>
          <p:cNvPicPr>
            <a:picLocks noChangeAspect="1" noChangeArrowheads="1"/>
          </p:cNvPicPr>
          <p:nvPr/>
        </p:nvPicPr>
        <p:blipFill>
          <a:blip r:embed="rId5">
            <a:lum bright="-46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6" t="15118" r="8560" b="8640"/>
          <a:stretch>
            <a:fillRect/>
          </a:stretch>
        </p:blipFill>
        <p:spPr bwMode="auto">
          <a:xfrm>
            <a:off x="357188" y="1428750"/>
            <a:ext cx="4000500" cy="1701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57188" y="3214688"/>
            <a:ext cx="2071687" cy="4619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b="1" dirty="0"/>
              <a:t>Biomassa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072063" y="3214688"/>
            <a:ext cx="2071687" cy="4619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b="1" dirty="0"/>
              <a:t>Biomassa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928813" y="6072188"/>
            <a:ext cx="2071687" cy="4619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b="1" dirty="0"/>
              <a:t>Energia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311150" y="531813"/>
            <a:ext cx="4762500" cy="1025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6000" b="1">
                <a:solidFill>
                  <a:srgbClr val="FF0000"/>
                </a:solidFill>
                <a:latin typeface="Arial" panose="020B0604020202020204" pitchFamily="34" charset="0"/>
              </a:rPr>
              <a:t>Eco</a:t>
            </a:r>
            <a:r>
              <a:rPr lang="pt-BR" altLang="pt-BR" sz="6000" b="1">
                <a:latin typeface="Arial" panose="020B0604020202020204" pitchFamily="34" charset="0"/>
              </a:rPr>
              <a:t>logia</a:t>
            </a:r>
          </a:p>
        </p:txBody>
      </p:sp>
      <p:pic>
        <p:nvPicPr>
          <p:cNvPr id="138245" name="Picture 5" descr="seres vivo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60350"/>
            <a:ext cx="3455987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Rectangle 6"/>
          <p:cNvSpPr>
            <a:spLocks noChangeArrowheads="1"/>
          </p:cNvSpPr>
          <p:nvPr/>
        </p:nvSpPr>
        <p:spPr bwMode="auto">
          <a:xfrm>
            <a:off x="304800" y="1981200"/>
            <a:ext cx="3810000" cy="10874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pt-BR" sz="2800" b="1" i="1" dirty="0">
                <a:solidFill>
                  <a:schemeClr val="bg2">
                    <a:lumMod val="10000"/>
                  </a:schemeClr>
                </a:solidFill>
                <a:latin typeface="Arial" charset="0"/>
              </a:rPr>
              <a:t>OIKOS </a:t>
            </a:r>
            <a:r>
              <a:rPr lang="pt-BR" sz="2800" b="1" dirty="0">
                <a:solidFill>
                  <a:schemeClr val="bg2">
                    <a:lumMod val="10000"/>
                  </a:schemeClr>
                </a:solidFill>
                <a:latin typeface="Arial" charset="0"/>
              </a:rPr>
              <a:t>– Casa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pt-BR" sz="2800" b="1" i="1" dirty="0">
                <a:solidFill>
                  <a:schemeClr val="bg2">
                    <a:lumMod val="10000"/>
                  </a:schemeClr>
                </a:solidFill>
                <a:latin typeface="Arial" charset="0"/>
              </a:rPr>
              <a:t>LOGOS</a:t>
            </a:r>
            <a:r>
              <a:rPr lang="pt-BR" sz="2800" b="1" dirty="0">
                <a:solidFill>
                  <a:schemeClr val="bg2">
                    <a:lumMod val="10000"/>
                  </a:schemeClr>
                </a:solidFill>
                <a:latin typeface="Arial" charset="0"/>
              </a:rPr>
              <a:t> – Estudo</a:t>
            </a:r>
            <a:endParaRPr lang="pt-BR" sz="2800" dirty="0">
              <a:solidFill>
                <a:schemeClr val="bg2">
                  <a:lumMod val="10000"/>
                </a:schemeClr>
              </a:solidFill>
              <a:latin typeface="Arial" charset="0"/>
            </a:endParaRPr>
          </a:p>
        </p:txBody>
      </p:sp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179388" y="4005263"/>
            <a:ext cx="4608512" cy="14716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2800" b="1" dirty="0">
                <a:solidFill>
                  <a:schemeClr val="bg2">
                    <a:lumMod val="10000"/>
                  </a:schemeClr>
                </a:solidFill>
                <a:latin typeface="Arial" charset="0"/>
              </a:rPr>
              <a:t>Ciência que estuda as relações entre os seres vivos, e desses com o ambiente.</a:t>
            </a:r>
          </a:p>
        </p:txBody>
      </p:sp>
      <p:pic>
        <p:nvPicPr>
          <p:cNvPr id="138248" name="Picture 8" descr="ecolog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284538"/>
            <a:ext cx="3311525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4" grpId="0" animBg="1"/>
      <p:bldP spid="138246" grpId="0" animBg="1"/>
      <p:bldP spid="13824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14375" y="548680"/>
            <a:ext cx="7890073" cy="2781895"/>
          </a:xfrm>
          <a:ln>
            <a:miter lim="800000"/>
            <a:headEnd/>
            <a:tailEnd/>
          </a:ln>
          <a:extLst/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8900" dirty="0" smtClean="0">
                <a:solidFill>
                  <a:srgbClr val="00B050"/>
                </a:solidFill>
              </a:rPr>
              <a:t/>
            </a:r>
            <a:br>
              <a:rPr lang="pt-BR" sz="8900" dirty="0" smtClean="0">
                <a:solidFill>
                  <a:srgbClr val="00B050"/>
                </a:solidFill>
              </a:rPr>
            </a:br>
            <a:r>
              <a:rPr lang="pt-BR" sz="8900" dirty="0" smtClean="0">
                <a:solidFill>
                  <a:srgbClr val="00B050"/>
                </a:solidFill>
              </a:rPr>
              <a:t/>
            </a:r>
            <a:br>
              <a:rPr lang="pt-BR" sz="8900" dirty="0" smtClean="0">
                <a:solidFill>
                  <a:srgbClr val="00B050"/>
                </a:solidFill>
              </a:rPr>
            </a:br>
            <a:r>
              <a:rPr lang="pt-BR" sz="8900" dirty="0" smtClean="0">
                <a:solidFill>
                  <a:srgbClr val="00B050"/>
                </a:solidFill>
              </a:rPr>
              <a:t/>
            </a:r>
            <a:br>
              <a:rPr lang="pt-BR" sz="8900" dirty="0" smtClean="0">
                <a:solidFill>
                  <a:srgbClr val="00B050"/>
                </a:solidFill>
              </a:rPr>
            </a:br>
            <a:r>
              <a:rPr lang="pt-BR" sz="8900" dirty="0" smtClean="0">
                <a:solidFill>
                  <a:srgbClr val="00B050"/>
                </a:solidFill>
              </a:rPr>
              <a:t/>
            </a:r>
            <a:br>
              <a:rPr lang="pt-BR" sz="8900" dirty="0" smtClean="0">
                <a:solidFill>
                  <a:srgbClr val="00B050"/>
                </a:solidFill>
              </a:rPr>
            </a:br>
            <a:r>
              <a:rPr lang="pt-BR" sz="8900" dirty="0" smtClean="0">
                <a:solidFill>
                  <a:srgbClr val="00B050"/>
                </a:solidFill>
              </a:rPr>
              <a:t/>
            </a:r>
            <a:br>
              <a:rPr lang="pt-BR" sz="8900" dirty="0" smtClean="0">
                <a:solidFill>
                  <a:srgbClr val="00B050"/>
                </a:solidFill>
              </a:rPr>
            </a:br>
            <a:r>
              <a:rPr lang="pt-BR" sz="8900" dirty="0" smtClean="0">
                <a:solidFill>
                  <a:srgbClr val="00B050"/>
                </a:solidFill>
              </a:rPr>
              <a:t/>
            </a:r>
            <a:br>
              <a:rPr lang="pt-BR" sz="8900" dirty="0" smtClean="0">
                <a:solidFill>
                  <a:srgbClr val="00B050"/>
                </a:solidFill>
              </a:rPr>
            </a:br>
            <a:r>
              <a:rPr lang="pt-BR" sz="10700" dirty="0" smtClean="0">
                <a:solidFill>
                  <a:srgbClr val="00B050"/>
                </a:solidFill>
              </a:rPr>
              <a:t>BIOLOGIA</a:t>
            </a:r>
            <a:endParaRPr lang="pt-BR" sz="10700" dirty="0">
              <a:solidFill>
                <a:schemeClr val="accent2"/>
              </a:solidFill>
            </a:endParaRPr>
          </a:p>
        </p:txBody>
      </p:sp>
      <p:sp>
        <p:nvSpPr>
          <p:cNvPr id="59395" name="Subtítulo 2"/>
          <p:cNvSpPr>
            <a:spLocks noGrp="1"/>
          </p:cNvSpPr>
          <p:nvPr>
            <p:ph type="subTitle" idx="1"/>
          </p:nvPr>
        </p:nvSpPr>
        <p:spPr>
          <a:xfrm>
            <a:off x="684213" y="3573463"/>
            <a:ext cx="7853362" cy="1752600"/>
          </a:xfrm>
        </p:spPr>
        <p:txBody>
          <a:bodyPr/>
          <a:lstStyle/>
          <a:p>
            <a:pPr marR="0" eaLnBrk="1" hangingPunct="1"/>
            <a:r>
              <a:rPr lang="pt-BR" altLang="pt-BR" sz="3600" smtClean="0"/>
              <a:t>Prof. Lourenço</a:t>
            </a:r>
            <a:endParaRPr lang="pt-BR" altLang="pt-BR" sz="3600" smtClean="0">
              <a:solidFill>
                <a:srgbClr val="10CF9B"/>
              </a:solidFill>
            </a:endParaRPr>
          </a:p>
          <a:p>
            <a:pPr marR="0" eaLnBrk="1" hangingPunct="1"/>
            <a:r>
              <a:rPr lang="pt-BR" altLang="pt-BR" sz="3600" smtClean="0">
                <a:solidFill>
                  <a:srgbClr val="10CF9B"/>
                </a:solidFill>
              </a:rPr>
              <a:t>www.detonei.com</a:t>
            </a:r>
          </a:p>
        </p:txBody>
      </p:sp>
    </p:spTree>
  </p:cSld>
  <p:clrMapOvr>
    <a:masterClrMapping/>
  </p:clrMapOvr>
  <p:transition>
    <p:wheel spokes="3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4" name="Picture 8" descr="DSC009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05038"/>
            <a:ext cx="4176712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9" descr="DSC009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403225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1187450" y="5949950"/>
            <a:ext cx="223202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>
                <a:solidFill>
                  <a:srgbClr val="FF0000"/>
                </a:solidFill>
                <a:latin typeface="Arial" panose="020B0604020202020204" pitchFamily="34" charset="0"/>
              </a:rPr>
              <a:t>Artificiais</a:t>
            </a:r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5076825" y="5949950"/>
            <a:ext cx="18716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2800" b="1">
                <a:solidFill>
                  <a:srgbClr val="FF0000"/>
                </a:solidFill>
                <a:latin typeface="Arial" panose="020B0604020202020204" pitchFamily="34" charset="0"/>
              </a:rPr>
              <a:t>Naturais</a:t>
            </a:r>
            <a:endParaRPr lang="pt-BR" altLang="pt-BR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476375" y="1052513"/>
            <a:ext cx="5256213" cy="8318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800" dirty="0">
                <a:latin typeface="Arial" pitchFamily="34" charset="0"/>
                <a:cs typeface="Arial" pitchFamily="34" charset="0"/>
              </a:rPr>
              <a:t>ECOSSISTEMAS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6" grpId="0"/>
      <p:bldP spid="809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8fd42b2252905dc33cd6f2e4db3af6a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86563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1714500" y="285750"/>
            <a:ext cx="3500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latin typeface="Arial" panose="020B0604020202020204" pitchFamily="34" charset="0"/>
              </a:rPr>
              <a:t>POPULAÇÃO</a:t>
            </a: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1643063" y="1571625"/>
            <a:ext cx="3786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latin typeface="Arial" panose="020B0604020202020204" pitchFamily="34" charset="0"/>
              </a:rPr>
              <a:t>COMUNIDADE</a:t>
            </a:r>
          </a:p>
        </p:txBody>
      </p:sp>
      <p:sp>
        <p:nvSpPr>
          <p:cNvPr id="6" name="Seta para baixo 5"/>
          <p:cNvSpPr/>
          <p:nvPr/>
        </p:nvSpPr>
        <p:spPr>
          <a:xfrm>
            <a:off x="2928938" y="1000125"/>
            <a:ext cx="285750" cy="50006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7" name="Seta para baixo 6"/>
          <p:cNvSpPr/>
          <p:nvPr/>
        </p:nvSpPr>
        <p:spPr>
          <a:xfrm>
            <a:off x="2857500" y="2357438"/>
            <a:ext cx="285750" cy="50006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1500188" y="2857500"/>
            <a:ext cx="4000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latin typeface="Arial" panose="020B0604020202020204" pitchFamily="34" charset="0"/>
              </a:rPr>
              <a:t>ECOSSISTEMA</a:t>
            </a:r>
          </a:p>
        </p:txBody>
      </p:sp>
      <p:sp>
        <p:nvSpPr>
          <p:cNvPr id="9" name="Seta para baixo 8"/>
          <p:cNvSpPr/>
          <p:nvPr/>
        </p:nvSpPr>
        <p:spPr>
          <a:xfrm>
            <a:off x="2857500" y="3857625"/>
            <a:ext cx="285750" cy="50006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1785938" y="4429125"/>
            <a:ext cx="3071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latin typeface="Arial" panose="020B0604020202020204" pitchFamily="34" charset="0"/>
              </a:rPr>
              <a:t>BIOSFERA</a:t>
            </a:r>
          </a:p>
        </p:txBody>
      </p:sp>
      <p:cxnSp>
        <p:nvCxnSpPr>
          <p:cNvPr id="14" name="Conector de seta reta 13"/>
          <p:cNvCxnSpPr/>
          <p:nvPr/>
        </p:nvCxnSpPr>
        <p:spPr>
          <a:xfrm rot="10800000" flipV="1">
            <a:off x="3786188" y="2060575"/>
            <a:ext cx="2081212" cy="7254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6000750" y="692150"/>
            <a:ext cx="3143250" cy="15700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endParaRPr lang="pt-BR" dirty="0"/>
          </a:p>
          <a:p>
            <a:pPr eaLnBrk="1" hangingPunct="1">
              <a:defRPr/>
            </a:pPr>
            <a:r>
              <a:rPr lang="pt-BR" sz="2000" dirty="0"/>
              <a:t>FATORES ABIÓTICOS:</a:t>
            </a:r>
          </a:p>
          <a:p>
            <a:pPr eaLnBrk="1" hangingPunct="1">
              <a:defRPr/>
            </a:pPr>
            <a:r>
              <a:rPr lang="pt-BR" sz="2000" dirty="0"/>
              <a:t>Água, luz, temperatura, sais minerais, gases etc.</a:t>
            </a:r>
          </a:p>
          <a:p>
            <a:pPr eaLnBrk="1" hangingPunct="1">
              <a:defRPr/>
            </a:pPr>
            <a:endParaRPr lang="pt-BR" dirty="0"/>
          </a:p>
        </p:txBody>
      </p:sp>
      <p:pic>
        <p:nvPicPr>
          <p:cNvPr id="11" name="Imagem 10" descr="Lobo_guar_01_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2063"/>
            <a:ext cx="171450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1" descr="Lobo_guar_01_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5072063"/>
            <a:ext cx="157162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2" descr="images (1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r="5882"/>
          <a:stretch>
            <a:fillRect/>
          </a:stretch>
        </p:blipFill>
        <p:spPr bwMode="auto">
          <a:xfrm>
            <a:off x="3214688" y="5072063"/>
            <a:ext cx="1071562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 descr="images (2)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5072063"/>
            <a:ext cx="151130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6" descr="images (3)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5072063"/>
            <a:ext cx="1160463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m 19" descr="images (5)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928938"/>
            <a:ext cx="14541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21" descr="arvor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2928938"/>
            <a:ext cx="2428875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/>
      <p:bldP spid="9" grpId="0" animBg="1"/>
      <p:bldP spid="10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2916238" y="549275"/>
            <a:ext cx="29511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5400">
                <a:solidFill>
                  <a:schemeClr val="bg1"/>
                </a:solidFill>
                <a:latin typeface="Tahoma" panose="020B0604030504040204" pitchFamily="34" charset="0"/>
              </a:rPr>
              <a:t>Biosfera</a:t>
            </a: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611188" y="1628775"/>
            <a:ext cx="77041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3600">
                <a:solidFill>
                  <a:schemeClr val="bg1"/>
                </a:solidFill>
                <a:latin typeface="Arial" panose="020B0604020202020204" pitchFamily="34" charset="0"/>
              </a:rPr>
              <a:t>Conjunto de todas as partes da terra, onde é possível, pelo menos, algumas espécies de organismos, viverem permanentemente, alimentarem-se e reproduzirem-se</a:t>
            </a:r>
            <a:r>
              <a:rPr lang="pt-BR" altLang="pt-BR" sz="280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6388" name="Imagem 3" descr="TERR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05263"/>
            <a:ext cx="36004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00" grpId="0"/>
      <p:bldP spid="14030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95513" y="1916113"/>
            <a:ext cx="4608512" cy="1871662"/>
            <a:chOff x="2109" y="845"/>
            <a:chExt cx="2903" cy="1179"/>
          </a:xfrm>
        </p:grpSpPr>
        <p:sp>
          <p:nvSpPr>
            <p:cNvPr id="18447" name="Line 7"/>
            <p:cNvSpPr>
              <a:spLocks noChangeShapeType="1"/>
            </p:cNvSpPr>
            <p:nvPr/>
          </p:nvSpPr>
          <p:spPr bwMode="auto">
            <a:xfrm>
              <a:off x="3560" y="845"/>
              <a:ext cx="0" cy="68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8" name="Line 8"/>
            <p:cNvSpPr>
              <a:spLocks noChangeShapeType="1"/>
            </p:cNvSpPr>
            <p:nvPr/>
          </p:nvSpPr>
          <p:spPr bwMode="auto">
            <a:xfrm flipH="1">
              <a:off x="2109" y="1525"/>
              <a:ext cx="1451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9" name="Line 9"/>
            <p:cNvSpPr>
              <a:spLocks noChangeShapeType="1"/>
            </p:cNvSpPr>
            <p:nvPr/>
          </p:nvSpPr>
          <p:spPr bwMode="auto">
            <a:xfrm>
              <a:off x="5012" y="1525"/>
              <a:ext cx="0" cy="499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0" name="Line 10"/>
            <p:cNvSpPr>
              <a:spLocks noChangeShapeType="1"/>
            </p:cNvSpPr>
            <p:nvPr/>
          </p:nvSpPr>
          <p:spPr bwMode="auto">
            <a:xfrm>
              <a:off x="3560" y="1525"/>
              <a:ext cx="0" cy="499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1" name="Line 11"/>
            <p:cNvSpPr>
              <a:spLocks noChangeShapeType="1"/>
            </p:cNvSpPr>
            <p:nvPr/>
          </p:nvSpPr>
          <p:spPr bwMode="auto">
            <a:xfrm>
              <a:off x="2109" y="1525"/>
              <a:ext cx="0" cy="499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2" name="Line 12"/>
            <p:cNvSpPr>
              <a:spLocks noChangeShapeType="1"/>
            </p:cNvSpPr>
            <p:nvPr/>
          </p:nvSpPr>
          <p:spPr bwMode="auto">
            <a:xfrm flipH="1">
              <a:off x="3560" y="1525"/>
              <a:ext cx="1451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17" name="Text Box 17"/>
          <p:cNvSpPr txBox="1">
            <a:spLocks noChangeArrowheads="1"/>
          </p:cNvSpPr>
          <p:nvPr/>
        </p:nvSpPr>
        <p:spPr bwMode="auto">
          <a:xfrm>
            <a:off x="899592" y="3861048"/>
            <a:ext cx="1727200" cy="5286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Tahoma" pitchFamily="34" charset="0"/>
              </a:rPr>
              <a:t>Litosfera</a:t>
            </a:r>
          </a:p>
        </p:txBody>
      </p:sp>
      <p:sp>
        <p:nvSpPr>
          <p:cNvPr id="102418" name="Text Box 18"/>
          <p:cNvSpPr txBox="1">
            <a:spLocks noChangeArrowheads="1"/>
          </p:cNvSpPr>
          <p:nvPr/>
        </p:nvSpPr>
        <p:spPr bwMode="auto">
          <a:xfrm>
            <a:off x="3347864" y="3861048"/>
            <a:ext cx="1901825" cy="5286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 err="1">
                <a:solidFill>
                  <a:schemeClr val="bg1"/>
                </a:solidFill>
                <a:latin typeface="Tahoma" pitchFamily="34" charset="0"/>
              </a:rPr>
              <a:t>Hidrosfera</a:t>
            </a:r>
            <a:endParaRPr lang="pt-BR" sz="28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02419" name="Text Box 19"/>
          <p:cNvSpPr txBox="1">
            <a:spLocks noChangeArrowheads="1"/>
          </p:cNvSpPr>
          <p:nvPr/>
        </p:nvSpPr>
        <p:spPr bwMode="auto">
          <a:xfrm>
            <a:off x="5868144" y="3861048"/>
            <a:ext cx="1958975" cy="5286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Tahoma" pitchFamily="34" charset="0"/>
              </a:rPr>
              <a:t>Atmosfera</a:t>
            </a:r>
          </a:p>
        </p:txBody>
      </p:sp>
      <p:sp>
        <p:nvSpPr>
          <p:cNvPr id="102420" name="Text Box 20"/>
          <p:cNvSpPr txBox="1">
            <a:spLocks noChangeArrowheads="1"/>
          </p:cNvSpPr>
          <p:nvPr/>
        </p:nvSpPr>
        <p:spPr bwMode="auto">
          <a:xfrm>
            <a:off x="2511425" y="1124744"/>
            <a:ext cx="3860775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4000" dirty="0">
                <a:solidFill>
                  <a:schemeClr val="bg1"/>
                </a:solidFill>
                <a:latin typeface="Tahoma" pitchFamily="34" charset="0"/>
              </a:rPr>
              <a:t>Biosfera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2267744" y="548680"/>
            <a:ext cx="4175125" cy="6413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Ecossistema </a:t>
            </a: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971550" y="2420938"/>
            <a:ext cx="6840538" cy="6461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Biótopo</a:t>
            </a:r>
            <a:r>
              <a:rPr lang="pt-BR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(fatores abióticos)</a:t>
            </a: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3708400" y="3141663"/>
            <a:ext cx="12239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9600">
                <a:solidFill>
                  <a:schemeClr val="bg1"/>
                </a:solidFill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1258888" y="4581525"/>
            <a:ext cx="6481762" cy="6461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Biocenose (seres vivos)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851275" y="1052513"/>
            <a:ext cx="12255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9600">
                <a:solidFill>
                  <a:schemeClr val="bg1"/>
                </a:solidFill>
                <a:latin typeface="Comic Sans MS" panose="030F0702030302020204" pitchFamily="66" charset="0"/>
              </a:rPr>
              <a:t>=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9" grpId="0" animBg="1"/>
      <p:bldP spid="103430" grpId="0"/>
      <p:bldP spid="103431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8" name="Text Box 10"/>
          <p:cNvSpPr txBox="1">
            <a:spLocks noChangeArrowheads="1"/>
          </p:cNvSpPr>
          <p:nvPr/>
        </p:nvSpPr>
        <p:spPr bwMode="auto">
          <a:xfrm>
            <a:off x="395536" y="620688"/>
            <a:ext cx="655310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Componentes do Ecossistema</a:t>
            </a:r>
          </a:p>
        </p:txBody>
      </p:sp>
      <p:sp>
        <p:nvSpPr>
          <p:cNvPr id="104459" name="Text Box 11"/>
          <p:cNvSpPr txBox="1">
            <a:spLocks noChangeArrowheads="1"/>
          </p:cNvSpPr>
          <p:nvPr/>
        </p:nvSpPr>
        <p:spPr bwMode="auto">
          <a:xfrm>
            <a:off x="428625" y="1403350"/>
            <a:ext cx="7959799" cy="440120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pt-BR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Substâncias Abióticas; 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Componentes Bióticos: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Organismos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Produtores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autótrofos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pt-BR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Organismos Consumidores (heterótrofos);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pt-BR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Decompositores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815</TotalTime>
  <Words>306</Words>
  <Application>Microsoft Office PowerPoint</Application>
  <PresentationFormat>Apresentação na tela (4:3)</PresentationFormat>
  <Paragraphs>130</Paragraphs>
  <Slides>30</Slides>
  <Notes>26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Constantia</vt:lpstr>
      <vt:lpstr>Wingdings 2</vt:lpstr>
      <vt:lpstr>Tahoma</vt:lpstr>
      <vt:lpstr>Comic Sans MS</vt:lpstr>
      <vt:lpstr>Wingdings</vt:lpstr>
      <vt:lpstr>Times New Roman</vt:lpstr>
      <vt:lpstr>Fluxo</vt:lpstr>
      <vt:lpstr>Foto do Microsoft Photo Editor 3.0</vt:lpstr>
      <vt:lpstr>      ECOLOGIA -Introdução-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Fluxo de Matéria e Energia no Ecossistema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BIOLOGIA</vt:lpstr>
    </vt:vector>
  </TitlesOfParts>
  <Company>MARCELLO PRODUÇÕES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Poríferos e Cnidários</dc:title>
  <dc:creator>MARCELLO</dc:creator>
  <cp:lastModifiedBy>Conta da Microsoft</cp:lastModifiedBy>
  <cp:revision>241</cp:revision>
  <dcterms:created xsi:type="dcterms:W3CDTF">2007-03-01T00:18:25Z</dcterms:created>
  <dcterms:modified xsi:type="dcterms:W3CDTF">2024-03-20T15:33:43Z</dcterms:modified>
</cp:coreProperties>
</file>