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481" r:id="rId2"/>
    <p:sldId id="453" r:id="rId3"/>
    <p:sldId id="518" r:id="rId4"/>
    <p:sldId id="519" r:id="rId5"/>
    <p:sldId id="520" r:id="rId6"/>
    <p:sldId id="513" r:id="rId7"/>
    <p:sldId id="452" r:id="rId8"/>
    <p:sldId id="454" r:id="rId9"/>
    <p:sldId id="512" r:id="rId10"/>
    <p:sldId id="510" r:id="rId11"/>
    <p:sldId id="509" r:id="rId12"/>
    <p:sldId id="455" r:id="rId13"/>
    <p:sldId id="456" r:id="rId14"/>
    <p:sldId id="507" r:id="rId15"/>
    <p:sldId id="521" r:id="rId16"/>
    <p:sldId id="522" r:id="rId17"/>
    <p:sldId id="508" r:id="rId18"/>
    <p:sldId id="457" r:id="rId19"/>
    <p:sldId id="459" r:id="rId20"/>
    <p:sldId id="460" r:id="rId21"/>
    <p:sldId id="504" r:id="rId22"/>
    <p:sldId id="461" r:id="rId23"/>
    <p:sldId id="462" r:id="rId24"/>
    <p:sldId id="526" r:id="rId25"/>
    <p:sldId id="527" r:id="rId26"/>
    <p:sldId id="525" r:id="rId27"/>
    <p:sldId id="524" r:id="rId28"/>
    <p:sldId id="28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7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329B-D698-496E-8B16-79F0589A03E0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206E0-6F97-437C-B58C-B55D5E3FA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64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F6825-C008-4A0F-B5FF-5BAABE716FDC}" type="slidenum">
              <a:rPr lang="pt-BR" smtClean="0">
                <a:latin typeface="Arial" pitchFamily="34" charset="0"/>
              </a:rPr>
              <a:pPr/>
              <a:t>1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2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DFFE4-CF0B-4999-8C61-50DD0DAE200A}" type="slidenum">
              <a:rPr lang="pt-BR" smtClean="0">
                <a:latin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17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1B133-4DF1-408E-B023-D8FFE2ABDA9B}" type="slidenum">
              <a:rPr lang="pt-BR" smtClean="0">
                <a:latin typeface="Arial" pitchFamily="34" charset="0"/>
              </a:rPr>
              <a:pPr/>
              <a:t>13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19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DC430-F0DB-4BE2-91FF-00F787B15683}" type="slidenum">
              <a:rPr lang="pt-BR" smtClean="0">
                <a:latin typeface="Arial" pitchFamily="34" charset="0"/>
              </a:rPr>
              <a:pPr/>
              <a:t>18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7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7644D-E2BF-44FD-B0B3-59B70F73717A}" type="slidenum">
              <a:rPr lang="pt-BR" smtClean="0">
                <a:latin typeface="Arial" pitchFamily="34" charset="0"/>
              </a:rPr>
              <a:pPr/>
              <a:t>19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7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4B8F3-A280-42E2-806A-05160E17AEAE}" type="slidenum">
              <a:rPr lang="pt-BR" smtClean="0">
                <a:latin typeface="Arial" pitchFamily="34" charset="0"/>
              </a:rPr>
              <a:pPr/>
              <a:t>20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5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B11A-74D4-4A18-9ADA-DFBC6DEDAD53}" type="slidenum">
              <a:rPr lang="pt-BR" smtClean="0">
                <a:latin typeface="Arial" pitchFamily="34" charset="0"/>
              </a:rPr>
              <a:pPr/>
              <a:t>22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DD9D0-6DEC-4658-84B2-7607EB584E2A}" type="slidenum">
              <a:rPr lang="pt-BR" smtClean="0">
                <a:latin typeface="Arial" pitchFamily="34" charset="0"/>
              </a:rPr>
              <a:pPr/>
              <a:t>23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39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DD9D0-6DEC-4658-84B2-7607EB584E2A}" type="slidenum">
              <a:rPr lang="pt-BR" smtClean="0">
                <a:latin typeface="Arial" pitchFamily="34" charset="0"/>
              </a:rPr>
              <a:pPr/>
              <a:t>24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39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DD9D0-6DEC-4658-84B2-7607EB584E2A}" type="slidenum">
              <a:rPr lang="pt-BR" smtClean="0">
                <a:latin typeface="Arial" pitchFamily="34" charset="0"/>
              </a:rPr>
              <a:pPr/>
              <a:t>25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39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DD9D0-6DEC-4658-84B2-7607EB584E2A}" type="slidenum">
              <a:rPr lang="pt-BR" smtClean="0">
                <a:latin typeface="Arial" pitchFamily="34" charset="0"/>
              </a:rPr>
              <a:pPr/>
              <a:t>26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6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2F0E9-D38E-47DD-B458-6EA6897182AE}" type="slidenum">
              <a:rPr lang="pt-BR" smtClean="0">
                <a:latin typeface="Arial" pitchFamily="34" charset="0"/>
              </a:rPr>
              <a:pPr/>
              <a:t>2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1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DD9D0-6DEC-4658-84B2-7607EB584E2A}" type="slidenum">
              <a:rPr lang="pt-BR" smtClean="0">
                <a:latin typeface="Arial" pitchFamily="34" charset="0"/>
              </a:rPr>
              <a:pPr/>
              <a:t>27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1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2F0E9-D38E-47DD-B458-6EA6897182AE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0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2F0E9-D38E-47DD-B458-6EA6897182AE}" type="slidenum">
              <a:rPr lang="pt-BR" smtClean="0">
                <a:latin typeface="Arial" pitchFamily="34" charset="0"/>
              </a:rPr>
              <a:pPr/>
              <a:t>4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7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2F0E9-D38E-47DD-B458-6EA6897182AE}" type="slidenum">
              <a:rPr lang="pt-BR" smtClean="0">
                <a:latin typeface="Arial" pitchFamily="34" charset="0"/>
              </a:rPr>
              <a:pPr/>
              <a:t>5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1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2F0E9-D38E-47DD-B458-6EA6897182AE}" type="slidenum">
              <a:rPr lang="pt-BR" smtClean="0">
                <a:latin typeface="Arial" pitchFamily="34" charset="0"/>
              </a:rPr>
              <a:pPr/>
              <a:t>6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6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AB783-92B9-4A49-8B3E-32003FB27267}" type="slidenum">
              <a:rPr lang="pt-BR" smtClean="0">
                <a:latin typeface="Arial" pitchFamily="34" charset="0"/>
              </a:rPr>
              <a:pPr/>
              <a:t>7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38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EF4A5-937B-417C-AB23-F0EEAAEBDA54}" type="slidenum">
              <a:rPr lang="pt-BR" smtClean="0">
                <a:latin typeface="Arial" pitchFamily="34" charset="0"/>
              </a:rPr>
              <a:pPr/>
              <a:t>8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3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AEC21-2EE7-4AF1-B9FF-67C04F61146B}" type="slidenum">
              <a:rPr lang="pt-BR" smtClean="0">
                <a:latin typeface="Arial" pitchFamily="34" charset="0"/>
              </a:rPr>
              <a:pPr/>
              <a:t>9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8E16FF-5D65-4678-8FEC-482F9E2FDD36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one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827088" y="4581525"/>
            <a:ext cx="74279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pt-BR" sz="2200">
              <a:latin typeface="Comic Sans MS" pitchFamily="66" charset="0"/>
            </a:endParaRPr>
          </a:p>
        </p:txBody>
      </p:sp>
      <p:sp>
        <p:nvSpPr>
          <p:cNvPr id="3075" name="CaixaDeTexto 2"/>
          <p:cNvSpPr txBox="1">
            <a:spLocks noChangeArrowheads="1"/>
          </p:cNvSpPr>
          <p:nvPr/>
        </p:nvSpPr>
        <p:spPr bwMode="auto">
          <a:xfrm>
            <a:off x="251520" y="4797152"/>
            <a:ext cx="7920880" cy="8620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HERANÇA SEXUAL</a:t>
            </a:r>
          </a:p>
        </p:txBody>
      </p:sp>
      <p:pic>
        <p:nvPicPr>
          <p:cNvPr id="4" name="Picture 5" descr="A%20relação%20do%20casal_000003538901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608513" cy="4032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7" descr="2bbd20fe5d991fd528d2ec36a2cab7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80728"/>
            <a:ext cx="305528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220072" y="5805264"/>
            <a:ext cx="367240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Pág. 189 a 195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7"/>
            <a:ext cx="8784976" cy="12965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err="1" smtClean="0"/>
              <a:t>Hipertricose</a:t>
            </a:r>
            <a:r>
              <a:rPr lang="pt-BR" dirty="0" smtClean="0"/>
              <a:t> auricular – </a:t>
            </a:r>
            <a:br>
              <a:rPr lang="pt-BR" dirty="0" smtClean="0"/>
            </a:br>
            <a:r>
              <a:rPr lang="pt-BR" sz="3100" dirty="0" smtClean="0">
                <a:solidFill>
                  <a:schemeClr val="accent3"/>
                </a:solidFill>
              </a:rPr>
              <a:t>pode não ser determinada por genes holândricos</a:t>
            </a:r>
          </a:p>
        </p:txBody>
      </p:sp>
      <p:pic>
        <p:nvPicPr>
          <p:cNvPr id="22531" name="Picture 10" descr="03_uxo"/>
          <p:cNvPicPr>
            <a:picLocks noChangeAspect="1" noChangeArrowheads="1"/>
          </p:cNvPicPr>
          <p:nvPr/>
        </p:nvPicPr>
        <p:blipFill rotWithShape="1">
          <a:blip r:embed="rId2" cstate="print"/>
          <a:srcRect t="-3095"/>
          <a:stretch/>
        </p:blipFill>
        <p:spPr bwMode="auto">
          <a:xfrm>
            <a:off x="1566862" y="1571223"/>
            <a:ext cx="6010275" cy="43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25538"/>
            <a:ext cx="6961188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332656"/>
            <a:ext cx="7956376" cy="6953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eaLnBrk="1" hangingPunct="1"/>
            <a:r>
              <a:rPr lang="pt-BR" sz="4000" dirty="0" smtClean="0">
                <a:latin typeface="Arial" pitchFamily="34" charset="0"/>
                <a:cs typeface="Arial" pitchFamily="34" charset="0"/>
              </a:rPr>
              <a:t>Herança Ligada ao Se</a:t>
            </a:r>
            <a:r>
              <a:rPr lang="pt-BR" sz="4000" dirty="0" smtClean="0">
                <a:latin typeface="Comic Sans MS" pitchFamily="66" charset="0"/>
              </a:rPr>
              <a:t>xo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28750"/>
            <a:ext cx="5286375" cy="51435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200" dirty="0" smtClean="0">
                <a:solidFill>
                  <a:schemeClr val="bg1"/>
                </a:solidFill>
                <a:latin typeface="Comic Sans MS" pitchFamily="66" charset="0"/>
              </a:rPr>
              <a:t>Genes localizados na porção não homóloga do cromossomo X.</a:t>
            </a:r>
          </a:p>
          <a:p>
            <a:pPr algn="just" eaLnBrk="1" hangingPunct="1">
              <a:lnSpc>
                <a:spcPct val="90000"/>
              </a:lnSpc>
            </a:pPr>
            <a:endParaRPr lang="pt-BR" sz="2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200" dirty="0" smtClean="0">
                <a:solidFill>
                  <a:schemeClr val="bg1"/>
                </a:solidFill>
                <a:latin typeface="Comic Sans MS" pitchFamily="66" charset="0"/>
              </a:rPr>
              <a:t>Quando dominantes, o caráter é transmitido pelas mães a todos os descendentes e pelos pais somente às filhas.</a:t>
            </a:r>
          </a:p>
          <a:p>
            <a:pPr algn="just" eaLnBrk="1" hangingPunct="1">
              <a:lnSpc>
                <a:spcPct val="90000"/>
              </a:lnSpc>
            </a:pPr>
            <a:endParaRPr lang="pt-BR" sz="2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200" dirty="0" smtClean="0">
                <a:solidFill>
                  <a:schemeClr val="bg1"/>
                </a:solidFill>
                <a:latin typeface="Comic Sans MS" pitchFamily="66" charset="0"/>
              </a:rPr>
              <a:t>Quando recessivos, o caráter é transmitido pelas mães aos filhos homens. As meninas só terão a característica se o pai também a tiver.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Ex.: Daltonismo e Hemofilia.</a:t>
            </a:r>
          </a:p>
        </p:txBody>
      </p:sp>
      <p:pic>
        <p:nvPicPr>
          <p:cNvPr id="717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1268760"/>
            <a:ext cx="5184576" cy="400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229600" cy="6318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eaLnBrk="1" hangingPunct="1"/>
            <a:r>
              <a:rPr lang="pt-BR" sz="3200" dirty="0" smtClean="0">
                <a:latin typeface="Arial" pitchFamily="34" charset="0"/>
                <a:cs typeface="Arial" pitchFamily="34" charset="0"/>
              </a:rPr>
              <a:t>Daltonismo</a:t>
            </a:r>
          </a:p>
        </p:txBody>
      </p:sp>
      <p:sp>
        <p:nvSpPr>
          <p:cNvPr id="8195" name="Rectangle 2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71575"/>
            <a:ext cx="8229600" cy="1828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22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Anomalia visual recessiva, em que o indivíduo tem deficiência na distinção das cores vermelha ou verde.</a:t>
            </a:r>
          </a:p>
          <a:p>
            <a:pPr algn="just" eaLnBrk="1" hangingPunct="1">
              <a:lnSpc>
                <a:spcPct val="90000"/>
              </a:lnSpc>
            </a:pPr>
            <a:endParaRPr lang="pt-BR" sz="2200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2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Os homens daltônicos (8%) tem um gene </a:t>
            </a:r>
            <a:r>
              <a:rPr lang="pt-BR" sz="22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X</a:t>
            </a:r>
            <a:r>
              <a:rPr lang="pt-BR" sz="2200" b="1" baseline="30000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</a:t>
            </a:r>
            <a:r>
              <a:rPr lang="pt-BR" sz="22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; as mulheres daltônicas (0,04%) devem ser </a:t>
            </a:r>
            <a:r>
              <a:rPr lang="pt-BR" sz="2200" u="sng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homozigotas</a:t>
            </a:r>
            <a:r>
              <a:rPr lang="pt-BR" sz="22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pt-BR" sz="2200" u="sng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recessivas</a:t>
            </a:r>
            <a:r>
              <a:rPr lang="pt-BR" sz="22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.</a:t>
            </a:r>
          </a:p>
        </p:txBody>
      </p:sp>
      <p:pic>
        <p:nvPicPr>
          <p:cNvPr id="8219" name="Picture 6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429000"/>
            <a:ext cx="2524125" cy="3060700"/>
          </a:xfrm>
          <a:noFill/>
        </p:spPr>
      </p:pic>
      <p:graphicFrame>
        <p:nvGraphicFramePr>
          <p:cNvPr id="36925" name="Group 61"/>
          <p:cNvGraphicFramePr>
            <a:graphicFrameLocks noGrp="1"/>
          </p:cNvGraphicFramePr>
          <p:nvPr/>
        </p:nvGraphicFramePr>
        <p:xfrm>
          <a:off x="3491880" y="3573016"/>
          <a:ext cx="5105400" cy="2560320"/>
        </p:xfrm>
        <a:graphic>
          <a:graphicData uri="http://schemas.openxmlformats.org/drawingml/2006/table">
            <a:tbl>
              <a:tblPr/>
              <a:tblGrid>
                <a:gridCol w="2552700"/>
                <a:gridCol w="25527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Fenótipo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Genótipo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 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 portadora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pt-BR" sz="2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 daltônica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Homem 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Homem daltônico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daltonism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528392" cy="35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Van Gogh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404664"/>
            <a:ext cx="2973677" cy="3456384"/>
          </a:xfrm>
          <a:prstGeom prst="rect">
            <a:avLst/>
          </a:prstGeom>
        </p:spPr>
      </p:pic>
      <p:pic>
        <p:nvPicPr>
          <p:cNvPr id="7" name="Imagem 6" descr="Dal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340768"/>
            <a:ext cx="2952328" cy="4191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1560" y="40050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Vincent van </a:t>
            </a:r>
            <a:r>
              <a:rPr lang="pt-BR" dirty="0" err="1" smtClean="0"/>
              <a:t>Gogh</a:t>
            </a:r>
            <a:r>
              <a:rPr lang="pt-BR" dirty="0" smtClean="0"/>
              <a:t> (1853-1890)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436096" y="56612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John Dalton</a:t>
            </a:r>
          </a:p>
          <a:p>
            <a:pPr algn="ctr"/>
            <a:r>
              <a:rPr lang="pt-BR" dirty="0" smtClean="0"/>
              <a:t>(1766-1844)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INALDALTON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508856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 eaLnBrk="1" hangingPunct="1"/>
            <a:r>
              <a:rPr lang="pt-BR" smtClean="0"/>
              <a:t>Hemofilia</a:t>
            </a:r>
          </a:p>
          <a:p>
            <a:pPr eaLnBrk="1" hangingPunct="1">
              <a:buFontTx/>
              <a:buNone/>
            </a:pPr>
            <a:r>
              <a:rPr lang="pt-BR" smtClean="0"/>
              <a:t>Doença hereditária determinada por um gene recessivo ligado ao cromossomo X;</a:t>
            </a:r>
          </a:p>
          <a:p>
            <a:pPr eaLnBrk="1" hangingPunct="1">
              <a:buFontTx/>
              <a:buNone/>
            </a:pPr>
            <a:r>
              <a:rPr lang="pt-BR" smtClean="0"/>
              <a:t>Dificuldades de Coagulação;</a:t>
            </a:r>
          </a:p>
          <a:p>
            <a:pPr eaLnBrk="1" hangingPunct="1">
              <a:buFontTx/>
              <a:buNone/>
            </a:pPr>
            <a:endParaRPr lang="pt-BR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pt-BR" dirty="0" smtClean="0"/>
              <a:t>Herança Ligada ao Sexo</a:t>
            </a:r>
          </a:p>
        </p:txBody>
      </p:sp>
      <p:pic>
        <p:nvPicPr>
          <p:cNvPr id="16388" name="Picture 5" descr="8184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789363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COM11_3052b4ed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860800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6318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eaLnBrk="1" hangingPunct="1"/>
            <a:r>
              <a:rPr lang="pt-BR" sz="3200" dirty="0" smtClean="0">
                <a:latin typeface="Arial" pitchFamily="34" charset="0"/>
                <a:cs typeface="Arial" pitchFamily="34" charset="0"/>
              </a:rPr>
              <a:t>Hemofilia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292225"/>
            <a:ext cx="8568952" cy="163671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Anomalia que provoca a falta de coagulação do sangue.</a:t>
            </a:r>
          </a:p>
          <a:p>
            <a:pPr algn="just" eaLnBrk="1" hangingPunct="1">
              <a:lnSpc>
                <a:spcPct val="8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Homens hemofílicos são hemizigotos (1/10.000) e mulheres hemofílicas são homozigotas recessivas (1/100.000.000).</a:t>
            </a:r>
          </a:p>
        </p:txBody>
      </p:sp>
      <p:graphicFrame>
        <p:nvGraphicFramePr>
          <p:cNvPr id="38941" name="Group 29"/>
          <p:cNvGraphicFramePr>
            <a:graphicFrameLocks noGrp="1"/>
          </p:cNvGraphicFramePr>
          <p:nvPr/>
        </p:nvGraphicFramePr>
        <p:xfrm>
          <a:off x="1907704" y="3068960"/>
          <a:ext cx="5257800" cy="3048000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Fenótipos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Genótipos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 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 portadora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 hemofílica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Homem 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Homem hemofílico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pt-BR" sz="22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95536" y="1772816"/>
            <a:ext cx="8429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3000" kern="0" dirty="0">
                <a:latin typeface="Arial" pitchFamily="34" charset="0"/>
                <a:cs typeface="Arial" pitchFamily="34" charset="0"/>
              </a:rPr>
              <a:t>Genes</a:t>
            </a:r>
            <a:r>
              <a:rPr lang="pt-BR" sz="3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kern="0" dirty="0" smtClean="0">
                <a:latin typeface="Arial" pitchFamily="34" charset="0"/>
                <a:cs typeface="Arial" pitchFamily="34" charset="0"/>
              </a:rPr>
              <a:t>autossômicos, </a:t>
            </a:r>
            <a:r>
              <a:rPr lang="pt-BR" sz="3000" kern="0" dirty="0">
                <a:latin typeface="Arial" pitchFamily="34" charset="0"/>
                <a:cs typeface="Arial" pitchFamily="34" charset="0"/>
              </a:rPr>
              <a:t>cujo efeito sofre influência dos hormônios sexuais.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pt-BR" sz="30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Comportamento diferente em cada sexo, agindo como dominante em um e como recessivo em outro (variação de dominância).</a:t>
            </a:r>
            <a:endParaRPr lang="pt-BR" sz="3000" kern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endParaRPr lang="pt-BR" sz="3000" kern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3000" kern="0" dirty="0">
                <a:latin typeface="Arial" pitchFamily="34" charset="0"/>
                <a:cs typeface="Arial" pitchFamily="34" charset="0"/>
              </a:rPr>
              <a:t>Ex.: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Calvície (alopecia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).</a:t>
            </a:r>
            <a:endParaRPr lang="pt-BR" sz="3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95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pt-BR" sz="4000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Herança Influenciada pelo Sexo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88640"/>
            <a:ext cx="6840760" cy="5544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 eaLnBrk="1" hangingPunct="1"/>
            <a:r>
              <a:rPr lang="pt-B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Sistemas de Determinação Sexual</a:t>
            </a:r>
          </a:p>
        </p:txBody>
      </p:sp>
      <p:pic>
        <p:nvPicPr>
          <p:cNvPr id="4" name="Imagem 3" descr="SistemaSexual1.jpg"/>
          <p:cNvPicPr>
            <a:picLocks noChangeAspect="1"/>
          </p:cNvPicPr>
          <p:nvPr/>
        </p:nvPicPr>
        <p:blipFill>
          <a:blip r:embed="rId3" cstate="print">
            <a:lum bright="-30000" contrast="20000"/>
          </a:blip>
          <a:srcRect l="4412" r="1471" b="1370"/>
          <a:stretch>
            <a:fillRect/>
          </a:stretch>
        </p:blipFill>
        <p:spPr>
          <a:xfrm>
            <a:off x="899592" y="1052736"/>
            <a:ext cx="4608512" cy="518457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24128" y="4581128"/>
            <a:ext cx="309634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Diversos insetos, mamíferos, diversos peixes, plantas etc.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1" name="Group 41"/>
          <p:cNvGraphicFramePr>
            <a:graphicFrameLocks noGrp="1"/>
          </p:cNvGraphicFramePr>
          <p:nvPr/>
        </p:nvGraphicFramePr>
        <p:xfrm>
          <a:off x="642938" y="1285875"/>
          <a:ext cx="7929618" cy="1955800"/>
        </p:xfrm>
        <a:graphic>
          <a:graphicData uri="http://schemas.openxmlformats.org/drawingml/2006/table">
            <a:tbl>
              <a:tblPr/>
              <a:tblGrid>
                <a:gridCol w="2394613"/>
                <a:gridCol w="2786950"/>
                <a:gridCol w="2748055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Genótipos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Fenótipos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Homem calvo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 calva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Homem calvo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 não-calva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Homem não-calvo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Mulher não-calva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457200" y="214313"/>
            <a:ext cx="8229600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pt-BR" sz="3200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Calvície</a:t>
            </a:r>
          </a:p>
        </p:txBody>
      </p:sp>
      <p:pic>
        <p:nvPicPr>
          <p:cNvPr id="123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3533775"/>
            <a:ext cx="2681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584575"/>
            <a:ext cx="2786063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/>
            <a:r>
              <a:rPr lang="pt-BR" smtClean="0"/>
              <a:t>É determinada por genes localizados em cromossomos autossômicos, porém dependem do sexo do indivíduo;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pt-BR" dirty="0" smtClean="0"/>
              <a:t>Herança influenciada pelo sexo</a:t>
            </a:r>
          </a:p>
        </p:txBody>
      </p:sp>
      <p:pic>
        <p:nvPicPr>
          <p:cNvPr id="13316" name="Picture 5" descr="200px-PatrickStewart2004-08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429000"/>
            <a:ext cx="1905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calvici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500438"/>
            <a:ext cx="280828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3495675" cy="2476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33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63" y="1500188"/>
            <a:ext cx="3829050" cy="2409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33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4292600"/>
            <a:ext cx="4105275" cy="2085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0648"/>
            <a:ext cx="8229600" cy="7747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eaLnBrk="1" hangingPunct="1"/>
            <a:r>
              <a:rPr lang="pt-BR" smtClean="0">
                <a:solidFill>
                  <a:schemeClr val="bg1"/>
                </a:solidFill>
              </a:rPr>
              <a:t>Prováveis Tipos de Herança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785813" y="3714750"/>
            <a:ext cx="2362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Comic Sans MS" pitchFamily="66" charset="0"/>
              </a:rPr>
              <a:t>Autossômica recessiva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5389563" y="3589338"/>
            <a:ext cx="2438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Comic Sans MS" pitchFamily="66" charset="0"/>
              </a:rPr>
              <a:t>Autossômica dominante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3214688" y="6215063"/>
            <a:ext cx="25908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Comic Sans MS" pitchFamily="66" charset="0"/>
              </a:rPr>
              <a:t>Ligada ao Y (holândrica)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5750"/>
            <a:ext cx="3962400" cy="2874963"/>
          </a:xfrm>
          <a:noFill/>
        </p:spPr>
      </p:pic>
      <p:pic>
        <p:nvPicPr>
          <p:cNvPr id="14339" name="Picture 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72100" y="2643188"/>
            <a:ext cx="3771900" cy="2524125"/>
          </a:xfrm>
          <a:noFill/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928688" y="3000375"/>
            <a:ext cx="2362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Comic Sans MS" pitchFamily="66" charset="0"/>
              </a:rPr>
              <a:t>Ligada ao X recessiva</a:t>
            </a: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5572125" y="5072063"/>
            <a:ext cx="2362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Comic Sans MS" pitchFamily="66" charset="0"/>
              </a:rPr>
              <a:t>Ligada ao X dominante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8568952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Cor de pelagem em gatos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51920" y="1700808"/>
            <a:ext cx="51125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 smtClean="0"/>
              <a:t>Autossomos: BB / </a:t>
            </a:r>
            <a:r>
              <a:rPr lang="pt-BR" sz="2300" b="1" dirty="0" err="1" smtClean="0"/>
              <a:t>Bb</a:t>
            </a:r>
            <a:r>
              <a:rPr lang="pt-BR" sz="2300" b="1" dirty="0" smtClean="0"/>
              <a:t> – pretos</a:t>
            </a:r>
          </a:p>
          <a:p>
            <a:r>
              <a:rPr lang="pt-BR" sz="2300" b="1" dirty="0"/>
              <a:t> </a:t>
            </a:r>
            <a:r>
              <a:rPr lang="pt-BR" sz="2300" b="1" dirty="0" smtClean="0"/>
              <a:t>                    </a:t>
            </a:r>
            <a:r>
              <a:rPr lang="pt-BR" sz="2300" b="1" dirty="0" err="1" smtClean="0"/>
              <a:t>bb</a:t>
            </a:r>
            <a:r>
              <a:rPr lang="pt-BR" sz="2300" b="1" dirty="0" smtClean="0"/>
              <a:t> – brancos</a:t>
            </a:r>
          </a:p>
          <a:p>
            <a:r>
              <a:rPr lang="pt-BR" sz="2300" b="1" dirty="0" smtClean="0">
                <a:solidFill>
                  <a:srgbClr val="00B0F0"/>
                </a:solidFill>
              </a:rPr>
              <a:t>                     MM / Mm - pretos</a:t>
            </a:r>
          </a:p>
          <a:p>
            <a:r>
              <a:rPr lang="pt-BR" sz="2300" b="1" dirty="0" smtClean="0">
                <a:solidFill>
                  <a:srgbClr val="00B0F0"/>
                </a:solidFill>
              </a:rPr>
              <a:t>                     mm - brancos</a:t>
            </a:r>
            <a:endParaRPr lang="pt-BR" sz="2300" b="1" dirty="0">
              <a:solidFill>
                <a:srgbClr val="00B0F0"/>
              </a:solidFill>
            </a:endParaRPr>
          </a:p>
          <a:p>
            <a:r>
              <a:rPr lang="pt-BR" sz="2300" b="1" dirty="0" err="1" smtClean="0"/>
              <a:t>Alossomos</a:t>
            </a:r>
            <a:r>
              <a:rPr lang="pt-BR" sz="2300" b="1" dirty="0" smtClean="0"/>
              <a:t>: </a:t>
            </a:r>
            <a:r>
              <a:rPr lang="pt-BR" sz="2300" b="1" dirty="0" err="1" smtClean="0"/>
              <a:t>X</a:t>
            </a:r>
            <a:r>
              <a:rPr lang="pt-BR" sz="2300" b="1" baseline="30000" dirty="0" err="1"/>
              <a:t>a</a:t>
            </a:r>
            <a:r>
              <a:rPr lang="pt-BR" sz="2300" b="1" dirty="0" smtClean="0"/>
              <a:t> – branco</a:t>
            </a:r>
          </a:p>
          <a:p>
            <a:r>
              <a:rPr lang="pt-BR" sz="2300" b="1" dirty="0" smtClean="0"/>
              <a:t>                   X</a:t>
            </a:r>
            <a:r>
              <a:rPr lang="pt-BR" sz="2300" b="1" baseline="30000" dirty="0" smtClean="0"/>
              <a:t>A -  </a:t>
            </a:r>
            <a:r>
              <a:rPr lang="pt-BR" sz="2300" b="1" dirty="0" smtClean="0"/>
              <a:t>laranja</a:t>
            </a:r>
            <a:endParaRPr lang="pt-BR" sz="2300" b="1" dirty="0" smtClean="0"/>
          </a:p>
          <a:p>
            <a:endParaRPr lang="pt-BR" sz="2300" b="1" dirty="0" smtClean="0"/>
          </a:p>
          <a:p>
            <a:r>
              <a:rPr lang="pt-BR" sz="2300" b="1" dirty="0" smtClean="0"/>
              <a:t>         </a:t>
            </a:r>
            <a:r>
              <a:rPr lang="pt-BR" sz="2300" b="1" dirty="0" smtClean="0">
                <a:solidFill>
                  <a:srgbClr val="00B050"/>
                </a:solidFill>
              </a:rPr>
              <a:t>epistático para preto (</a:t>
            </a:r>
            <a:r>
              <a:rPr lang="pt-BR" sz="2300" b="1" dirty="0" smtClean="0">
                <a:solidFill>
                  <a:srgbClr val="00B0F0"/>
                </a:solidFill>
              </a:rPr>
              <a:t>M</a:t>
            </a:r>
            <a:r>
              <a:rPr lang="pt-BR" sz="2300" b="1" dirty="0" smtClean="0">
                <a:solidFill>
                  <a:srgbClr val="00B050"/>
                </a:solidFill>
              </a:rPr>
              <a:t>)</a:t>
            </a:r>
          </a:p>
          <a:p>
            <a:endParaRPr lang="pt-BR" sz="2300" b="1" dirty="0" smtClean="0"/>
          </a:p>
          <a:p>
            <a:r>
              <a:rPr lang="pt-BR" sz="2300" b="1" dirty="0" smtClean="0">
                <a:solidFill>
                  <a:srgbClr val="FF0000"/>
                </a:solidFill>
              </a:rPr>
              <a:t>Gatos: </a:t>
            </a:r>
          </a:p>
          <a:p>
            <a:r>
              <a:rPr lang="pt-BR" sz="2300" b="1" dirty="0"/>
              <a:t> </a:t>
            </a:r>
            <a:r>
              <a:rPr lang="pt-BR" sz="2300" b="1" dirty="0" smtClean="0"/>
              <a:t>          X</a:t>
            </a:r>
            <a:r>
              <a:rPr lang="pt-BR" sz="2300" b="1" baseline="30000" dirty="0" smtClean="0"/>
              <a:t>A</a:t>
            </a:r>
            <a:r>
              <a:rPr lang="pt-BR" sz="2300" b="1" dirty="0" smtClean="0"/>
              <a:t>Y M_ </a:t>
            </a:r>
            <a:r>
              <a:rPr lang="pt-BR" sz="2300" b="1" dirty="0" err="1" smtClean="0"/>
              <a:t>bb</a:t>
            </a:r>
            <a:r>
              <a:rPr lang="pt-BR" sz="2300" b="1" dirty="0" smtClean="0"/>
              <a:t> – </a:t>
            </a:r>
            <a:r>
              <a:rPr lang="pt-BR" sz="2000" b="1" dirty="0" smtClean="0"/>
              <a:t>laranja e branco</a:t>
            </a:r>
            <a:endParaRPr lang="pt-BR" sz="2000" b="1" dirty="0"/>
          </a:p>
          <a:p>
            <a:r>
              <a:rPr lang="pt-BR" sz="2800" b="1" dirty="0" smtClean="0"/>
              <a:t>         </a:t>
            </a:r>
            <a:r>
              <a:rPr lang="pt-BR" sz="2400" b="1" dirty="0" err="1" smtClean="0"/>
              <a:t>X</a:t>
            </a:r>
            <a:r>
              <a:rPr lang="pt-BR" sz="2400" b="1" baseline="30000" dirty="0" err="1" smtClean="0"/>
              <a:t>a</a:t>
            </a:r>
            <a:r>
              <a:rPr lang="pt-BR" sz="2400" b="1" dirty="0" err="1" smtClean="0"/>
              <a:t>Y</a:t>
            </a:r>
            <a:r>
              <a:rPr lang="pt-BR" sz="2400" b="1" dirty="0" smtClean="0"/>
              <a:t> M_ </a:t>
            </a:r>
            <a:r>
              <a:rPr lang="pt-BR" sz="2400" b="1" dirty="0" err="1" smtClean="0"/>
              <a:t>bb</a:t>
            </a:r>
            <a:r>
              <a:rPr lang="pt-BR" sz="2400" b="1" dirty="0" smtClean="0"/>
              <a:t> </a:t>
            </a:r>
            <a:r>
              <a:rPr lang="pt-BR" sz="2400" b="1" dirty="0"/>
              <a:t>– </a:t>
            </a:r>
            <a:r>
              <a:rPr lang="pt-BR" sz="2000" b="1" dirty="0" smtClean="0"/>
              <a:t>preto e branco</a:t>
            </a:r>
            <a:endParaRPr lang="pt-BR" sz="2000" b="1" dirty="0"/>
          </a:p>
          <a:p>
            <a:r>
              <a:rPr lang="pt-BR" sz="2300" b="1" dirty="0" smtClean="0"/>
              <a:t>           </a:t>
            </a:r>
            <a:r>
              <a:rPr lang="pt-BR" sz="2300" b="1" dirty="0"/>
              <a:t>X</a:t>
            </a:r>
            <a:r>
              <a:rPr lang="pt-BR" sz="2300" b="1" baseline="30000" dirty="0"/>
              <a:t>A</a:t>
            </a:r>
            <a:r>
              <a:rPr lang="pt-BR" sz="2300" b="1" dirty="0"/>
              <a:t>Y M_ </a:t>
            </a:r>
            <a:r>
              <a:rPr lang="pt-BR" sz="2300" b="1" dirty="0" err="1" smtClean="0"/>
              <a:t>Bb</a:t>
            </a:r>
            <a:r>
              <a:rPr lang="pt-BR" sz="2300" b="1" dirty="0" smtClean="0"/>
              <a:t> – laranja e preto</a:t>
            </a:r>
            <a:endParaRPr lang="pt-BR" sz="2300" b="1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6228184" y="3735101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5580112" y="4496839"/>
            <a:ext cx="542445" cy="732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3"/>
            <a:ext cx="3392423" cy="424847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475310" y="1187461"/>
            <a:ext cx="129614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Pág. 194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75724" y="5805264"/>
            <a:ext cx="1696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 macho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2207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9"/>
            <a:ext cx="3708268" cy="42484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332656"/>
            <a:ext cx="8568952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Gata com três cores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55976" y="1700808"/>
            <a:ext cx="460851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 smtClean="0">
                <a:solidFill>
                  <a:srgbClr val="FF0000"/>
                </a:solidFill>
              </a:rPr>
              <a:t>Gatas:</a:t>
            </a:r>
          </a:p>
          <a:p>
            <a:endParaRPr lang="pt-BR" sz="2300" b="1" dirty="0" smtClean="0"/>
          </a:p>
          <a:p>
            <a:r>
              <a:rPr lang="pt-BR" sz="2300" b="1" dirty="0" smtClean="0"/>
              <a:t>X</a:t>
            </a:r>
            <a:r>
              <a:rPr lang="pt-BR" sz="2300" b="1" baseline="30000" dirty="0" smtClean="0"/>
              <a:t>A</a:t>
            </a:r>
            <a:r>
              <a:rPr lang="pt-BR" sz="2300" b="1" dirty="0" smtClean="0"/>
              <a:t>X</a:t>
            </a:r>
            <a:r>
              <a:rPr lang="pt-BR" sz="2300" b="1" baseline="30000" dirty="0" smtClean="0"/>
              <a:t>A </a:t>
            </a:r>
            <a:r>
              <a:rPr lang="pt-BR" sz="2300" b="1" dirty="0" smtClean="0"/>
              <a:t>M_ </a:t>
            </a:r>
            <a:r>
              <a:rPr lang="pt-BR" sz="2300" b="1" dirty="0" err="1" smtClean="0"/>
              <a:t>bb</a:t>
            </a:r>
            <a:r>
              <a:rPr lang="pt-BR" sz="2300" b="1" dirty="0" smtClean="0"/>
              <a:t> – laranja e branca</a:t>
            </a:r>
            <a:endParaRPr lang="pt-BR" sz="2300" b="1" dirty="0"/>
          </a:p>
          <a:p>
            <a:r>
              <a:rPr lang="pt-BR" sz="2300" b="1" dirty="0" smtClean="0"/>
              <a:t>X</a:t>
            </a:r>
            <a:r>
              <a:rPr lang="pt-BR" sz="2300" b="1" baseline="30000" dirty="0" smtClean="0"/>
              <a:t>A</a:t>
            </a:r>
            <a:r>
              <a:rPr lang="pt-BR" sz="2300" b="1" dirty="0" smtClean="0"/>
              <a:t>X</a:t>
            </a:r>
            <a:r>
              <a:rPr lang="pt-BR" sz="2300" b="1" baseline="30000" dirty="0" smtClean="0"/>
              <a:t>A </a:t>
            </a:r>
            <a:r>
              <a:rPr lang="pt-BR" sz="2300" b="1" dirty="0" smtClean="0"/>
              <a:t>M_ </a:t>
            </a:r>
            <a:r>
              <a:rPr lang="pt-BR" sz="2300" b="1" dirty="0" err="1" smtClean="0"/>
              <a:t>Bb</a:t>
            </a:r>
            <a:r>
              <a:rPr lang="pt-BR" sz="2300" b="1" dirty="0" smtClean="0"/>
              <a:t> </a:t>
            </a:r>
            <a:r>
              <a:rPr lang="pt-BR" sz="2300" b="1" dirty="0"/>
              <a:t>– laranja </a:t>
            </a:r>
            <a:r>
              <a:rPr lang="pt-BR" sz="2300" b="1" dirty="0" smtClean="0"/>
              <a:t>e preta</a:t>
            </a:r>
          </a:p>
          <a:p>
            <a:endParaRPr lang="pt-BR" sz="2300" b="1" dirty="0" smtClean="0"/>
          </a:p>
          <a:p>
            <a:r>
              <a:rPr lang="pt-BR" sz="2300" b="1" dirty="0" err="1" smtClean="0"/>
              <a:t>X</a:t>
            </a:r>
            <a:r>
              <a:rPr lang="pt-BR" sz="2300" b="1" baseline="30000" dirty="0" err="1" smtClean="0"/>
              <a:t>A</a:t>
            </a:r>
            <a:r>
              <a:rPr lang="pt-BR" sz="2300" b="1" dirty="0" err="1" smtClean="0"/>
              <a:t>X</a:t>
            </a:r>
            <a:r>
              <a:rPr lang="pt-BR" sz="2300" b="1" baseline="30000" dirty="0" err="1" smtClean="0"/>
              <a:t>a</a:t>
            </a:r>
            <a:r>
              <a:rPr lang="pt-BR" sz="2300" b="1" baseline="30000" dirty="0" smtClean="0"/>
              <a:t>  </a:t>
            </a:r>
            <a:r>
              <a:rPr lang="pt-BR" sz="2300" b="1" dirty="0" smtClean="0"/>
              <a:t>mm </a:t>
            </a:r>
            <a:r>
              <a:rPr lang="pt-BR" sz="2300" b="1" dirty="0" err="1" smtClean="0"/>
              <a:t>Bb</a:t>
            </a:r>
            <a:r>
              <a:rPr lang="pt-BR" sz="2300" b="1" dirty="0" smtClean="0"/>
              <a:t>- laranja, branca e </a:t>
            </a:r>
          </a:p>
          <a:p>
            <a:r>
              <a:rPr lang="pt-BR" sz="2300" b="1" dirty="0"/>
              <a:t> </a:t>
            </a:r>
            <a:r>
              <a:rPr lang="pt-BR" sz="2300" b="1" dirty="0" smtClean="0"/>
              <a:t>                     preta</a:t>
            </a:r>
          </a:p>
          <a:p>
            <a:endParaRPr lang="pt-BR" sz="2300" b="1" dirty="0" smtClean="0"/>
          </a:p>
          <a:p>
            <a:r>
              <a:rPr lang="pt-BR" sz="2300" b="1" dirty="0" err="1" smtClean="0"/>
              <a:t>X</a:t>
            </a:r>
            <a:r>
              <a:rPr lang="pt-BR" sz="2300" b="1" baseline="30000" dirty="0" err="1" smtClean="0"/>
              <a:t>A</a:t>
            </a:r>
            <a:r>
              <a:rPr lang="pt-BR" sz="2300" b="1" dirty="0" err="1" smtClean="0"/>
              <a:t>X</a:t>
            </a:r>
            <a:r>
              <a:rPr lang="pt-BR" sz="2300" b="1" baseline="30000" dirty="0" err="1" smtClean="0"/>
              <a:t>a</a:t>
            </a:r>
            <a:r>
              <a:rPr lang="pt-BR" sz="2300" b="1" dirty="0" smtClean="0"/>
              <a:t> M_ </a:t>
            </a:r>
            <a:r>
              <a:rPr lang="pt-BR" sz="2300" b="1" dirty="0" err="1" smtClean="0"/>
              <a:t>bb</a:t>
            </a:r>
            <a:r>
              <a:rPr lang="pt-BR" sz="2300" b="1" dirty="0" smtClean="0"/>
              <a:t> </a:t>
            </a:r>
            <a:r>
              <a:rPr lang="pt-BR" sz="2300" b="1" dirty="0"/>
              <a:t>– </a:t>
            </a:r>
            <a:r>
              <a:rPr lang="pt-BR" sz="2300" b="1" dirty="0" smtClean="0"/>
              <a:t>laranja, preta  e </a:t>
            </a:r>
            <a:endParaRPr lang="pt-BR" sz="2300" b="1" dirty="0"/>
          </a:p>
          <a:p>
            <a:r>
              <a:rPr lang="pt-BR" sz="2300" b="1" dirty="0" smtClean="0"/>
              <a:t>                    branca</a:t>
            </a:r>
          </a:p>
          <a:p>
            <a:endParaRPr lang="pt-BR" sz="2300" b="1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175956" y="2132856"/>
            <a:ext cx="504056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731772" y="6011016"/>
            <a:ext cx="1696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 fêmea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0617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260648"/>
            <a:ext cx="5688632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EXERCÍCIO 1</a:t>
            </a:r>
            <a:endParaRPr lang="pt-BR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931260"/>
            <a:ext cx="849694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 daltonismo, anomalia que traz a incapacidade de distinguir algumas cores, é determinado por um alelo recessivo presente no cromossomo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Os homens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pt-BR" altLang="pt-BR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 as mulheres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pt-BR" altLang="pt-BR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pt-BR" altLang="pt-BR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são normais; mulheres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pt-BR" altLang="pt-BR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t-BR" alt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pt-BR" altLang="pt-BR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são normais portadoras do gene; e homens </a:t>
            </a:r>
            <a:r>
              <a:rPr kumimoji="0" lang="pt-BR" alt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pt-BR" altLang="pt-BR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t-BR" alt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são daltônicos. 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Dona Sônia, uma mulher de visão normal, é casada com o Dr. Francisco, homem daltônico. Sua filha Célia é normal, mas, ao se casar com Luís, também normal, tem um filho daltônico.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Qual a probabilidade de Célia e Luís terem, numa segunda gestação, mais um filho (sexo masculino) daltônico?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0          b) 25%           c) 50%     d) 75%     e) 100%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pt-BR" alt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20426"/>
              </p:ext>
            </p:extLst>
          </p:nvPr>
        </p:nvGraphicFramePr>
        <p:xfrm>
          <a:off x="4788024" y="3933056"/>
          <a:ext cx="3600400" cy="1417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1224136"/>
                <a:gridCol w="1440160"/>
              </a:tblGrid>
              <a:tr h="359988"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64"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8"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4788024" y="3997946"/>
            <a:ext cx="900100" cy="396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9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260648"/>
            <a:ext cx="5688632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EXERCÍCIO 2</a:t>
            </a:r>
            <a:endParaRPr lang="pt-BR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9886" y="3124869"/>
            <a:ext cx="8496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pt-BR" alt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648829"/>
            <a:ext cx="18473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hemofilia1"/>
          <p:cNvPicPr>
            <a:picLocks noChangeAspect="1" noChangeArrowheads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6" y="980728"/>
            <a:ext cx="4584796" cy="32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-795601"/>
            <a:ext cx="82089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18234" y="727892"/>
            <a:ext cx="4046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Considere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heredograma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seguinte, referente à hemofilia. Com base nele e outros conhecimentos, podemos afirmar,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exceto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18234" y="1823753"/>
            <a:ext cx="40462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hemofilia é causada por um gene recessivo, ligado ao cromossomo X</a:t>
            </a:r>
            <a:r>
              <a:rPr lang="pt-P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lphaLcParenR"/>
            </a:pPr>
            <a:r>
              <a:rPr lang="pt-PT" dirty="0" smtClean="0"/>
              <a:t>A </a:t>
            </a:r>
            <a:r>
              <a:rPr lang="pt-PT" dirty="0"/>
              <a:t>mulher pode não apresentar a </a:t>
            </a:r>
            <a:r>
              <a:rPr lang="pt-PT" dirty="0" smtClean="0"/>
              <a:t>anomalia, </a:t>
            </a:r>
            <a:r>
              <a:rPr lang="pt-PT" dirty="0"/>
              <a:t>mesmo sendo portadora do gene.</a:t>
            </a:r>
            <a:endParaRPr lang="pt-BR" dirty="0"/>
          </a:p>
          <a:p>
            <a:pPr marL="342900" indent="-342900">
              <a:buFontTx/>
              <a:buAutoNum type="alphaLcParenR"/>
            </a:pPr>
            <a:r>
              <a:rPr lang="pt-PT" dirty="0" smtClean="0"/>
              <a:t>Os </a:t>
            </a:r>
            <a:r>
              <a:rPr lang="pt-PT" dirty="0"/>
              <a:t>indivíduos 3 e 6 não possuem o gene para a hemofilia.</a:t>
            </a:r>
            <a:endParaRPr lang="pt-BR" dirty="0"/>
          </a:p>
          <a:p>
            <a:pPr marL="342900" indent="-342900">
              <a:buAutoNum type="alphaLcParenR"/>
            </a:pPr>
            <a:r>
              <a:rPr lang="pt-PT" dirty="0"/>
              <a:t>Os indivíduos 9 e 10 apresentam os seguintes genótipos: </a:t>
            </a:r>
            <a:r>
              <a:rPr lang="pt-PT" b="1" dirty="0"/>
              <a:t>X</a:t>
            </a:r>
            <a:r>
              <a:rPr lang="pt-PT" b="1" baseline="30000" dirty="0"/>
              <a:t>H</a:t>
            </a:r>
            <a:r>
              <a:rPr lang="pt-PT" b="1" dirty="0"/>
              <a:t>X</a:t>
            </a:r>
            <a:r>
              <a:rPr lang="pt-PT" b="1" baseline="30000" dirty="0"/>
              <a:t>h</a:t>
            </a:r>
            <a:r>
              <a:rPr lang="pt-PT" dirty="0"/>
              <a:t> e </a:t>
            </a:r>
            <a:r>
              <a:rPr lang="pt-PT" b="1" dirty="0"/>
              <a:t>X</a:t>
            </a:r>
            <a:r>
              <a:rPr lang="pt-PT" b="1" baseline="30000" dirty="0"/>
              <a:t>h</a:t>
            </a:r>
            <a:r>
              <a:rPr lang="pt-PT" b="1" dirty="0"/>
              <a:t>Y</a:t>
            </a:r>
            <a:r>
              <a:rPr lang="pt-PT" dirty="0"/>
              <a:t> </a:t>
            </a:r>
            <a:endParaRPr lang="pt-PT" dirty="0" smtClean="0"/>
          </a:p>
          <a:p>
            <a:pPr marL="342900" indent="-342900">
              <a:buFontTx/>
              <a:buAutoNum type="alphaLcParenR"/>
            </a:pPr>
            <a:r>
              <a:rPr lang="pt-PT" dirty="0" smtClean="0"/>
              <a:t>O </a:t>
            </a:r>
            <a:r>
              <a:rPr lang="pt-PT" dirty="0"/>
              <a:t>genótipo </a:t>
            </a:r>
            <a:r>
              <a:rPr lang="pt-PT" b="1" dirty="0"/>
              <a:t>X</a:t>
            </a:r>
            <a:r>
              <a:rPr lang="pt-PT" b="1" baseline="30000" dirty="0"/>
              <a:t>H</a:t>
            </a:r>
            <a:r>
              <a:rPr lang="pt-PT" b="1" dirty="0"/>
              <a:t>X</a:t>
            </a:r>
            <a:r>
              <a:rPr lang="pt-PT" b="1" baseline="30000" dirty="0"/>
              <a:t>h</a:t>
            </a:r>
            <a:r>
              <a:rPr lang="pt-PT" dirty="0"/>
              <a:t> aparece, </a:t>
            </a:r>
            <a:r>
              <a:rPr lang="pt-PT" dirty="0" smtClean="0"/>
              <a:t>com </a:t>
            </a:r>
            <a:r>
              <a:rPr lang="pt-PT" dirty="0"/>
              <a:t>certeza, nas mulheres de números  2, 4 e 9</a:t>
            </a:r>
            <a:r>
              <a:rPr lang="pt-PT" dirty="0" smtClean="0"/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>Prof. Lourenço</a:t>
            </a:r>
            <a:br>
              <a:rPr lang="pt-BR" sz="8800" dirty="0" smtClean="0"/>
            </a:br>
            <a:r>
              <a:rPr lang="pt-BR" sz="6600" dirty="0" smtClean="0">
                <a:hlinkClick r:id="rId2"/>
              </a:rPr>
              <a:t>www.detonei.com</a:t>
            </a: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err="1" smtClean="0"/>
              <a:t>Finish</a:t>
            </a:r>
            <a:r>
              <a:rPr lang="pt-BR" sz="8800" dirty="0" smtClean="0"/>
              <a:t>!!!</a:t>
            </a:r>
            <a:br>
              <a:rPr lang="pt-BR" sz="8800" dirty="0" smtClean="0"/>
            </a:br>
            <a:endParaRPr lang="pt-B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88640"/>
            <a:ext cx="6840760" cy="5544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 eaLnBrk="1" hangingPunct="1"/>
            <a:r>
              <a:rPr lang="pt-B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Sistemas de Determinação Sexual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24128" y="4869160"/>
            <a:ext cx="237626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Gafanhotos:</a:t>
            </a:r>
          </a:p>
          <a:p>
            <a:pPr algn="ctr"/>
            <a:r>
              <a:rPr lang="pt-BR" sz="2000" dirty="0" smtClean="0"/>
              <a:t>fêmeas – XX</a:t>
            </a:r>
          </a:p>
          <a:p>
            <a:pPr algn="ctr"/>
            <a:r>
              <a:rPr lang="pt-BR" sz="2000" dirty="0" smtClean="0"/>
              <a:t>machos - XO</a:t>
            </a:r>
            <a:endParaRPr lang="pt-BR" sz="2000" dirty="0"/>
          </a:p>
        </p:txBody>
      </p:sp>
      <p:pic>
        <p:nvPicPr>
          <p:cNvPr id="6" name="Imagem 5" descr="SistemaSexual2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l="1449" r="4348"/>
          <a:stretch>
            <a:fillRect/>
          </a:stretch>
        </p:blipFill>
        <p:spPr>
          <a:xfrm>
            <a:off x="611560" y="1196752"/>
            <a:ext cx="4680520" cy="4968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88640"/>
            <a:ext cx="6840760" cy="5544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 eaLnBrk="1" hangingPunct="1"/>
            <a:r>
              <a:rPr lang="pt-B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Sistemas de Determinação Sexual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92080" y="4149080"/>
            <a:ext cx="302433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Aves, diversas espécies de répteis</a:t>
            </a:r>
          </a:p>
          <a:p>
            <a:pPr algn="ctr"/>
            <a:r>
              <a:rPr lang="pt-BR" sz="2000" dirty="0" smtClean="0"/>
              <a:t>fêmeas – ZW</a:t>
            </a:r>
          </a:p>
          <a:p>
            <a:pPr algn="ctr"/>
            <a:r>
              <a:rPr lang="pt-BR" sz="2000" dirty="0" smtClean="0"/>
              <a:t>machos - ZZ</a:t>
            </a:r>
            <a:endParaRPr lang="pt-BR" sz="2000" dirty="0"/>
          </a:p>
        </p:txBody>
      </p:sp>
      <p:pic>
        <p:nvPicPr>
          <p:cNvPr id="7" name="Imagem 6" descr="SistemaSexual3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rcRect l="1587" r="3175" b="2899"/>
          <a:stretch>
            <a:fillRect/>
          </a:stretch>
        </p:blipFill>
        <p:spPr>
          <a:xfrm>
            <a:off x="611560" y="1124744"/>
            <a:ext cx="4320480" cy="4896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88640"/>
            <a:ext cx="6840760" cy="5544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 eaLnBrk="1" hangingPunct="1"/>
            <a:r>
              <a:rPr lang="pt-B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Sistemas de Determinação Sexual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64088" y="4797152"/>
            <a:ext cx="324036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Abelhas e formigas</a:t>
            </a:r>
          </a:p>
          <a:p>
            <a:pPr algn="ctr"/>
            <a:r>
              <a:rPr lang="pt-BR" sz="2000" dirty="0" smtClean="0"/>
              <a:t>fêmeas – 2n</a:t>
            </a:r>
          </a:p>
          <a:p>
            <a:pPr algn="ctr"/>
            <a:r>
              <a:rPr lang="pt-BR" sz="2000" dirty="0" smtClean="0"/>
              <a:t>machos - n</a:t>
            </a:r>
            <a:endParaRPr lang="pt-BR" sz="2000" dirty="0"/>
          </a:p>
        </p:txBody>
      </p:sp>
      <p:pic>
        <p:nvPicPr>
          <p:cNvPr id="6" name="Imagem 5" descr="SistemaSexual4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l="3333" t="1429" r="3333"/>
          <a:stretch>
            <a:fillRect/>
          </a:stretch>
        </p:blipFill>
        <p:spPr>
          <a:xfrm>
            <a:off x="899592" y="1124744"/>
            <a:ext cx="4032448" cy="4968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38" y="230188"/>
            <a:ext cx="7929562" cy="6985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eaLnBrk="1" hangingPunct="1"/>
            <a:r>
              <a:rPr lang="pt-B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Determinação do Sexo na Espécie Humana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214439"/>
            <a:ext cx="6249293" cy="163849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A espécie humana apresenta 23 pares de cromossomos. 22 pares são </a:t>
            </a:r>
            <a:r>
              <a:rPr lang="pt-BR" sz="2100" u="sng" dirty="0" smtClean="0">
                <a:latin typeface="Arial" pitchFamily="34" charset="0"/>
                <a:cs typeface="Arial" pitchFamily="34" charset="0"/>
              </a:rPr>
              <a:t>autossomos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 e não tem relação direta com a determinação do sexo. Um par, chamado de </a:t>
            </a:r>
            <a:r>
              <a:rPr lang="pt-BR" sz="2100" u="sng" dirty="0" err="1" smtClean="0">
                <a:latin typeface="Arial" pitchFamily="34" charset="0"/>
                <a:cs typeface="Arial" pitchFamily="34" charset="0"/>
              </a:rPr>
              <a:t>alossomos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 (X e Y), são os </a:t>
            </a:r>
            <a:r>
              <a:rPr lang="pt-BR" sz="21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cromossomos</a:t>
            </a:r>
            <a:r>
              <a:rPr lang="pt-BR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1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sexuais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pt-BR" sz="2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19975" y="1414463"/>
            <a:ext cx="1724025" cy="2228850"/>
          </a:xfrm>
          <a:noFill/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833813"/>
            <a:ext cx="1733550" cy="2667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Imagem 6" descr="cariotipo-21.jpg"/>
          <p:cNvPicPr>
            <a:picLocks noChangeAspect="1"/>
          </p:cNvPicPr>
          <p:nvPr/>
        </p:nvPicPr>
        <p:blipFill>
          <a:blip r:embed="rId5" cstate="print">
            <a:lum bright="-30000" contrast="30000"/>
          </a:blip>
          <a:stretch>
            <a:fillRect/>
          </a:stretch>
        </p:blipFill>
        <p:spPr>
          <a:xfrm>
            <a:off x="683568" y="2708920"/>
            <a:ext cx="5904656" cy="3672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57188"/>
            <a:ext cx="7690048" cy="7143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HERANÇA SEXUAL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00188"/>
            <a:ext cx="7962652" cy="423306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Comic Sans MS" pitchFamily="66" charset="0"/>
              </a:rPr>
              <a:t>	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herança determinada por genes localizados nos cromossomos sexuais (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alossomos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ou por genes autossômicos, cujo efeito sofre influência dos hormônios sexuais.</a:t>
            </a:r>
          </a:p>
          <a:p>
            <a:pPr algn="just" eaLnBrk="1" hangingPunct="1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	As principais são:</a:t>
            </a:r>
          </a:p>
          <a:p>
            <a:pPr algn="just" eaLnBrk="1" hangingPunct="1"/>
            <a:r>
              <a:rPr lang="pt-B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Ligada ao sexo</a:t>
            </a:r>
          </a:p>
          <a:p>
            <a:pPr algn="just" eaLnBrk="1" hangingPunct="1"/>
            <a:r>
              <a:rPr lang="pt-B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Restrita ao sexo</a:t>
            </a:r>
          </a:p>
          <a:p>
            <a:pPr algn="just" eaLnBrk="1" hangingPunct="1"/>
            <a:r>
              <a:rPr lang="pt-B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Influenciada pelo sexo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25"/>
            <a:ext cx="527843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88950" y="142875"/>
            <a:ext cx="8154988" cy="554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HEMIZIGOSE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14313" y="5330825"/>
            <a:ext cx="8715375" cy="1384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Região homóloga</a:t>
            </a:r>
            <a:r>
              <a:rPr lang="pt-BR" dirty="0">
                <a:latin typeface="Arial" pitchFamily="34" charset="0"/>
                <a:cs typeface="Arial" pitchFamily="34" charset="0"/>
              </a:rPr>
              <a:t>: onde há pareamento entre o cromossomo X e o cromossomo Y.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Região não homóloga</a:t>
            </a:r>
            <a:r>
              <a:rPr lang="pt-BR" dirty="0">
                <a:latin typeface="Arial" pitchFamily="34" charset="0"/>
                <a:cs typeface="Arial" pitchFamily="34" charset="0"/>
              </a:rPr>
              <a:t>: onde não há pareamento entre o cromossomo X e o cromossomo Y.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5651500" y="885825"/>
            <a:ext cx="34194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Por ter dois cromossomos iguais, 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sexo homogamético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possui genes correspondentes nos dois cromossomos; dessa forma, ele pode ser homozigoto ou heterozigoto. </a:t>
            </a:r>
          </a:p>
          <a:p>
            <a:pPr algn="ctr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sexo heterogamético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não possui cromossomos com genes alelos na porção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não-homóloga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Nesse caso é chamado de HEMIZIGOTO</a:t>
            </a:r>
            <a:r>
              <a:rPr lang="pt-BR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428750"/>
            <a:ext cx="8106097" cy="385762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000" dirty="0" smtClean="0">
                <a:latin typeface="Arial" pitchFamily="34" charset="0"/>
                <a:cs typeface="Arial" pitchFamily="34" charset="0"/>
              </a:rPr>
              <a:t>Genes localizados no cromossomo Y.</a:t>
            </a:r>
          </a:p>
          <a:p>
            <a:pPr eaLnBrk="1" hangingPunct="1"/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sz="3000" dirty="0" smtClean="0">
                <a:latin typeface="Arial" pitchFamily="34" charset="0"/>
                <a:cs typeface="Arial" pitchFamily="34" charset="0"/>
              </a:rPr>
              <a:t>Genes </a:t>
            </a:r>
            <a:r>
              <a:rPr lang="pt-BR" sz="3000" u="sng" dirty="0" smtClean="0">
                <a:latin typeface="Arial" pitchFamily="34" charset="0"/>
                <a:cs typeface="Arial" pitchFamily="34" charset="0"/>
              </a:rPr>
              <a:t>Holândricos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sz="3000" dirty="0" smtClean="0">
                <a:latin typeface="Arial" pitchFamily="34" charset="0"/>
                <a:cs typeface="Arial" pitchFamily="34" charset="0"/>
              </a:rPr>
              <a:t>Só ocorrem no sexo masculino.</a:t>
            </a:r>
          </a:p>
          <a:p>
            <a:pPr eaLnBrk="1" hangingPunct="1"/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sz="3000" dirty="0" smtClean="0">
                <a:latin typeface="Arial" pitchFamily="34" charset="0"/>
                <a:cs typeface="Arial" pitchFamily="34" charset="0"/>
              </a:rPr>
              <a:t>Ex.: Formação dos testículos.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95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pt-BR" sz="40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Herança Restrita ao Sexo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863</TotalTime>
  <Words>887</Words>
  <Application>Microsoft Office PowerPoint</Application>
  <PresentationFormat>Apresentação na tela (4:3)</PresentationFormat>
  <Paragraphs>203</Paragraphs>
  <Slides>28</Slides>
  <Notes>20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Concurso</vt:lpstr>
      <vt:lpstr>Apresentação do PowerPoint</vt:lpstr>
      <vt:lpstr>Sistemas de Determinação Sexual</vt:lpstr>
      <vt:lpstr>Sistemas de Determinação Sexual</vt:lpstr>
      <vt:lpstr>Sistemas de Determinação Sexual</vt:lpstr>
      <vt:lpstr>Sistemas de Determinação Sexual</vt:lpstr>
      <vt:lpstr>Determinação do Sexo na Espécie Humana</vt:lpstr>
      <vt:lpstr>HERANÇA SEXUAL</vt:lpstr>
      <vt:lpstr>Apresentação do PowerPoint</vt:lpstr>
      <vt:lpstr>Apresentação do PowerPoint</vt:lpstr>
      <vt:lpstr>Hipertricose auricular –  pode não ser determinada por genes holândricos</vt:lpstr>
      <vt:lpstr>Apresentação do PowerPoint</vt:lpstr>
      <vt:lpstr>Herança Ligada ao Sexo</vt:lpstr>
      <vt:lpstr>Daltonismo</vt:lpstr>
      <vt:lpstr>Apresentação do PowerPoint</vt:lpstr>
      <vt:lpstr>Apresentação do PowerPoint</vt:lpstr>
      <vt:lpstr>Apresentação do PowerPoint</vt:lpstr>
      <vt:lpstr>Herança Ligada ao Sexo</vt:lpstr>
      <vt:lpstr>Hemofilia</vt:lpstr>
      <vt:lpstr>Apresentação do PowerPoint</vt:lpstr>
      <vt:lpstr>Apresentação do PowerPoint</vt:lpstr>
      <vt:lpstr>Herança influenciada pelo sexo</vt:lpstr>
      <vt:lpstr>Prováveis Tipos de Herança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Prof. Lourenço www.detonei.com Finish!!!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PRIMEILA LEI DE MENDEL</dc:title>
  <dc:creator>WinXP</dc:creator>
  <cp:lastModifiedBy>Windows10</cp:lastModifiedBy>
  <cp:revision>285</cp:revision>
  <dcterms:created xsi:type="dcterms:W3CDTF">2008-04-14T20:45:15Z</dcterms:created>
  <dcterms:modified xsi:type="dcterms:W3CDTF">2022-04-27T22:15:15Z</dcterms:modified>
</cp:coreProperties>
</file>