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577" r:id="rId2"/>
    <p:sldId id="624" r:id="rId3"/>
    <p:sldId id="555" r:id="rId4"/>
    <p:sldId id="623" r:id="rId5"/>
    <p:sldId id="534" r:id="rId6"/>
    <p:sldId id="563" r:id="rId7"/>
    <p:sldId id="533" r:id="rId8"/>
    <p:sldId id="459" r:id="rId9"/>
    <p:sldId id="460" r:id="rId10"/>
    <p:sldId id="607" r:id="rId11"/>
    <p:sldId id="608" r:id="rId12"/>
    <p:sldId id="609" r:id="rId13"/>
    <p:sldId id="625" r:id="rId14"/>
    <p:sldId id="613" r:id="rId15"/>
    <p:sldId id="614" r:id="rId16"/>
    <p:sldId id="615" r:id="rId17"/>
    <p:sldId id="626" r:id="rId18"/>
    <p:sldId id="616" r:id="rId19"/>
    <p:sldId id="618" r:id="rId20"/>
    <p:sldId id="619" r:id="rId21"/>
    <p:sldId id="620" r:id="rId22"/>
    <p:sldId id="627" r:id="rId23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enhum Estilo, Nenhuma Grade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F2DE63D5-997A-4646-A377-4702673A728D}" styleName="Estilo Claro 2 - Ênfase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3C2FFA5D-87B4-456A-9821-1D502468CF0F}" styleName="Estilo com Tema 1 - Ênfase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enhum Estilo, Grade de Tabe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E8B1032C-EA38-4F05-BA0D-38AFFFC7BED3}" styleName="Estilo Claro 3 - Ênfase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D113A9D2-9D6B-4929-AA2D-F23B5EE8CBE7}" styleName="Estilo com Tema 2 - Ênfase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18603FDC-E32A-4AB5-989C-0864C3EAD2B8}" styleName="Estilo com Tema 2 - Ênfase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073A0DAA-6AF3-43AB-8588-CEC1D06C72B9}" styleName="Estilo Médio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00A15C55-8517-42AA-B614-E9B94910E393}" styleName="Estilo Médio 2 - Ênfase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Estilo Médio 2 - Ênfase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D7AC3CCA-C797-4891-BE02-D94E43425B78}" styleName="Estilo Médio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306799F8-075E-4A3A-A7F6-7FBC6576F1A4}" styleName="Estilo com Tema 2 - Ênfase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E269D01E-BC32-4049-B463-5C60D7B0CCD2}" styleName="Estilo com Tema 2 - Ênfase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27F97BB-C833-4FB7-BDE5-3F7075034690}" styleName="Estilo com Tema 2 - Ênfase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38B1855-1B75-4FBE-930C-398BA8C253C6}" styleName="Estilo com Tema 2 - Ênfase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9D7B26C5-4107-4FEC-AEDC-1716B250A1EF}" styleName="Estilo Clar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69C7853C-536D-4A76-A0AE-DD22124D55A5}" styleName="Estilo com Tema 1 - Ênfase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85BE263C-DBD7-4A20-BB59-AAB30ACAA65A}" styleName="Estilo Médio 3 - Ênfas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284E427A-3D55-4303-BF80-6455036E1DE7}" styleName="Estilo com Tema 1 - Ênfase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35758FB7-9AC5-4552-8A53-C91805E547FA}" styleName="Estilo com Tema 1 - Ênfase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17292A2E-F333-43FB-9621-5CBBE7FDCDCB}" styleName="Estilo Claro 2 - Ênfase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5202B0CA-FC54-4496-8BCA-5EF66A818D29}" styleName="Estilo Escuro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0505E3EF-67EA-436B-97B2-0124C06EBD24}" styleName="Estilo Médio 4 - Ênfase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12329B-D698-496E-8B16-79F0589A03E0}" type="datetimeFigureOut">
              <a:rPr lang="pt-BR" smtClean="0"/>
              <a:pPr/>
              <a:t>27/04/2022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6206E0-6F97-437C-B58C-B55D5E3FACDB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745900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6206E0-6F97-437C-B58C-B55D5E3FACDB}" type="slidenum">
              <a:rPr lang="pt-BR" smtClean="0"/>
              <a:pPr/>
              <a:t>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233332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E16FF-5D65-4678-8FEC-482F9E2FDD36}" type="datetimeFigureOut">
              <a:rPr lang="pt-BR" smtClean="0"/>
              <a:pPr/>
              <a:t>27/04/2022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FC943-974A-407D-8E55-218177C728E0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E16FF-5D65-4678-8FEC-482F9E2FDD36}" type="datetimeFigureOut">
              <a:rPr lang="pt-BR" smtClean="0"/>
              <a:pPr/>
              <a:t>27/04/2022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FC943-974A-407D-8E55-218177C728E0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E16FF-5D65-4678-8FEC-482F9E2FDD36}" type="datetimeFigureOut">
              <a:rPr lang="pt-BR" smtClean="0"/>
              <a:pPr/>
              <a:t>27/04/2022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FC943-974A-407D-8E55-218177C728E0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ítulo, texto e clip-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lip-art 3"/>
          <p:cNvSpPr>
            <a:spLocks noGrp="1"/>
          </p:cNvSpPr>
          <p:nvPr>
            <p:ph type="clipArt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endParaRPr lang="pt-BR" noProof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E89848-EE97-4ED3-B8BA-4FDB79DBF7F5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ítulo e 4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sz="quarter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Conteúdo 4"/>
          <p:cNvSpPr>
            <a:spLocks noGrp="1"/>
          </p:cNvSpPr>
          <p:nvPr>
            <p:ph sz="quarter" idx="3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63E284-B5B7-4464-85DB-434363EAB57E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943272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ítulo, conteúdo e 2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Conteúdo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EA7425-97E6-465D-9CF0-120B4C5D4599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414275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ítulo e tabe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abela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pt-BR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73A367-12DB-426D-8A0C-EB7A13AB7704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106673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E16FF-5D65-4678-8FEC-482F9E2FDD36}" type="datetimeFigureOut">
              <a:rPr lang="pt-BR" smtClean="0"/>
              <a:pPr/>
              <a:t>27/04/2022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FC943-974A-407D-8E55-218177C728E0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E16FF-5D65-4678-8FEC-482F9E2FDD36}" type="datetimeFigureOut">
              <a:rPr lang="pt-BR" smtClean="0"/>
              <a:pPr/>
              <a:t>27/04/2022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FC943-974A-407D-8E55-218177C728E0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E16FF-5D65-4678-8FEC-482F9E2FDD36}" type="datetimeFigureOut">
              <a:rPr lang="pt-BR" smtClean="0"/>
              <a:pPr/>
              <a:t>27/04/2022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FC943-974A-407D-8E55-218177C728E0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E16FF-5D65-4678-8FEC-482F9E2FDD36}" type="datetimeFigureOut">
              <a:rPr lang="pt-BR" smtClean="0"/>
              <a:pPr/>
              <a:t>27/04/2022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FC943-974A-407D-8E55-218177C728E0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E16FF-5D65-4678-8FEC-482F9E2FDD36}" type="datetimeFigureOut">
              <a:rPr lang="pt-BR" smtClean="0"/>
              <a:pPr/>
              <a:t>27/04/2022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FC943-974A-407D-8E55-218177C728E0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E16FF-5D65-4678-8FEC-482F9E2FDD36}" type="datetimeFigureOut">
              <a:rPr lang="pt-BR" smtClean="0"/>
              <a:pPr/>
              <a:t>27/04/2022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FC943-974A-407D-8E55-218177C728E0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E16FF-5D65-4678-8FEC-482F9E2FDD36}" type="datetimeFigureOut">
              <a:rPr lang="pt-BR" smtClean="0"/>
              <a:pPr/>
              <a:t>27/04/2022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FC943-974A-407D-8E55-218177C728E0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E16FF-5D65-4678-8FEC-482F9E2FDD36}" type="datetimeFigureOut">
              <a:rPr lang="pt-BR" smtClean="0"/>
              <a:pPr/>
              <a:t>27/04/2022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FC943-974A-407D-8E55-218177C728E0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8E16FF-5D65-4678-8FEC-482F9E2FDD36}" type="datetimeFigureOut">
              <a:rPr lang="pt-BR" smtClean="0"/>
              <a:pPr/>
              <a:t>27/04/2022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4FC943-974A-407D-8E55-218177C728E0}" type="slidenum">
              <a:rPr lang="pt-BR" smtClean="0"/>
              <a:pPr/>
              <a:t>‹nº›</a:t>
            </a:fld>
            <a:endParaRPr lang="pt-BR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3" r:id="rId12"/>
    <p:sldLayoutId id="2147483664" r:id="rId13"/>
    <p:sldLayoutId id="2147483665" r:id="rId14"/>
    <p:sldLayoutId id="2147483666" r:id="rId15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file:///C:\Apresent\3%20Ano\detonavideo.wmv" TargetMode="External"/><Relationship Id="rId1" Type="http://schemas.microsoft.com/office/2007/relationships/media" Target="file:///C:\Apresent\3%20Ano\detonavideo.wmv" TargetMode="External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hyperlink" Target="http://www.detonei.com/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detonavideo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428596" y="357166"/>
            <a:ext cx="8215370" cy="61615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1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500034" y="214290"/>
            <a:ext cx="8286808" cy="863600"/>
          </a:xfrm>
          <a:solidFill>
            <a:schemeClr val="tx2">
              <a:lumMod val="40000"/>
              <a:lumOff val="60000"/>
            </a:schemeClr>
          </a:solidFill>
          <a:ln>
            <a:solidFill>
              <a:srgbClr val="FF0000"/>
            </a:solidFill>
          </a:ln>
        </p:spPr>
        <p:txBody>
          <a:bodyPr/>
          <a:lstStyle/>
          <a:p>
            <a:pPr eaLnBrk="1" hangingPunct="1"/>
            <a:r>
              <a:rPr lang="pt-BR" dirty="0" smtClean="0">
                <a:solidFill>
                  <a:schemeClr val="accent2"/>
                </a:solidFill>
              </a:rPr>
              <a:t>Interação </a:t>
            </a:r>
            <a:r>
              <a:rPr lang="pt-BR" dirty="0" smtClean="0">
                <a:solidFill>
                  <a:schemeClr val="accent2"/>
                </a:solidFill>
              </a:rPr>
              <a:t>Gênica</a:t>
            </a:r>
            <a:endParaRPr lang="pt-BR" sz="3200" dirty="0" smtClean="0"/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00034" y="1142984"/>
            <a:ext cx="4319588" cy="2857520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pPr eaLnBrk="1" hangingPunct="1"/>
            <a:r>
              <a:rPr lang="pt-BR" sz="2200" dirty="0" smtClean="0">
                <a:latin typeface="Arial" pitchFamily="34" charset="0"/>
                <a:cs typeface="Arial" pitchFamily="34" charset="0"/>
              </a:rPr>
              <a:t>Dois ou mais pares de alelos (genes) determinam, ao mesmo tempo, uma única característica.</a:t>
            </a:r>
          </a:p>
          <a:p>
            <a:pPr eaLnBrk="1" hangingPunct="1"/>
            <a:r>
              <a:rPr lang="pt-BR" sz="2200" dirty="0" smtClean="0">
                <a:latin typeface="Arial" pitchFamily="34" charset="0"/>
                <a:cs typeface="Arial" pitchFamily="34" charset="0"/>
              </a:rPr>
              <a:t>Ex.: forma das cristas em galináceos.</a:t>
            </a:r>
          </a:p>
          <a:p>
            <a:pPr eaLnBrk="1" hangingPunct="1">
              <a:buNone/>
            </a:pPr>
            <a:r>
              <a:rPr lang="pt-BR" sz="22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R – rosa, E – ervilha </a:t>
            </a:r>
          </a:p>
          <a:p>
            <a:pPr eaLnBrk="1" hangingPunct="1">
              <a:buNone/>
            </a:pPr>
            <a:r>
              <a:rPr lang="pt-BR" sz="22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rree</a:t>
            </a:r>
            <a:r>
              <a:rPr lang="pt-BR" sz="22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- simples</a:t>
            </a:r>
          </a:p>
          <a:p>
            <a:pPr eaLnBrk="1" hangingPunct="1">
              <a:buNone/>
            </a:pPr>
            <a:endParaRPr lang="pt-BR" sz="2200" dirty="0" smtClean="0">
              <a:latin typeface="Arial" pitchFamily="34" charset="0"/>
              <a:cs typeface="Arial" pitchFamily="34" charset="0"/>
            </a:endParaRPr>
          </a:p>
          <a:p>
            <a:pPr eaLnBrk="1" hangingPunct="1">
              <a:buNone/>
            </a:pPr>
            <a:endParaRPr lang="pt-BR" sz="2200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2292" name="Picture 4" descr="crista das galinhas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2" cstate="print">
            <a:lum contrast="-30000"/>
          </a:blip>
          <a:srcRect/>
          <a:stretch>
            <a:fillRect/>
          </a:stretch>
        </p:blipFill>
        <p:spPr>
          <a:xfrm>
            <a:off x="5000628" y="1142984"/>
            <a:ext cx="3840164" cy="5256213"/>
          </a:xfrm>
          <a:noFill/>
        </p:spPr>
      </p:pic>
      <p:graphicFrame>
        <p:nvGraphicFramePr>
          <p:cNvPr id="21509" name="Group 5"/>
          <p:cNvGraphicFramePr>
            <a:graphicFrameLocks noGrp="1"/>
          </p:cNvGraphicFramePr>
          <p:nvPr/>
        </p:nvGraphicFramePr>
        <p:xfrm>
          <a:off x="500034" y="4143380"/>
          <a:ext cx="4286280" cy="2279652"/>
        </p:xfrm>
        <a:graphic>
          <a:graphicData uri="http://schemas.openxmlformats.org/drawingml/2006/table">
            <a:tbl>
              <a:tblPr/>
              <a:tblGrid>
                <a:gridCol w="2143140"/>
                <a:gridCol w="2143140"/>
              </a:tblGrid>
              <a:tr h="4556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Fenótipos</a:t>
                      </a:r>
                    </a:p>
                  </a:txBody>
                  <a:tcPr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Genótipos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56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crista noz</a:t>
                      </a:r>
                    </a:p>
                  </a:txBody>
                  <a:tcPr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R_E_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crista rosa</a:t>
                      </a:r>
                    </a:p>
                  </a:txBody>
                  <a:tcPr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R_ee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56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crista ervilha</a:t>
                      </a:r>
                    </a:p>
                  </a:txBody>
                  <a:tcPr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rrE_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56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crista simples</a:t>
                      </a:r>
                    </a:p>
                  </a:txBody>
                  <a:tcPr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rree</a:t>
                      </a:r>
                      <a:endParaRPr kumimoji="0" lang="pt-BR" sz="2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07517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ChangeArrowheads="1"/>
          </p:cNvSpPr>
          <p:nvPr/>
        </p:nvSpPr>
        <p:spPr bwMode="auto">
          <a:xfrm>
            <a:off x="1474788" y="404813"/>
            <a:ext cx="6337300" cy="50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/>
            <a:r>
              <a:rPr lang="pt-BR" sz="4400" b="1">
                <a:solidFill>
                  <a:schemeClr val="accent2"/>
                </a:solidFill>
              </a:rPr>
              <a:t>INTERAÇÃO GÊNICA</a:t>
            </a:r>
          </a:p>
        </p:txBody>
      </p:sp>
      <p:pic>
        <p:nvPicPr>
          <p:cNvPr id="13316" name="Picture 4" descr="Interação1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lum bright="20000" contrast="40000"/>
          </a:blip>
          <a:srcRect b="74966"/>
          <a:stretch>
            <a:fillRect/>
          </a:stretch>
        </p:blipFill>
        <p:spPr>
          <a:xfrm>
            <a:off x="539750" y="928670"/>
            <a:ext cx="1960548" cy="2376505"/>
          </a:xfrm>
          <a:noFill/>
          <a:ln>
            <a:solidFill>
              <a:srgbClr val="99CC00"/>
            </a:solidFill>
          </a:ln>
        </p:spPr>
      </p:pic>
      <p:pic>
        <p:nvPicPr>
          <p:cNvPr id="13317" name="Picture 5" descr="Interação1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>
            <a:lum bright="20000" contrast="40000"/>
          </a:blip>
          <a:srcRect t="49536" b="25397"/>
          <a:stretch>
            <a:fillRect/>
          </a:stretch>
        </p:blipFill>
        <p:spPr>
          <a:xfrm>
            <a:off x="4929190" y="928670"/>
            <a:ext cx="1836768" cy="2355868"/>
          </a:xfrm>
          <a:noFill/>
          <a:ln>
            <a:solidFill>
              <a:srgbClr val="99CC00"/>
            </a:solidFill>
          </a:ln>
        </p:spPr>
      </p:pic>
      <p:pic>
        <p:nvPicPr>
          <p:cNvPr id="13318" name="Picture 6" descr="Interação1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 cstate="print">
            <a:lum bright="10000" contrast="40000"/>
          </a:blip>
          <a:srcRect t="73625" b="569"/>
          <a:stretch>
            <a:fillRect/>
          </a:stretch>
        </p:blipFill>
        <p:spPr>
          <a:xfrm>
            <a:off x="7000892" y="928670"/>
            <a:ext cx="1925653" cy="2355868"/>
          </a:xfrm>
          <a:noFill/>
          <a:ln>
            <a:solidFill>
              <a:srgbClr val="99CC00"/>
            </a:solidFill>
          </a:ln>
        </p:spPr>
      </p:pic>
      <p:pic>
        <p:nvPicPr>
          <p:cNvPr id="13319" name="Picture 7" descr="Interação1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4" cstate="print">
            <a:lum bright="10000" contrast="40000"/>
          </a:blip>
          <a:srcRect t="24007" b="50430"/>
          <a:stretch>
            <a:fillRect/>
          </a:stretch>
        </p:blipFill>
        <p:spPr>
          <a:xfrm>
            <a:off x="2700338" y="928670"/>
            <a:ext cx="2085976" cy="2366980"/>
          </a:xfrm>
          <a:noFill/>
          <a:ln>
            <a:solidFill>
              <a:srgbClr val="99CC00"/>
            </a:solidFill>
          </a:ln>
        </p:spPr>
      </p:pic>
      <p:sp>
        <p:nvSpPr>
          <p:cNvPr id="13320" name="Text Box 8"/>
          <p:cNvSpPr txBox="1">
            <a:spLocks noChangeArrowheads="1"/>
          </p:cNvSpPr>
          <p:nvPr/>
        </p:nvSpPr>
        <p:spPr bwMode="auto">
          <a:xfrm>
            <a:off x="879475" y="4451350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endParaRPr lang="pt-BR" sz="1800">
              <a:latin typeface="Tahoma" pitchFamily="34" charset="0"/>
            </a:endParaRPr>
          </a:p>
        </p:txBody>
      </p:sp>
      <p:graphicFrame>
        <p:nvGraphicFramePr>
          <p:cNvPr id="22561" name="Group 33"/>
          <p:cNvGraphicFramePr>
            <a:graphicFrameLocks noGrp="1"/>
          </p:cNvGraphicFramePr>
          <p:nvPr/>
        </p:nvGraphicFramePr>
        <p:xfrm>
          <a:off x="539750" y="3644900"/>
          <a:ext cx="8318528" cy="2703830"/>
        </p:xfrm>
        <a:graphic>
          <a:graphicData uri="http://schemas.openxmlformats.org/drawingml/2006/table">
            <a:tbl>
              <a:tblPr/>
              <a:tblGrid>
                <a:gridCol w="1663706"/>
                <a:gridCol w="1663705"/>
                <a:gridCol w="1663706"/>
                <a:gridCol w="1663705"/>
                <a:gridCol w="1663706"/>
              </a:tblGrid>
              <a:tr h="12096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Genótipo das Aves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R_E_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(RREE ou </a:t>
                      </a:r>
                      <a:r>
                        <a:rPr kumimoji="0" lang="pt-BR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RREe</a:t>
                      </a:r>
                      <a:r>
                        <a:rPr kumimoji="0" lang="pt-B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ou </a:t>
                      </a:r>
                      <a:r>
                        <a:rPr kumimoji="0" lang="pt-BR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RrEe</a:t>
                      </a:r>
                      <a:r>
                        <a:rPr kumimoji="0" lang="pt-B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ou </a:t>
                      </a:r>
                      <a:r>
                        <a:rPr kumimoji="0" lang="pt-BR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ReEE</a:t>
                      </a:r>
                      <a:r>
                        <a:rPr kumimoji="0" lang="pt-B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R_ee</a:t>
                      </a:r>
                      <a:r>
                        <a:rPr kumimoji="0" lang="pt-BR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(</a:t>
                      </a:r>
                      <a:r>
                        <a:rPr kumimoji="0" lang="pt-BR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RRee</a:t>
                      </a:r>
                      <a:r>
                        <a:rPr kumimoji="0" lang="pt-B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ou </a:t>
                      </a:r>
                      <a:r>
                        <a:rPr kumimoji="0" lang="pt-BR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Rree</a:t>
                      </a:r>
                      <a:r>
                        <a:rPr kumimoji="0" lang="pt-B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rrE_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(eeRR ou eeRr)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rree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541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Fenótipo das Cristas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Crista Noz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Crista Rosa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Crista Ervilha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Crista Simples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53061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" name="Espaço Reservado para Conteúdo 20"/>
          <p:cNvGraphicFramePr>
            <a:graphicFrameLocks noGrp="1"/>
          </p:cNvGraphicFramePr>
          <p:nvPr>
            <p:ph sz="quarter" idx="2"/>
            <p:extLst>
              <p:ext uri="{D42A27DB-BD31-4B8C-83A1-F6EECF244321}">
                <p14:modId xmlns:p14="http://schemas.microsoft.com/office/powerpoint/2010/main" val="286077860"/>
              </p:ext>
            </p:extLst>
          </p:nvPr>
        </p:nvGraphicFramePr>
        <p:xfrm>
          <a:off x="428565" y="1285860"/>
          <a:ext cx="8501153" cy="4000527"/>
        </p:xfrm>
        <a:graphic>
          <a:graphicData uri="http://schemas.openxmlformats.org/drawingml/2006/table">
            <a:tbl>
              <a:tblPr/>
              <a:tblGrid>
                <a:gridCol w="1571667"/>
                <a:gridCol w="1643074"/>
                <a:gridCol w="1785950"/>
                <a:gridCol w="1643074"/>
                <a:gridCol w="1857388"/>
              </a:tblGrid>
              <a:tr h="133351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rgbClr val="0070C0"/>
                          </a:solidFill>
                          <a:latin typeface="MS Sans Serif"/>
                          <a:ea typeface="Times New Roman"/>
                          <a:cs typeface="Times New Roman"/>
                        </a:rPr>
                        <a:t>Gametas</a:t>
                      </a:r>
                      <a:r>
                        <a:rPr lang="en-US" sz="2000" dirty="0">
                          <a:solidFill>
                            <a:srgbClr val="0070C0"/>
                          </a:solidFill>
                          <a:latin typeface="MS Sans Serif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000" dirty="0">
                          <a:solidFill>
                            <a:srgbClr val="0070C0"/>
                          </a:solidFill>
                          <a:latin typeface="MS Sans Serif"/>
                          <a:ea typeface="Times New Roman"/>
                          <a:cs typeface="Times New Roman"/>
                          <a:sym typeface="Symbol"/>
                        </a:rPr>
                        <a:t></a:t>
                      </a:r>
                      <a:r>
                        <a:rPr lang="en-US" sz="2000" dirty="0">
                          <a:solidFill>
                            <a:srgbClr val="0070C0"/>
                          </a:solidFill>
                          <a:latin typeface="MS Sans Serif"/>
                          <a:ea typeface="Times New Roman"/>
                          <a:cs typeface="Times New Roman"/>
                        </a:rPr>
                        <a:t> </a:t>
                      </a:r>
                      <a:endParaRPr lang="pt-BR" sz="2000" dirty="0">
                        <a:latin typeface="MS Sans Serif"/>
                        <a:ea typeface="Times New Roman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70C0"/>
                          </a:solidFill>
                          <a:latin typeface="MS Sans Serif"/>
                          <a:ea typeface="Times New Roman"/>
                          <a:cs typeface="Times New Roman"/>
                        </a:rPr>
                        <a:t>          </a:t>
                      </a:r>
                      <a:r>
                        <a:rPr lang="en-US" sz="2000" dirty="0">
                          <a:solidFill>
                            <a:srgbClr val="0070C0"/>
                          </a:solidFill>
                          <a:latin typeface="MS Sans Serif"/>
                          <a:ea typeface="Times New Roman"/>
                          <a:cs typeface="Times New Roman"/>
                          <a:sym typeface="Symbol"/>
                        </a:rPr>
                        <a:t></a:t>
                      </a:r>
                      <a:r>
                        <a:rPr lang="en-US" sz="2000" dirty="0">
                          <a:solidFill>
                            <a:srgbClr val="0070C0"/>
                          </a:solidFill>
                          <a:latin typeface="MS Sans Serif"/>
                          <a:ea typeface="Times New Roman"/>
                          <a:cs typeface="Times New Roman"/>
                        </a:rPr>
                        <a:t> </a:t>
                      </a:r>
                      <a:endParaRPr lang="pt-BR" sz="2000" dirty="0">
                        <a:latin typeface="MS Sans Serif"/>
                        <a:ea typeface="Times New Roman"/>
                        <a:cs typeface="Times New Roman"/>
                      </a:endParaRPr>
                    </a:p>
                  </a:txBody>
                  <a:tcPr marL="32351" marR="3235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400" b="1" kern="0" dirty="0">
                          <a:solidFill>
                            <a:schemeClr val="tx1"/>
                          </a:solidFill>
                          <a:latin typeface="Arial"/>
                          <a:ea typeface="Times New Roman"/>
                        </a:rPr>
                        <a:t>RE</a:t>
                      </a:r>
                      <a:endParaRPr lang="pt-BR" sz="2400" b="1" kern="0" dirty="0">
                        <a:solidFill>
                          <a:schemeClr val="tx1"/>
                        </a:solidFill>
                        <a:latin typeface="Calibri"/>
                        <a:ea typeface="Times New Roman"/>
                      </a:endParaRPr>
                    </a:p>
                  </a:txBody>
                  <a:tcPr marL="32351" marR="3235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400" b="1" kern="0" dirty="0">
                          <a:solidFill>
                            <a:schemeClr val="tx1"/>
                          </a:solidFill>
                          <a:latin typeface="Arial"/>
                          <a:ea typeface="Times New Roman"/>
                        </a:rPr>
                        <a:t>Re</a:t>
                      </a:r>
                      <a:endParaRPr lang="pt-BR" sz="2400" b="1" kern="0" dirty="0">
                        <a:solidFill>
                          <a:schemeClr val="tx1"/>
                        </a:solidFill>
                        <a:latin typeface="Calibri"/>
                        <a:ea typeface="Times New Roman"/>
                      </a:endParaRPr>
                    </a:p>
                  </a:txBody>
                  <a:tcPr marL="32351" marR="3235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rE</a:t>
                      </a:r>
                      <a:endParaRPr lang="pt-BR" sz="2400" dirty="0">
                        <a:solidFill>
                          <a:schemeClr val="tx1"/>
                        </a:solidFill>
                        <a:latin typeface="MS Sans Serif"/>
                        <a:ea typeface="Times New Roman"/>
                        <a:cs typeface="Times New Roman"/>
                      </a:endParaRPr>
                    </a:p>
                  </a:txBody>
                  <a:tcPr marL="32351" marR="3235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re</a:t>
                      </a:r>
                      <a:endParaRPr lang="pt-BR" sz="2400" dirty="0">
                        <a:solidFill>
                          <a:schemeClr val="tx1"/>
                        </a:solidFill>
                        <a:latin typeface="MS Sans Serif"/>
                        <a:ea typeface="Times New Roman"/>
                        <a:cs typeface="Times New Roman"/>
                      </a:endParaRPr>
                    </a:p>
                  </a:txBody>
                  <a:tcPr marL="32351" marR="3235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</a:tr>
              <a:tr h="666754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400" b="1" kern="0" dirty="0">
                          <a:solidFill>
                            <a:schemeClr val="tx1"/>
                          </a:solidFill>
                          <a:latin typeface="Arial"/>
                          <a:ea typeface="Times New Roman"/>
                        </a:rPr>
                        <a:t>RE</a:t>
                      </a:r>
                      <a:endParaRPr lang="pt-BR" sz="2400" b="1" kern="0" dirty="0">
                        <a:solidFill>
                          <a:schemeClr val="tx1"/>
                        </a:solidFill>
                        <a:latin typeface="Calibri"/>
                        <a:ea typeface="Times New Roman"/>
                      </a:endParaRPr>
                    </a:p>
                  </a:txBody>
                  <a:tcPr marL="32351" marR="3235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RREE</a:t>
                      </a:r>
                      <a:endParaRPr lang="pt-BR" sz="2400" dirty="0">
                        <a:solidFill>
                          <a:schemeClr val="tx1"/>
                        </a:solidFill>
                        <a:latin typeface="MS Sans Serif"/>
                        <a:ea typeface="Times New Roman"/>
                        <a:cs typeface="Times New Roman"/>
                      </a:endParaRPr>
                    </a:p>
                  </a:txBody>
                  <a:tcPr marL="32351" marR="3235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RREe</a:t>
                      </a:r>
                      <a:endParaRPr lang="pt-BR" sz="2400" dirty="0">
                        <a:solidFill>
                          <a:schemeClr val="tx1"/>
                        </a:solidFill>
                        <a:latin typeface="MS Sans Serif"/>
                        <a:ea typeface="Times New Roman"/>
                        <a:cs typeface="Times New Roman"/>
                      </a:endParaRPr>
                    </a:p>
                  </a:txBody>
                  <a:tcPr marL="32351" marR="3235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RrEE</a:t>
                      </a:r>
                      <a:endParaRPr lang="pt-BR" sz="2400" dirty="0">
                        <a:solidFill>
                          <a:schemeClr val="tx1"/>
                        </a:solidFill>
                        <a:latin typeface="MS Sans Serif"/>
                        <a:ea typeface="Times New Roman"/>
                        <a:cs typeface="Times New Roman"/>
                      </a:endParaRPr>
                    </a:p>
                  </a:txBody>
                  <a:tcPr marL="32351" marR="3235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RrEe</a:t>
                      </a:r>
                      <a:endParaRPr lang="pt-BR" sz="2400" dirty="0">
                        <a:solidFill>
                          <a:schemeClr val="tx1"/>
                        </a:solidFill>
                        <a:latin typeface="MS Sans Serif"/>
                        <a:ea typeface="Times New Roman"/>
                        <a:cs typeface="Times New Roman"/>
                      </a:endParaRPr>
                    </a:p>
                  </a:txBody>
                  <a:tcPr marL="32351" marR="3235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</a:tr>
              <a:tr h="66675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Re</a:t>
                      </a:r>
                      <a:endParaRPr lang="pt-BR" sz="2400" dirty="0">
                        <a:solidFill>
                          <a:schemeClr val="tx1"/>
                        </a:solidFill>
                        <a:latin typeface="MS Sans Serif"/>
                        <a:ea typeface="Times New Roman"/>
                        <a:cs typeface="Times New Roman"/>
                      </a:endParaRPr>
                    </a:p>
                  </a:txBody>
                  <a:tcPr marL="32351" marR="3235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RREe</a:t>
                      </a:r>
                      <a:endParaRPr lang="pt-BR" sz="2400">
                        <a:solidFill>
                          <a:schemeClr val="tx1"/>
                        </a:solidFill>
                        <a:latin typeface="MS Sans Serif"/>
                        <a:ea typeface="Times New Roman"/>
                        <a:cs typeface="Times New Roman"/>
                      </a:endParaRPr>
                    </a:p>
                  </a:txBody>
                  <a:tcPr marL="32351" marR="3235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RRee</a:t>
                      </a:r>
                      <a:endParaRPr lang="pt-BR" sz="2400">
                        <a:solidFill>
                          <a:schemeClr val="tx1"/>
                        </a:solidFill>
                        <a:latin typeface="MS Sans Serif"/>
                        <a:ea typeface="Times New Roman"/>
                        <a:cs typeface="Times New Roman"/>
                      </a:endParaRPr>
                    </a:p>
                  </a:txBody>
                  <a:tcPr marL="32351" marR="3235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RrEe</a:t>
                      </a:r>
                      <a:endParaRPr lang="pt-BR" sz="2400">
                        <a:solidFill>
                          <a:schemeClr val="tx1"/>
                        </a:solidFill>
                        <a:latin typeface="MS Sans Serif"/>
                        <a:ea typeface="Times New Roman"/>
                        <a:cs typeface="Times New Roman"/>
                      </a:endParaRPr>
                    </a:p>
                  </a:txBody>
                  <a:tcPr marL="32351" marR="3235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Rree</a:t>
                      </a:r>
                      <a:endParaRPr lang="pt-BR" sz="2400" dirty="0">
                        <a:solidFill>
                          <a:schemeClr val="tx1"/>
                        </a:solidFill>
                        <a:latin typeface="MS Sans Serif"/>
                        <a:ea typeface="Times New Roman"/>
                        <a:cs typeface="Times New Roman"/>
                      </a:endParaRPr>
                    </a:p>
                  </a:txBody>
                  <a:tcPr marL="32351" marR="3235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</a:tr>
              <a:tr h="666754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400" b="1" kern="0" dirty="0" err="1">
                          <a:solidFill>
                            <a:schemeClr val="tx1"/>
                          </a:solidFill>
                          <a:latin typeface="Arial"/>
                          <a:ea typeface="Times New Roman"/>
                        </a:rPr>
                        <a:t>rE</a:t>
                      </a:r>
                      <a:endParaRPr lang="pt-BR" sz="2400" b="1" kern="0" dirty="0">
                        <a:solidFill>
                          <a:schemeClr val="tx1"/>
                        </a:solidFill>
                        <a:latin typeface="Calibri"/>
                        <a:ea typeface="Times New Roman"/>
                      </a:endParaRPr>
                    </a:p>
                  </a:txBody>
                  <a:tcPr marL="32351" marR="3235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RrEE</a:t>
                      </a:r>
                      <a:endParaRPr lang="pt-BR" sz="2400">
                        <a:solidFill>
                          <a:schemeClr val="tx1"/>
                        </a:solidFill>
                        <a:latin typeface="MS Sans Serif"/>
                        <a:ea typeface="Times New Roman"/>
                        <a:cs typeface="Times New Roman"/>
                      </a:endParaRPr>
                    </a:p>
                  </a:txBody>
                  <a:tcPr marL="32351" marR="3235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RrEe</a:t>
                      </a:r>
                      <a:endParaRPr lang="pt-BR" sz="2400">
                        <a:solidFill>
                          <a:schemeClr val="tx1"/>
                        </a:solidFill>
                        <a:latin typeface="MS Sans Serif"/>
                        <a:ea typeface="Times New Roman"/>
                        <a:cs typeface="Times New Roman"/>
                      </a:endParaRPr>
                    </a:p>
                  </a:txBody>
                  <a:tcPr marL="32351" marR="3235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rrEE</a:t>
                      </a:r>
                      <a:endParaRPr lang="pt-BR" sz="2400">
                        <a:solidFill>
                          <a:schemeClr val="tx1"/>
                        </a:solidFill>
                        <a:latin typeface="MS Sans Serif"/>
                        <a:ea typeface="Times New Roman"/>
                        <a:cs typeface="Times New Roman"/>
                      </a:endParaRPr>
                    </a:p>
                  </a:txBody>
                  <a:tcPr marL="32351" marR="3235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rrEe</a:t>
                      </a:r>
                      <a:endParaRPr lang="pt-BR" sz="2400" dirty="0">
                        <a:solidFill>
                          <a:schemeClr val="tx1"/>
                        </a:solidFill>
                        <a:latin typeface="MS Sans Serif"/>
                        <a:ea typeface="Times New Roman"/>
                        <a:cs typeface="Times New Roman"/>
                      </a:endParaRPr>
                    </a:p>
                  </a:txBody>
                  <a:tcPr marL="32351" marR="3235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</a:tr>
              <a:tr h="666754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400" b="1" kern="0" dirty="0">
                          <a:solidFill>
                            <a:schemeClr val="tx1"/>
                          </a:solidFill>
                          <a:latin typeface="Arial"/>
                          <a:ea typeface="Times New Roman"/>
                        </a:rPr>
                        <a:t>re</a:t>
                      </a:r>
                      <a:endParaRPr lang="pt-BR" sz="2400" b="1" kern="0" dirty="0">
                        <a:solidFill>
                          <a:schemeClr val="tx1"/>
                        </a:solidFill>
                        <a:latin typeface="Calibri"/>
                        <a:ea typeface="Times New Roman"/>
                      </a:endParaRPr>
                    </a:p>
                  </a:txBody>
                  <a:tcPr marL="32351" marR="3235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RrEe</a:t>
                      </a:r>
                      <a:endParaRPr lang="pt-BR" sz="2400" dirty="0">
                        <a:solidFill>
                          <a:schemeClr val="tx1"/>
                        </a:solidFill>
                        <a:latin typeface="MS Sans Serif"/>
                        <a:ea typeface="Times New Roman"/>
                        <a:cs typeface="Times New Roman"/>
                      </a:endParaRPr>
                    </a:p>
                  </a:txBody>
                  <a:tcPr marL="32351" marR="3235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Rree</a:t>
                      </a:r>
                      <a:endParaRPr lang="pt-BR" sz="2400" dirty="0">
                        <a:solidFill>
                          <a:schemeClr val="tx1"/>
                        </a:solidFill>
                        <a:latin typeface="MS Sans Serif"/>
                        <a:ea typeface="Times New Roman"/>
                        <a:cs typeface="Times New Roman"/>
                      </a:endParaRPr>
                    </a:p>
                  </a:txBody>
                  <a:tcPr marL="32351" marR="3235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rrEe</a:t>
                      </a:r>
                      <a:endParaRPr lang="pt-BR" sz="2400" dirty="0">
                        <a:solidFill>
                          <a:schemeClr val="tx1"/>
                        </a:solidFill>
                        <a:latin typeface="MS Sans Serif"/>
                        <a:ea typeface="Times New Roman"/>
                        <a:cs typeface="Times New Roman"/>
                      </a:endParaRPr>
                    </a:p>
                  </a:txBody>
                  <a:tcPr marL="32351" marR="3235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rree</a:t>
                      </a:r>
                      <a:endParaRPr lang="pt-BR" sz="2400" dirty="0">
                        <a:solidFill>
                          <a:schemeClr val="tx1"/>
                        </a:solidFill>
                        <a:latin typeface="MS Sans Serif"/>
                        <a:ea typeface="Times New Roman"/>
                        <a:cs typeface="Times New Roman"/>
                      </a:endParaRPr>
                    </a:p>
                  </a:txBody>
                  <a:tcPr marL="32351" marR="3235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</a:tr>
            </a:tbl>
          </a:graphicData>
        </a:graphic>
      </p:graphicFrame>
      <p:sp>
        <p:nvSpPr>
          <p:cNvPr id="247810" name="Rectangle 2"/>
          <p:cNvSpPr>
            <a:spLocks noChangeArrowheads="1"/>
          </p:cNvSpPr>
          <p:nvPr/>
        </p:nvSpPr>
        <p:spPr bwMode="auto">
          <a:xfrm>
            <a:off x="428565" y="214291"/>
            <a:ext cx="8501153" cy="1031051"/>
          </a:xfrm>
          <a:prstGeom prst="rect">
            <a:avLst/>
          </a:prstGeom>
          <a:solidFill>
            <a:schemeClr val="accent1">
              <a:lumMod val="7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Cruzamento:   </a:t>
            </a:r>
            <a:r>
              <a:rPr kumimoji="0" lang="pt-BR" sz="32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 </a:t>
            </a:r>
            <a:r>
              <a:rPr kumimoji="0" lang="pt-BR" sz="3200" b="0" i="0" u="none" strike="noStrike" cap="none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ReEe</a:t>
            </a:r>
            <a:r>
              <a:rPr kumimoji="0" lang="pt-BR" sz="32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  X   </a:t>
            </a:r>
            <a:r>
              <a:rPr kumimoji="0" lang="pt-BR" sz="3200" b="0" i="0" u="none" strike="noStrike" cap="none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ReEe</a:t>
            </a:r>
            <a:endParaRPr kumimoji="0" lang="pt-BR" sz="3200" b="0" i="0" u="none" strike="noStrike" cap="none" normalizeH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pt-BR" sz="3200" baseline="0" dirty="0" smtClean="0">
                <a:latin typeface="Arial" pitchFamily="34" charset="0"/>
              </a:rPr>
              <a:t>                                </a:t>
            </a:r>
            <a:r>
              <a:rPr lang="pt-BR" baseline="0" dirty="0" smtClean="0">
                <a:solidFill>
                  <a:srgbClr val="FF0000"/>
                </a:solidFill>
                <a:latin typeface="Arial" pitchFamily="34" charset="0"/>
              </a:rPr>
              <a:t>noz                       </a:t>
            </a:r>
            <a:r>
              <a:rPr lang="pt-BR" baseline="0" dirty="0" err="1" smtClean="0">
                <a:solidFill>
                  <a:srgbClr val="FF0000"/>
                </a:solidFill>
                <a:latin typeface="Arial" pitchFamily="34" charset="0"/>
              </a:rPr>
              <a:t>noz</a:t>
            </a:r>
            <a:endParaRPr kumimoji="0" lang="pt-BR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</a:endParaRPr>
          </a:p>
        </p:txBody>
      </p:sp>
      <p:sp>
        <p:nvSpPr>
          <p:cNvPr id="247809" name="Text Box 1"/>
          <p:cNvSpPr txBox="1">
            <a:spLocks noChangeArrowheads="1"/>
          </p:cNvSpPr>
          <p:nvPr/>
        </p:nvSpPr>
        <p:spPr bwMode="auto">
          <a:xfrm>
            <a:off x="7092280" y="5661249"/>
            <a:ext cx="1008112" cy="432048"/>
          </a:xfrm>
          <a:prstGeom prst="rect">
            <a:avLst/>
          </a:prstGeom>
          <a:solidFill>
            <a:srgbClr val="0070C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MS Sans Serif"/>
                <a:ea typeface="Times New Roman" pitchFamily="18" charset="0"/>
                <a:cs typeface="Times New Roman" pitchFamily="18" charset="0"/>
              </a:rPr>
              <a:t>9:3:3:1</a:t>
            </a:r>
            <a:endParaRPr kumimoji="0" lang="pt-B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47812" name="Rectangle 4"/>
          <p:cNvSpPr>
            <a:spLocks noChangeArrowheads="1"/>
          </p:cNvSpPr>
          <p:nvPr/>
        </p:nvSpPr>
        <p:spPr bwMode="auto">
          <a:xfrm>
            <a:off x="428596" y="571480"/>
            <a:ext cx="6215074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200" b="0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MS Sans Serif"/>
              <a:ea typeface="Times New Roman" pitchFamily="18" charset="0"/>
              <a:cs typeface="Times New Roman" pitchFamily="18" charset="0"/>
            </a:endParaRP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5" name="Rectangle 4"/>
          <p:cNvSpPr>
            <a:spLocks noChangeArrowheads="1"/>
          </p:cNvSpPr>
          <p:nvPr/>
        </p:nvSpPr>
        <p:spPr bwMode="auto">
          <a:xfrm>
            <a:off x="928662" y="5429264"/>
            <a:ext cx="5929354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b="0" i="0" u="none" strike="noStrike" cap="none" normalizeH="0" baseline="0" dirty="0" smtClean="0">
                <a:ln>
                  <a:noFill/>
                </a:ln>
                <a:effectLst/>
                <a:latin typeface="MS Sans Serif"/>
                <a:ea typeface="Times New Roman" pitchFamily="18" charset="0"/>
                <a:cs typeface="Times New Roman" pitchFamily="18" charset="0"/>
              </a:rPr>
              <a:t>Resultado obtido:</a:t>
            </a:r>
            <a:endParaRPr kumimoji="0" lang="pt-BR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</a:endParaRP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noz – 9/16 – (R_E_)         rosa – 3/16 – (</a:t>
            </a:r>
            <a:r>
              <a:rPr kumimoji="0" lang="pt-BR" b="0" i="0" u="none" strike="noStrike" cap="none" normalizeH="0" baseline="0" dirty="0" err="1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R_ee</a:t>
            </a:r>
            <a:r>
              <a:rPr kumimoji="0" lang="pt-BR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)</a:t>
            </a:r>
            <a:endParaRPr kumimoji="0" lang="pt-BR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</a:endParaRP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ervilha – 3/16 – (</a:t>
            </a:r>
            <a:r>
              <a:rPr kumimoji="0" lang="pt-BR" b="0" i="0" u="none" strike="noStrike" cap="none" normalizeH="0" baseline="0" dirty="0" err="1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rrE</a:t>
            </a:r>
            <a:r>
              <a:rPr kumimoji="0" lang="pt-BR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_)       simples – 1/16 – (</a:t>
            </a:r>
            <a:r>
              <a:rPr kumimoji="0" lang="pt-BR" b="0" i="0" u="none" strike="noStrike" cap="none" normalizeH="0" baseline="0" dirty="0" err="1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rree</a:t>
            </a:r>
            <a:r>
              <a:rPr kumimoji="0" lang="pt-BR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)</a:t>
            </a:r>
            <a:endParaRPr kumimoji="0" lang="pt-BR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9383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ChangeArrowheads="1"/>
          </p:cNvSpPr>
          <p:nvPr/>
        </p:nvSpPr>
        <p:spPr bwMode="auto">
          <a:xfrm>
            <a:off x="1474788" y="404813"/>
            <a:ext cx="6337300" cy="50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/>
            <a:r>
              <a:rPr lang="pt-BR" sz="4400" b="1" dirty="0">
                <a:solidFill>
                  <a:schemeClr val="accent2"/>
                </a:solidFill>
              </a:rPr>
              <a:t>INTERAÇÃO GÊNICA</a:t>
            </a:r>
          </a:p>
        </p:txBody>
      </p:sp>
      <p:sp>
        <p:nvSpPr>
          <p:cNvPr id="13320" name="Text Box 8"/>
          <p:cNvSpPr txBox="1">
            <a:spLocks noChangeArrowheads="1"/>
          </p:cNvSpPr>
          <p:nvPr/>
        </p:nvSpPr>
        <p:spPr bwMode="auto">
          <a:xfrm>
            <a:off x="879475" y="4451350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endParaRPr lang="pt-BR" sz="1800">
              <a:latin typeface="Tahoma" pitchFamily="34" charset="0"/>
            </a:endParaRP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906462"/>
            <a:ext cx="8928992" cy="5834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4243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ChangeArrowheads="1"/>
          </p:cNvSpPr>
          <p:nvPr/>
        </p:nvSpPr>
        <p:spPr bwMode="auto">
          <a:xfrm>
            <a:off x="1476375" y="188640"/>
            <a:ext cx="5310188" cy="7178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/>
            <a:r>
              <a:rPr lang="pt-BR" sz="4400" b="1" dirty="0" smtClean="0">
                <a:solidFill>
                  <a:schemeClr val="accent2"/>
                </a:solidFill>
              </a:rPr>
              <a:t>EPISTASIA  </a:t>
            </a:r>
            <a:endParaRPr lang="pt-BR" sz="4400" b="1" dirty="0">
              <a:solidFill>
                <a:schemeClr val="accent2"/>
              </a:solidFill>
            </a:endParaRPr>
          </a:p>
        </p:txBody>
      </p:sp>
      <p:sp>
        <p:nvSpPr>
          <p:cNvPr id="16403" name="Text Box 19"/>
          <p:cNvSpPr txBox="1">
            <a:spLocks noChangeArrowheads="1"/>
          </p:cNvSpPr>
          <p:nvPr/>
        </p:nvSpPr>
        <p:spPr bwMode="auto">
          <a:xfrm>
            <a:off x="250825" y="2055813"/>
            <a:ext cx="367347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1800" b="1" dirty="0">
                <a:solidFill>
                  <a:schemeClr val="bg1"/>
                </a:solidFill>
                <a:latin typeface="Tahoma" pitchFamily="34" charset="0"/>
              </a:rPr>
              <a:t>Gene Epistático= Dominante</a:t>
            </a:r>
          </a:p>
          <a:p>
            <a:r>
              <a:rPr lang="pt-BR" sz="1800" b="1" dirty="0">
                <a:solidFill>
                  <a:schemeClr val="bg1"/>
                </a:solidFill>
                <a:latin typeface="Tahoma" pitchFamily="34" charset="0"/>
              </a:rPr>
              <a:t>Gene Hipostático = Recessivo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323528" y="764704"/>
            <a:ext cx="4000528" cy="2677656"/>
          </a:xfrm>
          <a:prstGeom prst="rect">
            <a:avLst/>
          </a:prstGeom>
          <a:solidFill>
            <a:srgbClr val="0070C0"/>
          </a:solidFill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r>
              <a:rPr lang="pt-BR" sz="2800" dirty="0" smtClean="0"/>
              <a:t>Um par de alelos (epistático) inibe a expressão fenotípica de outro, localizado em </a:t>
            </a:r>
            <a:r>
              <a:rPr lang="pt-BR" sz="2800" i="1" dirty="0" err="1" smtClean="0"/>
              <a:t>locus</a:t>
            </a:r>
            <a:r>
              <a:rPr lang="pt-BR" sz="2800" dirty="0" smtClean="0"/>
              <a:t> diferente.</a:t>
            </a:r>
          </a:p>
          <a:p>
            <a:r>
              <a:rPr lang="pt-BR" sz="2800" dirty="0" smtClean="0"/>
              <a:t>Ex.: cor de camundongos</a:t>
            </a:r>
            <a:endParaRPr lang="pt-BR" sz="2800" dirty="0"/>
          </a:p>
        </p:txBody>
      </p:sp>
      <p:sp>
        <p:nvSpPr>
          <p:cNvPr id="9" name="CaixaDeTexto 8"/>
          <p:cNvSpPr txBox="1"/>
          <p:nvPr/>
        </p:nvSpPr>
        <p:spPr>
          <a:xfrm>
            <a:off x="4499992" y="980728"/>
            <a:ext cx="417646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 smtClean="0"/>
              <a:t>PP – cinzas</a:t>
            </a:r>
          </a:p>
          <a:p>
            <a:r>
              <a:rPr lang="pt-BR" sz="2400" dirty="0" err="1" smtClean="0"/>
              <a:t>Pp</a:t>
            </a:r>
            <a:r>
              <a:rPr lang="pt-BR" sz="2400" dirty="0" smtClean="0"/>
              <a:t> – cinzas</a:t>
            </a:r>
          </a:p>
          <a:p>
            <a:r>
              <a:rPr lang="pt-BR" sz="2400" dirty="0" err="1" smtClean="0"/>
              <a:t>pp</a:t>
            </a:r>
            <a:r>
              <a:rPr lang="pt-BR" sz="2400" dirty="0" smtClean="0"/>
              <a:t> - pretos</a:t>
            </a:r>
          </a:p>
          <a:p>
            <a:r>
              <a:rPr lang="pt-BR" sz="2400" dirty="0" smtClean="0">
                <a:solidFill>
                  <a:srgbClr val="FF0000"/>
                </a:solidFill>
              </a:rPr>
              <a:t>CC – produz pigmento </a:t>
            </a:r>
          </a:p>
          <a:p>
            <a:r>
              <a:rPr lang="pt-BR" sz="2400" dirty="0" smtClean="0">
                <a:solidFill>
                  <a:srgbClr val="FF0000"/>
                </a:solidFill>
              </a:rPr>
              <a:t>Cc – produz pigmento</a:t>
            </a:r>
          </a:p>
          <a:p>
            <a:r>
              <a:rPr lang="pt-BR" sz="2400" dirty="0" smtClean="0">
                <a:solidFill>
                  <a:srgbClr val="FF0000"/>
                </a:solidFill>
              </a:rPr>
              <a:t>cc – não produz pigmento</a:t>
            </a:r>
            <a:endParaRPr lang="pt-BR" sz="2400" dirty="0">
              <a:solidFill>
                <a:srgbClr val="FF0000"/>
              </a:solidFill>
            </a:endParaRPr>
          </a:p>
        </p:txBody>
      </p:sp>
      <p:pic>
        <p:nvPicPr>
          <p:cNvPr id="11" name="Espaço Reservado para Conteúdo 10" descr="ratosepistasia.tif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395536" y="3645024"/>
            <a:ext cx="7560840" cy="3024336"/>
          </a:xfrm>
          <a:prstGeom prst="rect">
            <a:avLst/>
          </a:prstGeom>
          <a:ln w="76200">
            <a:solidFill>
              <a:srgbClr val="FF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85135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611560" y="188913"/>
            <a:ext cx="7992690" cy="792162"/>
          </a:xfrm>
          <a:ln w="38100">
            <a:solidFill>
              <a:srgbClr val="FF0000"/>
            </a:solidFill>
          </a:ln>
        </p:spPr>
        <p:txBody>
          <a:bodyPr>
            <a:noAutofit/>
          </a:bodyPr>
          <a:lstStyle/>
          <a:p>
            <a:pPr eaLnBrk="1" hangingPunct="1"/>
            <a:r>
              <a:rPr lang="pt-BR" sz="4800" dirty="0" smtClean="0">
                <a:solidFill>
                  <a:schemeClr val="accent2"/>
                </a:solidFill>
              </a:rPr>
              <a:t>Cruzamento de camundongos</a:t>
            </a:r>
            <a:endParaRPr lang="pt-BR" sz="1800" b="1" dirty="0" smtClean="0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11560" y="1196974"/>
            <a:ext cx="8140328" cy="4803793"/>
          </a:xfrm>
          <a:noFill/>
          <a:ln w="38100">
            <a:solidFill>
              <a:srgbClr val="FF0000"/>
            </a:solidFill>
          </a:ln>
        </p:spPr>
        <p:txBody>
          <a:bodyPr>
            <a:noAutofit/>
          </a:bodyPr>
          <a:lstStyle/>
          <a:p>
            <a:pPr algn="ctr" eaLnBrk="1" hangingPunct="1">
              <a:buNone/>
            </a:pPr>
            <a:r>
              <a:rPr lang="pt-BR" sz="4800" b="1" dirty="0" err="1" smtClean="0">
                <a:latin typeface="+mj-lt"/>
              </a:rPr>
              <a:t>CcPp</a:t>
            </a:r>
            <a:r>
              <a:rPr lang="pt-BR" sz="4800" b="1" dirty="0" smtClean="0">
                <a:latin typeface="+mj-lt"/>
              </a:rPr>
              <a:t> x </a:t>
            </a:r>
            <a:r>
              <a:rPr lang="pt-BR" sz="4800" b="1" dirty="0" err="1" smtClean="0">
                <a:latin typeface="+mj-lt"/>
              </a:rPr>
              <a:t>CcPp</a:t>
            </a:r>
            <a:r>
              <a:rPr lang="pt-BR" b="1" dirty="0" smtClean="0">
                <a:latin typeface="+mj-lt"/>
              </a:rPr>
              <a:t> </a:t>
            </a:r>
            <a:r>
              <a:rPr lang="pt-BR" sz="2400" b="1" dirty="0" smtClean="0">
                <a:latin typeface="+mj-lt"/>
              </a:rPr>
              <a:t>(</a:t>
            </a:r>
            <a:r>
              <a:rPr lang="pt-BR" sz="2400" b="1" dirty="0" err="1" smtClean="0">
                <a:latin typeface="+mj-lt"/>
              </a:rPr>
              <a:t>di-híbridos</a:t>
            </a:r>
            <a:r>
              <a:rPr lang="pt-BR" sz="2400" b="1" dirty="0" smtClean="0">
                <a:latin typeface="+mj-lt"/>
              </a:rPr>
              <a:t>)</a:t>
            </a:r>
          </a:p>
          <a:p>
            <a:pPr algn="ctr" eaLnBrk="1" hangingPunct="1">
              <a:buNone/>
            </a:pPr>
            <a:r>
              <a:rPr lang="pt-BR" sz="4400" b="1" dirty="0" smtClean="0">
                <a:latin typeface="+mj-lt"/>
              </a:rPr>
              <a:t>9 C_P_ </a:t>
            </a:r>
            <a:r>
              <a:rPr lang="pt-BR" sz="4400" b="1" dirty="0" smtClean="0">
                <a:solidFill>
                  <a:srgbClr val="FF0000"/>
                </a:solidFill>
                <a:latin typeface="+mj-lt"/>
              </a:rPr>
              <a:t>(cinzas)</a:t>
            </a:r>
            <a:endParaRPr lang="pt-BR" sz="4400" b="1" dirty="0" smtClean="0">
              <a:latin typeface="+mj-lt"/>
            </a:endParaRPr>
          </a:p>
          <a:p>
            <a:pPr algn="ctr" eaLnBrk="1" hangingPunct="1">
              <a:buNone/>
            </a:pPr>
            <a:r>
              <a:rPr lang="pt-BR" sz="4400" b="1" dirty="0" smtClean="0">
                <a:latin typeface="+mj-lt"/>
              </a:rPr>
              <a:t>3 </a:t>
            </a:r>
            <a:r>
              <a:rPr lang="pt-BR" sz="4400" b="1" dirty="0" err="1" smtClean="0">
                <a:latin typeface="+mj-lt"/>
              </a:rPr>
              <a:t>ccP_</a:t>
            </a:r>
            <a:r>
              <a:rPr lang="pt-BR" sz="4400" b="1" dirty="0" smtClean="0">
                <a:latin typeface="+mj-lt"/>
              </a:rPr>
              <a:t> </a:t>
            </a:r>
            <a:r>
              <a:rPr lang="pt-BR" sz="4400" b="1" dirty="0" smtClean="0">
                <a:solidFill>
                  <a:srgbClr val="FF0000"/>
                </a:solidFill>
                <a:latin typeface="+mj-lt"/>
              </a:rPr>
              <a:t>(albinos)</a:t>
            </a:r>
          </a:p>
          <a:p>
            <a:pPr algn="ctr" eaLnBrk="1" hangingPunct="1">
              <a:buNone/>
            </a:pPr>
            <a:r>
              <a:rPr lang="pt-BR" sz="4400" b="1" dirty="0" smtClean="0">
                <a:latin typeface="+mj-lt"/>
              </a:rPr>
              <a:t>3 </a:t>
            </a:r>
            <a:r>
              <a:rPr lang="pt-BR" sz="4400" b="1" dirty="0" err="1" smtClean="0">
                <a:latin typeface="+mj-lt"/>
              </a:rPr>
              <a:t>C_pp</a:t>
            </a:r>
            <a:r>
              <a:rPr lang="pt-BR" sz="4400" b="1" dirty="0" smtClean="0">
                <a:latin typeface="+mj-lt"/>
              </a:rPr>
              <a:t> </a:t>
            </a:r>
            <a:r>
              <a:rPr lang="pt-BR" sz="4400" b="1" dirty="0" smtClean="0">
                <a:solidFill>
                  <a:srgbClr val="FF0000"/>
                </a:solidFill>
                <a:latin typeface="+mj-lt"/>
              </a:rPr>
              <a:t>(pretos)</a:t>
            </a:r>
          </a:p>
          <a:p>
            <a:pPr algn="ctr" eaLnBrk="1" hangingPunct="1">
              <a:buNone/>
            </a:pPr>
            <a:r>
              <a:rPr lang="pt-BR" sz="4400" b="1" dirty="0" smtClean="0">
                <a:latin typeface="+mj-lt"/>
              </a:rPr>
              <a:t>1 </a:t>
            </a:r>
            <a:r>
              <a:rPr lang="pt-BR" sz="4400" b="1" dirty="0" err="1" smtClean="0">
                <a:latin typeface="+mj-lt"/>
              </a:rPr>
              <a:t>ccpp</a:t>
            </a:r>
            <a:r>
              <a:rPr lang="pt-BR" sz="4400" b="1" dirty="0" smtClean="0">
                <a:latin typeface="+mj-lt"/>
              </a:rPr>
              <a:t> </a:t>
            </a:r>
            <a:r>
              <a:rPr lang="pt-BR" sz="4400" b="1" dirty="0" smtClean="0">
                <a:solidFill>
                  <a:srgbClr val="FF0000"/>
                </a:solidFill>
                <a:latin typeface="+mj-lt"/>
              </a:rPr>
              <a:t>(albino)</a:t>
            </a:r>
          </a:p>
        </p:txBody>
      </p:sp>
    </p:spTree>
    <p:extLst>
      <p:ext uri="{BB962C8B-B14F-4D97-AF65-F5344CB8AC3E}">
        <p14:creationId xmlns:p14="http://schemas.microsoft.com/office/powerpoint/2010/main" val="3843902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611560" y="188913"/>
            <a:ext cx="7992690" cy="792162"/>
          </a:xfrm>
          <a:ln w="38100">
            <a:solidFill>
              <a:srgbClr val="FF0000"/>
            </a:solidFill>
          </a:ln>
        </p:spPr>
        <p:txBody>
          <a:bodyPr>
            <a:noAutofit/>
          </a:bodyPr>
          <a:lstStyle/>
          <a:p>
            <a:pPr eaLnBrk="1" hangingPunct="1"/>
            <a:r>
              <a:rPr lang="pt-BR" sz="4800" dirty="0" smtClean="0">
                <a:solidFill>
                  <a:schemeClr val="accent2"/>
                </a:solidFill>
              </a:rPr>
              <a:t>HERANÇA QUANTITATIVA</a:t>
            </a:r>
            <a:r>
              <a:rPr lang="pt-BR" sz="1600" dirty="0" smtClean="0"/>
              <a:t> </a:t>
            </a:r>
            <a:endParaRPr lang="pt-BR" sz="1800" b="1" dirty="0" smtClean="0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11560" y="1196974"/>
            <a:ext cx="8140328" cy="4803793"/>
          </a:xfrm>
          <a:noFill/>
          <a:ln w="38100">
            <a:solidFill>
              <a:srgbClr val="FF0000"/>
            </a:solidFill>
          </a:ln>
        </p:spPr>
        <p:txBody>
          <a:bodyPr>
            <a:noAutofit/>
          </a:bodyPr>
          <a:lstStyle/>
          <a:p>
            <a:pPr algn="just" eaLnBrk="1" hangingPunct="1"/>
            <a:r>
              <a:rPr lang="pt-BR" b="1" dirty="0" smtClean="0">
                <a:latin typeface="+mj-lt"/>
              </a:rPr>
              <a:t>Efeito cumulativo na ação de vários pares de genes;</a:t>
            </a:r>
          </a:p>
          <a:p>
            <a:pPr algn="just" eaLnBrk="1" hangingPunct="1"/>
            <a:r>
              <a:rPr lang="pt-BR" b="1" u="sng" dirty="0" smtClean="0">
                <a:latin typeface="+mj-lt"/>
              </a:rPr>
              <a:t>Variação</a:t>
            </a:r>
            <a:r>
              <a:rPr lang="pt-BR" b="1" dirty="0" smtClean="0">
                <a:latin typeface="+mj-lt"/>
              </a:rPr>
              <a:t> </a:t>
            </a:r>
            <a:r>
              <a:rPr lang="pt-BR" b="1" u="sng" dirty="0" smtClean="0">
                <a:latin typeface="+mj-lt"/>
              </a:rPr>
              <a:t>fenotípica</a:t>
            </a:r>
            <a:r>
              <a:rPr lang="pt-BR" b="1" dirty="0" smtClean="0">
                <a:latin typeface="+mj-lt"/>
              </a:rPr>
              <a:t> </a:t>
            </a:r>
            <a:r>
              <a:rPr lang="pt-BR" b="1" u="sng" dirty="0" smtClean="0">
                <a:latin typeface="+mj-lt"/>
              </a:rPr>
              <a:t>gradual</a:t>
            </a:r>
            <a:r>
              <a:rPr lang="pt-BR" b="1" dirty="0" smtClean="0">
                <a:latin typeface="+mj-lt"/>
              </a:rPr>
              <a:t> </a:t>
            </a:r>
            <a:r>
              <a:rPr lang="pt-BR" b="1" u="sng" dirty="0" smtClean="0">
                <a:latin typeface="+mj-lt"/>
              </a:rPr>
              <a:t>e</a:t>
            </a:r>
            <a:r>
              <a:rPr lang="pt-BR" b="1" dirty="0" smtClean="0">
                <a:latin typeface="+mj-lt"/>
              </a:rPr>
              <a:t> </a:t>
            </a:r>
            <a:r>
              <a:rPr lang="pt-BR" b="1" u="sng" dirty="0" smtClean="0">
                <a:latin typeface="+mj-lt"/>
              </a:rPr>
              <a:t>contínua</a:t>
            </a:r>
            <a:r>
              <a:rPr lang="pt-BR" b="1" dirty="0" smtClean="0">
                <a:latin typeface="+mj-lt"/>
              </a:rPr>
              <a:t> entre um valor mínimo e um valor máximo, devida a adição de genes dominantes no genótipo;</a:t>
            </a:r>
          </a:p>
          <a:p>
            <a:pPr algn="just" eaLnBrk="1" hangingPunct="1"/>
            <a:r>
              <a:rPr lang="pt-BR" b="1" dirty="0" smtClean="0">
                <a:latin typeface="+mj-lt"/>
              </a:rPr>
              <a:t>Ex.: altura, peso, cor da pele, cor dos olhos, grau de inteligência, altura de plantas, produção de leite em bovinos, comprimento de pelos, etc.</a:t>
            </a:r>
          </a:p>
        </p:txBody>
      </p:sp>
    </p:spTree>
    <p:extLst>
      <p:ext uri="{BB962C8B-B14F-4D97-AF65-F5344CB8AC3E}">
        <p14:creationId xmlns:p14="http://schemas.microsoft.com/office/powerpoint/2010/main" val="4138572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408273" y="144651"/>
            <a:ext cx="8484207" cy="938334"/>
          </a:xfrm>
          <a:solidFill>
            <a:srgbClr val="00B0F0"/>
          </a:solidFill>
          <a:ln w="38100">
            <a:solidFill>
              <a:srgbClr val="FF0000"/>
            </a:solidFill>
          </a:ln>
        </p:spPr>
        <p:txBody>
          <a:bodyPr>
            <a:noAutofit/>
          </a:bodyPr>
          <a:lstStyle/>
          <a:p>
            <a:pPr eaLnBrk="1" hangingPunct="1"/>
            <a:r>
              <a:rPr lang="pt-BR" sz="4800" dirty="0" smtClean="0">
                <a:solidFill>
                  <a:schemeClr val="accent2"/>
                </a:solidFill>
              </a:rPr>
              <a:t>HERANÇA QUANTITATIVA</a:t>
            </a:r>
            <a:endParaRPr lang="pt-BR" sz="1800" b="1" dirty="0" smtClean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4"/>
          <a:stretch/>
        </p:blipFill>
        <p:spPr>
          <a:xfrm>
            <a:off x="395536" y="1196752"/>
            <a:ext cx="8496944" cy="5424680"/>
          </a:xfrm>
          <a:prstGeom prst="rect">
            <a:avLst/>
          </a:prstGeom>
        </p:spPr>
      </p:pic>
      <p:sp>
        <p:nvSpPr>
          <p:cNvPr id="4" name="CaixaDeTexto 3"/>
          <p:cNvSpPr txBox="1"/>
          <p:nvPr/>
        </p:nvSpPr>
        <p:spPr>
          <a:xfrm>
            <a:off x="7236296" y="1484784"/>
            <a:ext cx="1368152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pt-BR" dirty="0" smtClean="0">
                <a:solidFill>
                  <a:schemeClr val="bg1"/>
                </a:solidFill>
              </a:rPr>
              <a:t>TRIGO, 1910</a:t>
            </a:r>
            <a:endParaRPr lang="pt-B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8613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maquin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8596" y="357166"/>
            <a:ext cx="8143932" cy="6000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989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88913"/>
            <a:ext cx="7772400" cy="1143000"/>
          </a:xfrm>
          <a:ln>
            <a:solidFill>
              <a:srgbClr val="FF0000"/>
            </a:solidFill>
          </a:ln>
        </p:spPr>
        <p:txBody>
          <a:bodyPr>
            <a:normAutofit fontScale="90000"/>
          </a:bodyPr>
          <a:lstStyle/>
          <a:p>
            <a:pPr eaLnBrk="1" hangingPunct="1"/>
            <a:r>
              <a:rPr lang="pt-BR" b="1" dirty="0" smtClean="0">
                <a:solidFill>
                  <a:schemeClr val="accent2"/>
                </a:solidFill>
              </a:rPr>
              <a:t>Herança Quantitativa</a:t>
            </a:r>
            <a:r>
              <a:rPr lang="pt-BR" dirty="0" smtClean="0"/>
              <a:t/>
            </a:r>
            <a:br>
              <a:rPr lang="pt-BR" dirty="0" smtClean="0"/>
            </a:br>
            <a:r>
              <a:rPr lang="pt-BR" sz="3600" b="1" dirty="0" smtClean="0"/>
              <a:t>Cor da pele no homem</a:t>
            </a:r>
            <a:endParaRPr lang="pt-BR" sz="3600" b="1" dirty="0" smtClean="0">
              <a:solidFill>
                <a:srgbClr val="FF0000"/>
              </a:solidFill>
            </a:endParaRPr>
          </a:p>
        </p:txBody>
      </p:sp>
      <p:graphicFrame>
        <p:nvGraphicFramePr>
          <p:cNvPr id="29699" name="Group 3"/>
          <p:cNvGraphicFramePr>
            <a:graphicFrameLocks noGrp="1"/>
          </p:cNvGraphicFramePr>
          <p:nvPr>
            <p:ph type="tbl" idx="1"/>
            <p:extLst>
              <p:ext uri="{D42A27DB-BD31-4B8C-83A1-F6EECF244321}">
                <p14:modId xmlns:p14="http://schemas.microsoft.com/office/powerpoint/2010/main" val="3784612290"/>
              </p:ext>
            </p:extLst>
          </p:nvPr>
        </p:nvGraphicFramePr>
        <p:xfrm>
          <a:off x="642910" y="1643050"/>
          <a:ext cx="7715304" cy="4428744"/>
        </p:xfrm>
        <a:graphic>
          <a:graphicData uri="http://schemas.openxmlformats.org/drawingml/2006/table">
            <a:tbl>
              <a:tblPr/>
              <a:tblGrid>
                <a:gridCol w="2643206"/>
                <a:gridCol w="2714644"/>
                <a:gridCol w="2357454"/>
              </a:tblGrid>
              <a:tr h="685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Fenótipos</a:t>
                      </a:r>
                    </a:p>
                  </a:txBody>
                  <a:tcPr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Genótipos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Genes aditivos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Negro</a:t>
                      </a:r>
                    </a:p>
                  </a:txBody>
                  <a:tcPr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NNBB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4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</a:tr>
              <a:tr h="5873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Mulato Escuro</a:t>
                      </a:r>
                    </a:p>
                  </a:txBody>
                  <a:tcPr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NnBB</a:t>
                      </a:r>
                      <a:endParaRPr kumimoji="0" lang="pt-BR" sz="2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NNBb</a:t>
                      </a:r>
                      <a:endParaRPr kumimoji="0" lang="pt-BR" sz="2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3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</a:tr>
              <a:tr h="8159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2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Mulato Médio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2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NnBb</a:t>
                      </a:r>
                      <a:endParaRPr kumimoji="0" lang="pt-BR" sz="2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NNbb</a:t>
                      </a:r>
                      <a:endParaRPr kumimoji="0" lang="pt-BR" sz="2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nnBB</a:t>
                      </a:r>
                      <a:endParaRPr kumimoji="0" lang="pt-BR" sz="2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</a:tr>
              <a:tr h="5016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Mulato Claro</a:t>
                      </a:r>
                    </a:p>
                  </a:txBody>
                  <a:tcPr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Nnbb</a:t>
                      </a:r>
                      <a:endParaRPr kumimoji="0" lang="pt-BR" sz="2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nnBb</a:t>
                      </a:r>
                      <a:endParaRPr kumimoji="0" lang="pt-BR" sz="2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</a:tr>
              <a:tr h="1809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Branco</a:t>
                      </a:r>
                    </a:p>
                  </a:txBody>
                  <a:tcPr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nnbb</a:t>
                      </a:r>
                      <a:endParaRPr kumimoji="0" lang="pt-BR" sz="2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60717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tmp3F2.jpg"/>
          <p:cNvPicPr>
            <a:picLocks noChangeAspect="1"/>
          </p:cNvPicPr>
          <p:nvPr/>
        </p:nvPicPr>
        <p:blipFill>
          <a:blip r:embed="rId2" cstate="print">
            <a:lum bright="-10000" contrast="40000"/>
          </a:blip>
          <a:srcRect l="4104" t="3338" r="4235" b="14894"/>
          <a:stretch>
            <a:fillRect/>
          </a:stretch>
        </p:blipFill>
        <p:spPr>
          <a:xfrm>
            <a:off x="323528" y="332656"/>
            <a:ext cx="8286808" cy="4714908"/>
          </a:xfrm>
          <a:prstGeom prst="rect">
            <a:avLst/>
          </a:prstGeom>
          <a:ln>
            <a:solidFill>
              <a:srgbClr val="C00000"/>
            </a:solidFill>
          </a:ln>
        </p:spPr>
      </p:pic>
      <p:sp>
        <p:nvSpPr>
          <p:cNvPr id="5" name="Título 1"/>
          <p:cNvSpPr txBox="1">
            <a:spLocks/>
          </p:cNvSpPr>
          <p:nvPr/>
        </p:nvSpPr>
        <p:spPr>
          <a:xfrm>
            <a:off x="467544" y="404664"/>
            <a:ext cx="4357718" cy="13573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47500" lnSpcReduction="20000"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1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Genética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8000" dirty="0" smtClean="0">
                <a:solidFill>
                  <a:srgbClr val="FFFF00"/>
                </a:solidFill>
              </a:rPr>
              <a:t> </a:t>
            </a:r>
            <a:endParaRPr kumimoji="0" lang="pt-BR" sz="4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ubtítulo 2"/>
          <p:cNvSpPr txBox="1">
            <a:spLocks/>
          </p:cNvSpPr>
          <p:nvPr/>
        </p:nvSpPr>
        <p:spPr>
          <a:xfrm>
            <a:off x="357158" y="5000636"/>
            <a:ext cx="8286808" cy="1643074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>
            <a:normAutofit fontScale="40000" lnSpcReduction="20000"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pt-BR" sz="10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Genética Pós-Mendel</a:t>
            </a:r>
          </a:p>
          <a:p>
            <a:pPr marL="342900" marR="0" lvl="0" indent="-34290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pt-BR" sz="7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Cap. 09 – pág. 178</a:t>
            </a:r>
            <a:endParaRPr kumimoji="0" lang="pt-BR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pt-BR" sz="65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Prof. Lourenço</a:t>
            </a:r>
            <a:endParaRPr kumimoji="0" lang="pt-BR" sz="65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Título 1"/>
          <p:cNvSpPr txBox="1">
            <a:spLocks/>
          </p:cNvSpPr>
          <p:nvPr/>
        </p:nvSpPr>
        <p:spPr>
          <a:xfrm>
            <a:off x="5143504" y="928670"/>
            <a:ext cx="3571900" cy="39290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Algumas características, como a estatura e a cor da pele, são resultantes</a:t>
            </a:r>
            <a:r>
              <a:rPr kumimoji="0" lang="pt-BR" sz="32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da ação simultânea de mais de um par de alelos (genes).</a:t>
            </a:r>
            <a:r>
              <a:rPr kumimoji="0" lang="pt-BR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endParaRPr kumimoji="0" lang="pt-BR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4859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1520" y="762000"/>
            <a:ext cx="8640960" cy="5763344"/>
          </a:xfrm>
        </p:spPr>
        <p:txBody>
          <a:bodyPr>
            <a:normAutofit lnSpcReduction="10000"/>
          </a:bodyPr>
          <a:lstStyle/>
          <a:p>
            <a:pPr algn="just" eaLnBrk="1" hangingPunct="1">
              <a:lnSpc>
                <a:spcPct val="90000"/>
              </a:lnSpc>
              <a:buFont typeface="Wingdings" pitchFamily="2" charset="2"/>
              <a:buNone/>
            </a:pPr>
            <a:endParaRPr lang="pt-BR" sz="2400" dirty="0" smtClean="0"/>
          </a:p>
          <a:p>
            <a:pPr algn="just" eaLnBrk="1" hangingPunct="1">
              <a:lnSpc>
                <a:spcPct val="90000"/>
              </a:lnSpc>
              <a:buFont typeface="Wingdings" pitchFamily="2" charset="2"/>
              <a:buNone/>
            </a:pPr>
            <a:endParaRPr lang="pt-BR" sz="2400" dirty="0" smtClean="0"/>
          </a:p>
          <a:p>
            <a:pPr algn="just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pt-BR" sz="2400" dirty="0" smtClean="0"/>
              <a:t>	Quando cruzamos dois indivíduos com fenótipos extremos, 100% da prole será composta por indivíduos com fenótipo intermediário. Quando cruzamos indivíduos heterozigotos, aparecem, na geração </a:t>
            </a:r>
            <a:r>
              <a:rPr lang="pt-BR" sz="2400" dirty="0" err="1" smtClean="0"/>
              <a:t>subsequente</a:t>
            </a:r>
            <a:r>
              <a:rPr lang="pt-BR" sz="2400" dirty="0" smtClean="0"/>
              <a:t>, todos os genótipos possíveis, obedecendo a uma distribuição normal.</a:t>
            </a:r>
          </a:p>
          <a:p>
            <a:pPr algn="just" eaLnBrk="1" hangingPunct="1">
              <a:lnSpc>
                <a:spcPct val="90000"/>
              </a:lnSpc>
            </a:pPr>
            <a:endParaRPr lang="pt-BR" sz="2400" dirty="0" smtClean="0"/>
          </a:p>
          <a:p>
            <a:pPr algn="just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pt-BR" sz="2400" dirty="0" smtClean="0"/>
              <a:t>Exemplo: </a:t>
            </a:r>
            <a:r>
              <a:rPr lang="pt-BR" sz="3000" dirty="0" err="1" smtClean="0"/>
              <a:t>NnBb</a:t>
            </a:r>
            <a:r>
              <a:rPr lang="pt-BR" sz="3000" dirty="0" smtClean="0"/>
              <a:t> (mulato médio) X  </a:t>
            </a:r>
            <a:r>
              <a:rPr lang="pt-BR" sz="3000" dirty="0" err="1" smtClean="0"/>
              <a:t>NnBb</a:t>
            </a:r>
            <a:r>
              <a:rPr lang="pt-BR" sz="3000" dirty="0" smtClean="0"/>
              <a:t> (mulato médio)</a:t>
            </a:r>
          </a:p>
          <a:p>
            <a:pPr algn="just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pt-BR" sz="2400" dirty="0" smtClean="0"/>
              <a:t>na descendência tem-se: </a:t>
            </a:r>
          </a:p>
          <a:p>
            <a:pPr algn="just" eaLnBrk="1" hangingPunct="1">
              <a:lnSpc>
                <a:spcPct val="90000"/>
              </a:lnSpc>
              <a:buFont typeface="Wingdings" pitchFamily="2" charset="2"/>
              <a:buChar char="è"/>
            </a:pPr>
            <a:r>
              <a:rPr lang="pt-BR" sz="2400" dirty="0" smtClean="0"/>
              <a:t>1 negro, </a:t>
            </a:r>
          </a:p>
          <a:p>
            <a:pPr algn="just" eaLnBrk="1" hangingPunct="1">
              <a:lnSpc>
                <a:spcPct val="90000"/>
              </a:lnSpc>
              <a:buFont typeface="Wingdings" pitchFamily="2" charset="2"/>
              <a:buChar char="è"/>
            </a:pPr>
            <a:r>
              <a:rPr lang="pt-BR" sz="2400" dirty="0" smtClean="0"/>
              <a:t>4 mulatos claros,</a:t>
            </a:r>
          </a:p>
          <a:p>
            <a:pPr algn="just" eaLnBrk="1" hangingPunct="1">
              <a:lnSpc>
                <a:spcPct val="90000"/>
              </a:lnSpc>
              <a:buFont typeface="Wingdings" pitchFamily="2" charset="2"/>
              <a:buChar char="è"/>
            </a:pPr>
            <a:r>
              <a:rPr lang="pt-BR" sz="2400" dirty="0" smtClean="0"/>
              <a:t>6 mulatos médios, </a:t>
            </a:r>
          </a:p>
          <a:p>
            <a:pPr algn="just" eaLnBrk="1" hangingPunct="1">
              <a:lnSpc>
                <a:spcPct val="90000"/>
              </a:lnSpc>
              <a:buFont typeface="Wingdings" pitchFamily="2" charset="2"/>
              <a:buChar char="è"/>
            </a:pPr>
            <a:r>
              <a:rPr lang="pt-BR" sz="2400" dirty="0" smtClean="0"/>
              <a:t>4 mulatos escuros,</a:t>
            </a:r>
          </a:p>
          <a:p>
            <a:pPr algn="just" eaLnBrk="1" hangingPunct="1">
              <a:lnSpc>
                <a:spcPct val="90000"/>
              </a:lnSpc>
              <a:buFont typeface="Wingdings" pitchFamily="2" charset="2"/>
              <a:buChar char="è"/>
            </a:pPr>
            <a:r>
              <a:rPr lang="pt-BR" sz="2400" dirty="0" smtClean="0"/>
              <a:t>1 branco</a:t>
            </a:r>
            <a:endParaRPr lang="pt-BR" sz="2800" dirty="0" smtClean="0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90500"/>
            <a:ext cx="7772400" cy="1143000"/>
          </a:xfrm>
          <a:ln>
            <a:solidFill>
              <a:srgbClr val="FF0000"/>
            </a:solidFill>
          </a:ln>
        </p:spPr>
        <p:txBody>
          <a:bodyPr>
            <a:normAutofit fontScale="90000"/>
          </a:bodyPr>
          <a:lstStyle/>
          <a:p>
            <a:pPr eaLnBrk="1" hangingPunct="1"/>
            <a:r>
              <a:rPr lang="pt-BR" b="1" dirty="0" smtClean="0">
                <a:solidFill>
                  <a:schemeClr val="accent2"/>
                </a:solidFill>
              </a:rPr>
              <a:t>Herança Quantitativa</a:t>
            </a:r>
            <a:r>
              <a:rPr lang="pt-BR" dirty="0" smtClean="0"/>
              <a:t/>
            </a:r>
            <a:br>
              <a:rPr lang="pt-BR" dirty="0" smtClean="0"/>
            </a:br>
            <a:r>
              <a:rPr lang="pt-BR" sz="3600" b="1" dirty="0" smtClean="0"/>
              <a:t>Cor da pele no homem</a:t>
            </a:r>
            <a:endParaRPr lang="pt-BR" sz="3600" b="1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1841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pt-BR" dirty="0" err="1" smtClean="0"/>
              <a:t>NnBb</a:t>
            </a:r>
            <a:r>
              <a:rPr lang="pt-BR" dirty="0" smtClean="0"/>
              <a:t>     X      </a:t>
            </a:r>
            <a:r>
              <a:rPr lang="pt-BR" dirty="0" err="1" smtClean="0"/>
              <a:t>NnBb</a:t>
            </a:r>
            <a:r>
              <a:rPr lang="pt-BR" dirty="0" smtClean="0"/>
              <a:t/>
            </a:r>
            <a:br>
              <a:rPr lang="pt-BR" dirty="0" smtClean="0"/>
            </a:br>
            <a:r>
              <a:rPr lang="pt-BR" sz="3100" dirty="0" smtClean="0"/>
              <a:t>mulato médio        mulato médio</a:t>
            </a:r>
            <a:endParaRPr lang="pt-BR" sz="3100" dirty="0"/>
          </a:p>
        </p:txBody>
      </p:sp>
      <p:graphicFrame>
        <p:nvGraphicFramePr>
          <p:cNvPr id="4" name="Tabe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28592435"/>
              </p:ext>
            </p:extLst>
          </p:nvPr>
        </p:nvGraphicFramePr>
        <p:xfrm>
          <a:off x="642911" y="1714487"/>
          <a:ext cx="7786741" cy="42961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57349"/>
                <a:gridCol w="1557348"/>
                <a:gridCol w="1557348"/>
                <a:gridCol w="1557348"/>
                <a:gridCol w="1557348"/>
              </a:tblGrid>
              <a:tr h="82868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t-BR" sz="2800" dirty="0">
                        <a:solidFill>
                          <a:schemeClr val="tx1"/>
                        </a:solidFill>
                        <a:latin typeface="MS Sans Serif"/>
                        <a:ea typeface="Times New Roman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chemeClr val="tx1"/>
                          </a:solidFill>
                          <a:latin typeface="MS Sans Serif"/>
                          <a:ea typeface="Times New Roman"/>
                          <a:cs typeface="Times New Roman"/>
                        </a:rPr>
                        <a:t>          </a:t>
                      </a:r>
                      <a:endParaRPr lang="pt-BR" sz="2800" dirty="0">
                        <a:solidFill>
                          <a:schemeClr val="tx1"/>
                        </a:solidFill>
                        <a:latin typeface="MS Sans Serif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800" b="1" kern="0" dirty="0" smtClean="0">
                          <a:solidFill>
                            <a:schemeClr val="tx1"/>
                          </a:solidFill>
                          <a:latin typeface="Arial"/>
                          <a:ea typeface="Times New Roman"/>
                        </a:rPr>
                        <a:t>NB</a:t>
                      </a:r>
                      <a:endParaRPr lang="pt-BR" sz="2800" b="1" kern="0" dirty="0">
                        <a:solidFill>
                          <a:schemeClr val="tx1"/>
                        </a:solidFill>
                        <a:latin typeface="Calibri"/>
                        <a:ea typeface="Times New Roman"/>
                      </a:endParaRPr>
                    </a:p>
                  </a:txBody>
                  <a:tcPr marL="44450" marR="44450" marT="0" marB="0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800" b="1" kern="0" dirty="0" err="1" smtClean="0">
                          <a:solidFill>
                            <a:schemeClr val="tx1"/>
                          </a:solidFill>
                          <a:latin typeface="Arial"/>
                          <a:ea typeface="Times New Roman"/>
                        </a:rPr>
                        <a:t>Nb</a:t>
                      </a:r>
                      <a:endParaRPr lang="pt-BR" sz="2800" b="1" kern="0" dirty="0">
                        <a:solidFill>
                          <a:schemeClr val="tx1"/>
                        </a:solidFill>
                        <a:latin typeface="Calibri"/>
                        <a:ea typeface="Times New Roman"/>
                      </a:endParaRPr>
                    </a:p>
                  </a:txBody>
                  <a:tcPr marL="44450" marR="44450" marT="0" marB="0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b="1" dirty="0" err="1" smtClean="0">
                          <a:solidFill>
                            <a:schemeClr val="tx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nB</a:t>
                      </a:r>
                      <a:endParaRPr lang="pt-BR" sz="2800" dirty="0">
                        <a:solidFill>
                          <a:schemeClr val="tx1"/>
                        </a:solidFill>
                        <a:latin typeface="MS Sans Serif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b="1" dirty="0" err="1" smtClean="0">
                          <a:solidFill>
                            <a:schemeClr val="tx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nb</a:t>
                      </a:r>
                      <a:endParaRPr lang="pt-BR" sz="2800" dirty="0">
                        <a:solidFill>
                          <a:schemeClr val="tx1"/>
                        </a:solidFill>
                        <a:latin typeface="MS Sans Serif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>
                    <a:solidFill>
                      <a:srgbClr val="00B050"/>
                    </a:solidFill>
                  </a:tcPr>
                </a:tc>
              </a:tr>
              <a:tr h="828681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800" b="1" kern="0" dirty="0" smtClean="0">
                          <a:solidFill>
                            <a:schemeClr val="tx1"/>
                          </a:solidFill>
                          <a:latin typeface="Arial"/>
                          <a:ea typeface="Times New Roman"/>
                        </a:rPr>
                        <a:t>NB</a:t>
                      </a:r>
                      <a:endParaRPr lang="pt-BR" sz="2800" b="1" kern="0" dirty="0">
                        <a:solidFill>
                          <a:schemeClr val="tx1"/>
                        </a:solidFill>
                        <a:latin typeface="Calibri"/>
                        <a:ea typeface="Times New Roman"/>
                      </a:endParaRPr>
                    </a:p>
                  </a:txBody>
                  <a:tcPr marL="44450" marR="44450" marT="0" marB="0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800" dirty="0" smtClean="0">
                          <a:solidFill>
                            <a:schemeClr val="tx1"/>
                          </a:solidFill>
                          <a:latin typeface="MS Sans Serif"/>
                          <a:ea typeface="Times New Roman"/>
                          <a:cs typeface="Times New Roman"/>
                        </a:rPr>
                        <a:t>NNBB</a:t>
                      </a:r>
                      <a:endParaRPr lang="pt-BR" sz="2800" dirty="0">
                        <a:solidFill>
                          <a:schemeClr val="tx1"/>
                        </a:solidFill>
                        <a:latin typeface="MS Sans Serif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800" dirty="0" err="1" smtClean="0">
                          <a:solidFill>
                            <a:schemeClr val="tx1"/>
                          </a:solidFill>
                          <a:latin typeface="MS Sans Serif"/>
                          <a:ea typeface="Times New Roman"/>
                          <a:cs typeface="Times New Roman"/>
                        </a:rPr>
                        <a:t>NNBb</a:t>
                      </a:r>
                      <a:endParaRPr lang="pt-BR" sz="2800" dirty="0">
                        <a:solidFill>
                          <a:schemeClr val="tx1"/>
                        </a:solidFill>
                        <a:latin typeface="MS Sans Serif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800" dirty="0" err="1" smtClean="0">
                          <a:solidFill>
                            <a:schemeClr val="tx1"/>
                          </a:solidFill>
                          <a:latin typeface="MS Sans Serif"/>
                          <a:ea typeface="Times New Roman"/>
                          <a:cs typeface="Times New Roman"/>
                        </a:rPr>
                        <a:t>NnBB</a:t>
                      </a:r>
                      <a:endParaRPr lang="pt-BR" sz="2800" dirty="0">
                        <a:solidFill>
                          <a:schemeClr val="tx1"/>
                        </a:solidFill>
                        <a:latin typeface="MS Sans Serif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800" dirty="0" err="1" smtClean="0">
                          <a:solidFill>
                            <a:schemeClr val="tx1"/>
                          </a:solidFill>
                          <a:latin typeface="MS Sans Serif"/>
                          <a:ea typeface="Times New Roman"/>
                          <a:cs typeface="Times New Roman"/>
                        </a:rPr>
                        <a:t>NnBb</a:t>
                      </a:r>
                      <a:endParaRPr lang="pt-BR" sz="2800" dirty="0">
                        <a:solidFill>
                          <a:schemeClr val="tx1"/>
                        </a:solidFill>
                        <a:latin typeface="MS Sans Serif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>
                    <a:solidFill>
                      <a:srgbClr val="00B050"/>
                    </a:solidFill>
                  </a:tcPr>
                </a:tc>
              </a:tr>
              <a:tr h="828681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800" b="1" kern="0" dirty="0" err="1" smtClean="0">
                          <a:solidFill>
                            <a:schemeClr val="tx1"/>
                          </a:solidFill>
                          <a:latin typeface="Arial"/>
                          <a:ea typeface="Times New Roman"/>
                        </a:rPr>
                        <a:t>Nb</a:t>
                      </a:r>
                      <a:endParaRPr lang="pt-BR" sz="2800" b="1" kern="0" dirty="0">
                        <a:solidFill>
                          <a:schemeClr val="tx1"/>
                        </a:solidFill>
                        <a:latin typeface="Calibri"/>
                        <a:ea typeface="Times New Roman"/>
                      </a:endParaRPr>
                    </a:p>
                  </a:txBody>
                  <a:tcPr marL="44450" marR="44450" marT="0" marB="0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800" dirty="0" err="1" smtClean="0">
                          <a:solidFill>
                            <a:schemeClr val="tx1"/>
                          </a:solidFill>
                          <a:latin typeface="MS Sans Serif"/>
                          <a:ea typeface="Times New Roman"/>
                          <a:cs typeface="Times New Roman"/>
                        </a:rPr>
                        <a:t>NNBb</a:t>
                      </a:r>
                      <a:endParaRPr lang="pt-BR" sz="2800" dirty="0">
                        <a:solidFill>
                          <a:schemeClr val="tx1"/>
                        </a:solidFill>
                        <a:latin typeface="MS Sans Serif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800" dirty="0" err="1" smtClean="0">
                          <a:solidFill>
                            <a:schemeClr val="tx1"/>
                          </a:solidFill>
                          <a:latin typeface="MS Sans Serif"/>
                          <a:ea typeface="Times New Roman"/>
                          <a:cs typeface="Times New Roman"/>
                        </a:rPr>
                        <a:t>NNbb</a:t>
                      </a:r>
                      <a:endParaRPr lang="pt-BR" sz="2800" dirty="0">
                        <a:solidFill>
                          <a:schemeClr val="tx1"/>
                        </a:solidFill>
                        <a:latin typeface="MS Sans Serif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800" dirty="0" err="1" smtClean="0">
                          <a:solidFill>
                            <a:schemeClr val="tx1"/>
                          </a:solidFill>
                          <a:latin typeface="MS Sans Serif"/>
                          <a:ea typeface="Times New Roman"/>
                          <a:cs typeface="Times New Roman"/>
                        </a:rPr>
                        <a:t>NnBb</a:t>
                      </a:r>
                      <a:endParaRPr lang="pt-BR" sz="2800" dirty="0">
                        <a:solidFill>
                          <a:schemeClr val="tx1"/>
                        </a:solidFill>
                        <a:latin typeface="MS Sans Serif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800" dirty="0" err="1" smtClean="0">
                          <a:solidFill>
                            <a:schemeClr val="tx1"/>
                          </a:solidFill>
                          <a:latin typeface="MS Sans Serif"/>
                          <a:ea typeface="Times New Roman"/>
                          <a:cs typeface="Times New Roman"/>
                        </a:rPr>
                        <a:t>Nnbb</a:t>
                      </a:r>
                      <a:endParaRPr lang="pt-BR" sz="2800" dirty="0">
                        <a:solidFill>
                          <a:schemeClr val="tx1"/>
                        </a:solidFill>
                        <a:latin typeface="MS Sans Serif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>
                    <a:solidFill>
                      <a:srgbClr val="00B050"/>
                    </a:solidFill>
                  </a:tcPr>
                </a:tc>
              </a:tr>
              <a:tr h="828681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800" b="1" kern="0" dirty="0" err="1" smtClean="0">
                          <a:solidFill>
                            <a:schemeClr val="tx1"/>
                          </a:solidFill>
                          <a:latin typeface="Calibri"/>
                          <a:ea typeface="Times New Roman"/>
                        </a:rPr>
                        <a:t>nB</a:t>
                      </a:r>
                      <a:endParaRPr lang="pt-BR" sz="2800" b="1" kern="0" dirty="0">
                        <a:solidFill>
                          <a:schemeClr val="tx1"/>
                        </a:solidFill>
                        <a:latin typeface="Calibri"/>
                        <a:ea typeface="Times New Roman"/>
                      </a:endParaRPr>
                    </a:p>
                  </a:txBody>
                  <a:tcPr marL="44450" marR="44450" marT="0" marB="0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800" dirty="0" err="1" smtClean="0">
                          <a:solidFill>
                            <a:schemeClr val="tx1"/>
                          </a:solidFill>
                          <a:latin typeface="MS Sans Serif"/>
                          <a:ea typeface="Times New Roman"/>
                          <a:cs typeface="Times New Roman"/>
                        </a:rPr>
                        <a:t>NnBB</a:t>
                      </a:r>
                      <a:endParaRPr lang="pt-BR" sz="2800" dirty="0">
                        <a:solidFill>
                          <a:schemeClr val="tx1"/>
                        </a:solidFill>
                        <a:latin typeface="MS Sans Serif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800" dirty="0" err="1" smtClean="0">
                          <a:solidFill>
                            <a:schemeClr val="tx1"/>
                          </a:solidFill>
                          <a:latin typeface="MS Sans Serif"/>
                          <a:ea typeface="Times New Roman"/>
                          <a:cs typeface="Times New Roman"/>
                        </a:rPr>
                        <a:t>Nnbb</a:t>
                      </a:r>
                      <a:endParaRPr lang="pt-BR" sz="2800" dirty="0">
                        <a:solidFill>
                          <a:schemeClr val="tx1"/>
                        </a:solidFill>
                        <a:latin typeface="MS Sans Serif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800" dirty="0" err="1" smtClean="0">
                          <a:solidFill>
                            <a:schemeClr val="tx1"/>
                          </a:solidFill>
                          <a:latin typeface="MS Sans Serif"/>
                          <a:ea typeface="Times New Roman"/>
                          <a:cs typeface="Times New Roman"/>
                        </a:rPr>
                        <a:t>nnBB</a:t>
                      </a:r>
                      <a:endParaRPr lang="pt-BR" sz="2800" dirty="0">
                        <a:solidFill>
                          <a:schemeClr val="tx1"/>
                        </a:solidFill>
                        <a:latin typeface="MS Sans Serif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800" dirty="0" err="1" smtClean="0">
                          <a:solidFill>
                            <a:schemeClr val="tx1"/>
                          </a:solidFill>
                          <a:latin typeface="MS Sans Serif"/>
                          <a:ea typeface="Times New Roman"/>
                          <a:cs typeface="Times New Roman"/>
                        </a:rPr>
                        <a:t>nnBb</a:t>
                      </a:r>
                      <a:endParaRPr lang="pt-BR" sz="2800" dirty="0">
                        <a:solidFill>
                          <a:schemeClr val="tx1"/>
                        </a:solidFill>
                        <a:latin typeface="MS Sans Serif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>
                    <a:solidFill>
                      <a:srgbClr val="00B050"/>
                    </a:solidFill>
                  </a:tcPr>
                </a:tc>
              </a:tr>
              <a:tr h="828681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800" b="1" kern="0" dirty="0" err="1" smtClean="0">
                          <a:solidFill>
                            <a:schemeClr val="tx1"/>
                          </a:solidFill>
                          <a:latin typeface="Arial"/>
                          <a:ea typeface="Times New Roman"/>
                        </a:rPr>
                        <a:t>nb</a:t>
                      </a:r>
                      <a:endParaRPr lang="pt-BR" sz="2800" b="1" kern="0" dirty="0">
                        <a:solidFill>
                          <a:schemeClr val="tx1"/>
                        </a:solidFill>
                        <a:latin typeface="Calibri"/>
                        <a:ea typeface="Times New Roman"/>
                      </a:endParaRPr>
                    </a:p>
                  </a:txBody>
                  <a:tcPr marL="44450" marR="44450" marT="0" marB="0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800" dirty="0" err="1" smtClean="0">
                          <a:solidFill>
                            <a:schemeClr val="tx1"/>
                          </a:solidFill>
                          <a:latin typeface="MS Sans Serif"/>
                          <a:ea typeface="Times New Roman"/>
                          <a:cs typeface="Times New Roman"/>
                        </a:rPr>
                        <a:t>NnBb</a:t>
                      </a:r>
                      <a:endParaRPr lang="pt-BR" sz="2800" dirty="0">
                        <a:solidFill>
                          <a:schemeClr val="tx1"/>
                        </a:solidFill>
                        <a:latin typeface="MS Sans Serif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800" dirty="0" err="1" smtClean="0">
                          <a:solidFill>
                            <a:schemeClr val="tx1"/>
                          </a:solidFill>
                          <a:latin typeface="MS Sans Serif"/>
                          <a:ea typeface="Times New Roman"/>
                          <a:cs typeface="Times New Roman"/>
                        </a:rPr>
                        <a:t>Nnbb</a:t>
                      </a:r>
                      <a:endParaRPr lang="pt-BR" sz="2800" dirty="0">
                        <a:solidFill>
                          <a:schemeClr val="tx1"/>
                        </a:solidFill>
                        <a:latin typeface="MS Sans Serif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800" dirty="0" err="1" smtClean="0">
                          <a:solidFill>
                            <a:schemeClr val="tx1"/>
                          </a:solidFill>
                          <a:latin typeface="MS Sans Serif"/>
                          <a:ea typeface="Times New Roman"/>
                          <a:cs typeface="Times New Roman"/>
                        </a:rPr>
                        <a:t>nnBb</a:t>
                      </a:r>
                      <a:endParaRPr lang="pt-BR" sz="2800" dirty="0">
                        <a:solidFill>
                          <a:schemeClr val="tx1"/>
                        </a:solidFill>
                        <a:latin typeface="MS Sans Serif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800" dirty="0" err="1" smtClean="0">
                          <a:solidFill>
                            <a:schemeClr val="tx1"/>
                          </a:solidFill>
                          <a:latin typeface="MS Sans Serif"/>
                          <a:ea typeface="Times New Roman"/>
                          <a:cs typeface="Times New Roman"/>
                        </a:rPr>
                        <a:t>nnbb</a:t>
                      </a:r>
                      <a:endParaRPr lang="pt-BR" sz="2800" dirty="0">
                        <a:solidFill>
                          <a:schemeClr val="tx1"/>
                        </a:solidFill>
                        <a:latin typeface="MS Sans Serif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>
                    <a:solidFill>
                      <a:srgbClr val="00B050"/>
                    </a:solidFill>
                  </a:tcPr>
                </a:tc>
              </a:tr>
            </a:tbl>
          </a:graphicData>
        </a:graphic>
      </p:graphicFrame>
      <p:cxnSp>
        <p:nvCxnSpPr>
          <p:cNvPr id="8" name="Conector reto 7"/>
          <p:cNvCxnSpPr/>
          <p:nvPr/>
        </p:nvCxnSpPr>
        <p:spPr>
          <a:xfrm>
            <a:off x="642910" y="1714488"/>
            <a:ext cx="1500198" cy="92869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4803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297502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pt-BR" sz="8800" dirty="0" smtClean="0"/>
              <a:t/>
            </a:r>
            <a:br>
              <a:rPr lang="pt-BR" sz="8800" dirty="0" smtClean="0"/>
            </a:br>
            <a:r>
              <a:rPr lang="pt-BR" sz="8800" dirty="0" smtClean="0"/>
              <a:t>Prof. Lourenço</a:t>
            </a:r>
            <a:br>
              <a:rPr lang="pt-BR" sz="8800" dirty="0" smtClean="0"/>
            </a:br>
            <a:r>
              <a:rPr lang="pt-BR" sz="6600" dirty="0" smtClean="0">
                <a:hlinkClick r:id="rId2"/>
              </a:rPr>
              <a:t>www.detonei.com</a:t>
            </a:r>
            <a:r>
              <a:rPr lang="pt-BR" sz="8800" dirty="0" smtClean="0"/>
              <a:t/>
            </a:r>
            <a:br>
              <a:rPr lang="pt-BR" sz="8800" dirty="0" smtClean="0"/>
            </a:br>
            <a:r>
              <a:rPr lang="pt-BR" sz="8800" dirty="0" err="1" smtClean="0"/>
              <a:t>Finish</a:t>
            </a:r>
            <a:r>
              <a:rPr lang="pt-BR" sz="8800" dirty="0" smtClean="0"/>
              <a:t>!!!</a:t>
            </a:r>
            <a:br>
              <a:rPr lang="pt-BR" sz="8800" dirty="0" smtClean="0"/>
            </a:br>
            <a:endParaRPr lang="pt-BR" sz="8800" dirty="0"/>
          </a:p>
        </p:txBody>
      </p:sp>
    </p:spTree>
    <p:extLst>
      <p:ext uri="{BB962C8B-B14F-4D97-AF65-F5344CB8AC3E}">
        <p14:creationId xmlns:p14="http://schemas.microsoft.com/office/powerpoint/2010/main" val="2668962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4067944" y="252018"/>
            <a:ext cx="4824536" cy="2888950"/>
          </a:xfr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pt-BR" sz="8000" dirty="0" smtClean="0"/>
              <a:t>Genética</a:t>
            </a:r>
            <a:endParaRPr lang="pt-BR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214282" y="3286124"/>
            <a:ext cx="8678198" cy="3071834"/>
          </a:xfr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>
            <a:normAutofit lnSpcReduction="10000"/>
          </a:bodyPr>
          <a:lstStyle/>
          <a:p>
            <a:r>
              <a:rPr lang="pt-BR" sz="4800" dirty="0" err="1" smtClean="0">
                <a:solidFill>
                  <a:schemeClr val="bg1"/>
                </a:solidFill>
              </a:rPr>
              <a:t>Pleiotropia</a:t>
            </a:r>
            <a:r>
              <a:rPr lang="pt-BR" sz="4800" dirty="0" smtClean="0">
                <a:solidFill>
                  <a:schemeClr val="bg1"/>
                </a:solidFill>
              </a:rPr>
              <a:t>, Interação Gênica</a:t>
            </a:r>
            <a:r>
              <a:rPr lang="pt-BR" sz="4800" dirty="0">
                <a:solidFill>
                  <a:schemeClr val="bg1"/>
                </a:solidFill>
              </a:rPr>
              <a:t> </a:t>
            </a:r>
            <a:r>
              <a:rPr lang="pt-BR" sz="4800" dirty="0" smtClean="0">
                <a:solidFill>
                  <a:schemeClr val="bg1"/>
                </a:solidFill>
              </a:rPr>
              <a:t>e Herança Quantitativa</a:t>
            </a:r>
          </a:p>
          <a:p>
            <a:pPr algn="r"/>
            <a:r>
              <a:rPr lang="pt-BR" sz="35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Cap. 09– pág. 178</a:t>
            </a:r>
          </a:p>
          <a:p>
            <a:pPr algn="r"/>
            <a:r>
              <a:rPr lang="pt-BR" dirty="0" smtClean="0">
                <a:solidFill>
                  <a:schemeClr val="bg1"/>
                </a:solidFill>
              </a:rPr>
              <a:t>Prof. Lourenço</a:t>
            </a:r>
          </a:p>
          <a:p>
            <a:pPr algn="r"/>
            <a:r>
              <a:rPr lang="pt-BR" dirty="0" smtClean="0">
                <a:solidFill>
                  <a:schemeClr val="bg1"/>
                </a:solidFill>
              </a:rPr>
              <a:t>www.detonei.com</a:t>
            </a:r>
            <a:endParaRPr lang="pt-BR" dirty="0">
              <a:solidFill>
                <a:schemeClr val="bg1"/>
              </a:solidFill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282" y="252018"/>
            <a:ext cx="3703320" cy="28889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323528" y="332656"/>
            <a:ext cx="8500552" cy="1152128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pt-BR" b="1" dirty="0" smtClean="0">
                <a:solidFill>
                  <a:schemeClr val="accent2"/>
                </a:solidFill>
              </a:rPr>
              <a:t>PLEIOTROPIA x INTERAÇÃO GÊNICA</a:t>
            </a:r>
            <a:br>
              <a:rPr lang="pt-BR" b="1" dirty="0" smtClean="0">
                <a:solidFill>
                  <a:schemeClr val="accent2"/>
                </a:solidFill>
              </a:rPr>
            </a:br>
            <a:endParaRPr lang="pt-BR" sz="2400" b="1" dirty="0" smtClean="0">
              <a:solidFill>
                <a:schemeClr val="accent2"/>
              </a:solidFill>
            </a:endParaRP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57158" y="1700808"/>
            <a:ext cx="8572560" cy="4514274"/>
          </a:xfr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eaLnBrk="1" hangingPunct="1">
              <a:lnSpc>
                <a:spcPct val="90000"/>
              </a:lnSpc>
            </a:pPr>
            <a:r>
              <a:rPr lang="pt-BR" sz="4000" b="1" dirty="0" smtClean="0">
                <a:solidFill>
                  <a:srgbClr val="FFFF00"/>
                </a:solidFill>
                <a:latin typeface="+mj-lt"/>
              </a:rPr>
              <a:t>PLEIOTROPIA</a:t>
            </a:r>
            <a:r>
              <a:rPr lang="pt-BR" sz="4000" b="1" dirty="0" smtClean="0">
                <a:latin typeface="+mj-lt"/>
              </a:rPr>
              <a:t>: Um único par de genes pode condicionar </a:t>
            </a:r>
            <a:r>
              <a:rPr lang="pt-BR" sz="4000" b="1" dirty="0" smtClean="0">
                <a:solidFill>
                  <a:srgbClr val="FFC000"/>
                </a:solidFill>
                <a:latin typeface="+mj-lt"/>
              </a:rPr>
              <a:t>mais de um</a:t>
            </a:r>
            <a:r>
              <a:rPr lang="pt-BR" sz="4000" b="1" dirty="0" smtClean="0">
                <a:latin typeface="+mj-lt"/>
              </a:rPr>
              <a:t>  caráter, simultaneamente. </a:t>
            </a:r>
          </a:p>
          <a:p>
            <a:pPr eaLnBrk="1" hangingPunct="1">
              <a:lnSpc>
                <a:spcPct val="90000"/>
              </a:lnSpc>
            </a:pPr>
            <a:endParaRPr lang="pt-BR" sz="4000" b="1" dirty="0" smtClean="0">
              <a:latin typeface="+mj-lt"/>
            </a:endParaRPr>
          </a:p>
          <a:p>
            <a:pPr eaLnBrk="1" hangingPunct="1">
              <a:lnSpc>
                <a:spcPct val="90000"/>
              </a:lnSpc>
            </a:pPr>
            <a:r>
              <a:rPr lang="pt-BR" sz="4000" b="1" dirty="0" smtClean="0">
                <a:solidFill>
                  <a:srgbClr val="FFFF00"/>
                </a:solidFill>
                <a:latin typeface="+mj-lt"/>
              </a:rPr>
              <a:t>INTERAÇAO GÊNICA</a:t>
            </a:r>
            <a:r>
              <a:rPr lang="pt-BR" sz="4000" b="1" dirty="0" smtClean="0">
                <a:latin typeface="+mj-lt"/>
              </a:rPr>
              <a:t>: Um caráter é condicionado </a:t>
            </a:r>
            <a:r>
              <a:rPr lang="pt-BR" sz="4000" b="1" dirty="0" smtClean="0">
                <a:solidFill>
                  <a:srgbClr val="FFC000"/>
                </a:solidFill>
                <a:latin typeface="+mj-lt"/>
              </a:rPr>
              <a:t>por mais de um par</a:t>
            </a:r>
            <a:r>
              <a:rPr lang="pt-BR" sz="4000" b="1" dirty="0" smtClean="0">
                <a:latin typeface="+mj-lt"/>
              </a:rPr>
              <a:t> de genes.</a:t>
            </a:r>
          </a:p>
        </p:txBody>
      </p:sp>
    </p:spTree>
    <p:extLst>
      <p:ext uri="{BB962C8B-B14F-4D97-AF65-F5344CB8AC3E}">
        <p14:creationId xmlns:p14="http://schemas.microsoft.com/office/powerpoint/2010/main" val="226330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323528" y="332656"/>
            <a:ext cx="8500552" cy="803275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lang="pt-BR" b="1" dirty="0" smtClean="0">
                <a:solidFill>
                  <a:schemeClr val="accent2"/>
                </a:solidFill>
              </a:rPr>
              <a:t>PLEIOTROPIA</a:t>
            </a:r>
            <a:endParaRPr lang="pt-BR" sz="2400" b="1" dirty="0" smtClean="0">
              <a:solidFill>
                <a:schemeClr val="accent2"/>
              </a:solidFill>
            </a:endParaRP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57158" y="1196975"/>
            <a:ext cx="8572560" cy="5018107"/>
          </a:xfr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just" eaLnBrk="1" hangingPunct="1">
              <a:lnSpc>
                <a:spcPct val="90000"/>
              </a:lnSpc>
              <a:buFontTx/>
              <a:buNone/>
            </a:pPr>
            <a:endParaRPr lang="pt-BR" sz="2800" b="1" dirty="0" smtClean="0">
              <a:latin typeface="+mj-lt"/>
            </a:endParaRPr>
          </a:p>
          <a:p>
            <a:pPr algn="just" eaLnBrk="1" hangingPunct="1">
              <a:lnSpc>
                <a:spcPct val="90000"/>
              </a:lnSpc>
              <a:buFontTx/>
              <a:buNone/>
            </a:pPr>
            <a:endParaRPr lang="pt-BR" sz="2800" b="1" dirty="0" smtClean="0">
              <a:latin typeface="+mj-lt"/>
            </a:endParaRPr>
          </a:p>
          <a:p>
            <a:pPr marL="0" indent="0" eaLnBrk="1" hangingPunct="1">
              <a:lnSpc>
                <a:spcPct val="90000"/>
              </a:lnSpc>
              <a:buNone/>
            </a:pPr>
            <a:r>
              <a:rPr lang="pt-BR" b="1" i="1" dirty="0" smtClean="0">
                <a:solidFill>
                  <a:srgbClr val="FFFF00"/>
                </a:solidFill>
                <a:latin typeface="+mj-lt"/>
              </a:rPr>
              <a:t>Fibrose cística</a:t>
            </a:r>
            <a:r>
              <a:rPr lang="pt-BR" b="1" i="1" dirty="0" smtClean="0">
                <a:latin typeface="+mj-lt"/>
              </a:rPr>
              <a:t>:</a:t>
            </a:r>
            <a:r>
              <a:rPr lang="pt-BR" b="1" dirty="0" smtClean="0">
                <a:latin typeface="+mj-lt"/>
              </a:rPr>
              <a:t> Afeta a produção de uma </a:t>
            </a:r>
            <a:r>
              <a:rPr lang="pt-BR" b="1" dirty="0" err="1" smtClean="0">
                <a:latin typeface="+mj-lt"/>
              </a:rPr>
              <a:t>glicoproteína</a:t>
            </a:r>
            <a:r>
              <a:rPr lang="pt-BR" b="1" dirty="0" smtClean="0">
                <a:latin typeface="+mj-lt"/>
              </a:rPr>
              <a:t>, alterando o teor de secreções do corpo, causando problemas </a:t>
            </a:r>
            <a:r>
              <a:rPr lang="pt-BR" b="1" dirty="0" err="1" smtClean="0">
                <a:latin typeface="+mj-lt"/>
              </a:rPr>
              <a:t>digestórios</a:t>
            </a:r>
            <a:r>
              <a:rPr lang="pt-BR" b="1" dirty="0" smtClean="0">
                <a:latin typeface="+mj-lt"/>
              </a:rPr>
              <a:t>, pulmonares e hepáticos.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ysticfibrosis.jpg                                             00018119Disco                          ABA78158: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285729"/>
            <a:ext cx="8001056" cy="6215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323528" y="332656"/>
            <a:ext cx="8606190" cy="803275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lang="pt-BR" b="1" dirty="0" smtClean="0">
                <a:solidFill>
                  <a:schemeClr val="accent2"/>
                </a:solidFill>
              </a:rPr>
              <a:t>PLEIOTROPIA </a:t>
            </a:r>
            <a:endParaRPr lang="pt-BR" sz="2400" b="1" dirty="0" smtClean="0">
              <a:solidFill>
                <a:schemeClr val="accent2"/>
              </a:solidFill>
            </a:endParaRP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57158" y="1196975"/>
            <a:ext cx="8572560" cy="5018107"/>
          </a:xfr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marL="0" indent="0" eaLnBrk="1" hangingPunct="1">
              <a:lnSpc>
                <a:spcPct val="90000"/>
              </a:lnSpc>
              <a:buNone/>
            </a:pPr>
            <a:r>
              <a:rPr lang="pt-BR" sz="2800" b="1" i="1" dirty="0" smtClean="0">
                <a:solidFill>
                  <a:srgbClr val="FFFF00"/>
                </a:solidFill>
                <a:latin typeface="+mj-lt"/>
              </a:rPr>
              <a:t>Cor de cebolas</a:t>
            </a:r>
            <a:r>
              <a:rPr lang="pt-BR" sz="2800" b="1" i="1" dirty="0" smtClean="0">
                <a:latin typeface="+mj-lt"/>
              </a:rPr>
              <a:t>:</a:t>
            </a:r>
            <a:r>
              <a:rPr lang="pt-BR" sz="2800" b="1" dirty="0" smtClean="0">
                <a:latin typeface="+mj-lt"/>
              </a:rPr>
              <a:t>  (exemplo do livro)</a:t>
            </a:r>
          </a:p>
          <a:p>
            <a:pPr marL="0" indent="0" eaLnBrk="1" hangingPunct="1">
              <a:lnSpc>
                <a:spcPct val="90000"/>
              </a:lnSpc>
              <a:buNone/>
            </a:pPr>
            <a:r>
              <a:rPr lang="pt-BR" b="1" dirty="0" smtClean="0">
                <a:latin typeface="+mj-lt"/>
              </a:rPr>
              <a:t>o par </a:t>
            </a:r>
            <a:r>
              <a:rPr lang="pt-BR" b="1" dirty="0" err="1" smtClean="0">
                <a:solidFill>
                  <a:srgbClr val="FFC000"/>
                </a:solidFill>
                <a:latin typeface="+mj-lt"/>
              </a:rPr>
              <a:t>vv</a:t>
            </a:r>
            <a:r>
              <a:rPr lang="pt-BR" b="1" dirty="0" smtClean="0">
                <a:latin typeface="+mj-lt"/>
              </a:rPr>
              <a:t> determina cor vermelha e ação fungicida. </a:t>
            </a:r>
            <a:r>
              <a:rPr lang="pt-BR" b="1" dirty="0" smtClean="0">
                <a:solidFill>
                  <a:srgbClr val="FFC000"/>
                </a:solidFill>
                <a:latin typeface="+mj-lt"/>
              </a:rPr>
              <a:t>V_</a:t>
            </a:r>
            <a:r>
              <a:rPr lang="pt-BR" b="1" dirty="0" smtClean="0">
                <a:latin typeface="+mj-lt"/>
              </a:rPr>
              <a:t> </a:t>
            </a:r>
            <a:r>
              <a:rPr lang="pt-BR" b="1" dirty="0" err="1" smtClean="0">
                <a:latin typeface="+mj-lt"/>
              </a:rPr>
              <a:t>detemina</a:t>
            </a:r>
            <a:r>
              <a:rPr lang="pt-BR" b="1" dirty="0" smtClean="0">
                <a:latin typeface="+mj-lt"/>
              </a:rPr>
              <a:t> cor branca e ausência de ação fungicida.</a:t>
            </a:r>
          </a:p>
          <a:p>
            <a:pPr eaLnBrk="1" hangingPunct="1">
              <a:lnSpc>
                <a:spcPct val="90000"/>
              </a:lnSpc>
            </a:pPr>
            <a:endParaRPr lang="pt-BR" b="1" dirty="0" smtClean="0">
              <a:latin typeface="+mj-lt"/>
            </a:endParaRPr>
          </a:p>
          <a:p>
            <a:pPr marL="0" indent="0" eaLnBrk="1" hangingPunct="1">
              <a:lnSpc>
                <a:spcPct val="90000"/>
              </a:lnSpc>
              <a:buNone/>
            </a:pPr>
            <a:r>
              <a:rPr lang="pt-BR" b="1" dirty="0" smtClean="0">
                <a:solidFill>
                  <a:srgbClr val="FFC000"/>
                </a:solidFill>
                <a:latin typeface="+mj-lt"/>
              </a:rPr>
              <a:t>VV </a:t>
            </a:r>
            <a:r>
              <a:rPr lang="pt-BR" b="1" dirty="0" smtClean="0">
                <a:solidFill>
                  <a:schemeClr val="bg1"/>
                </a:solidFill>
                <a:latin typeface="+mj-lt"/>
              </a:rPr>
              <a:t>– brancas / sensíveis ao fungo</a:t>
            </a:r>
          </a:p>
          <a:p>
            <a:pPr marL="0" indent="0" eaLnBrk="1" hangingPunct="1">
              <a:lnSpc>
                <a:spcPct val="90000"/>
              </a:lnSpc>
              <a:buNone/>
            </a:pPr>
            <a:r>
              <a:rPr lang="pt-BR" b="1" dirty="0" err="1" smtClean="0">
                <a:solidFill>
                  <a:srgbClr val="FFC000"/>
                </a:solidFill>
                <a:latin typeface="+mj-lt"/>
              </a:rPr>
              <a:t>Vv</a:t>
            </a:r>
            <a:r>
              <a:rPr lang="pt-BR" b="1" dirty="0" smtClean="0">
                <a:solidFill>
                  <a:srgbClr val="FFC000"/>
                </a:solidFill>
                <a:latin typeface="+mj-lt"/>
              </a:rPr>
              <a:t> </a:t>
            </a:r>
            <a:r>
              <a:rPr lang="pt-BR" b="1" dirty="0" smtClean="0">
                <a:solidFill>
                  <a:schemeClr val="bg1"/>
                </a:solidFill>
                <a:latin typeface="+mj-lt"/>
              </a:rPr>
              <a:t>– brancas / sensíveis ao fungo </a:t>
            </a:r>
          </a:p>
          <a:p>
            <a:pPr marL="0" indent="0" eaLnBrk="1" hangingPunct="1">
              <a:lnSpc>
                <a:spcPct val="90000"/>
              </a:lnSpc>
              <a:buNone/>
            </a:pPr>
            <a:r>
              <a:rPr lang="pt-BR" b="1" dirty="0" err="1" smtClean="0">
                <a:solidFill>
                  <a:srgbClr val="FFC000"/>
                </a:solidFill>
                <a:latin typeface="+mj-lt"/>
              </a:rPr>
              <a:t>vv</a:t>
            </a:r>
            <a:r>
              <a:rPr lang="pt-BR" b="1" dirty="0" smtClean="0">
                <a:solidFill>
                  <a:srgbClr val="FFC000"/>
                </a:solidFill>
                <a:latin typeface="+mj-lt"/>
              </a:rPr>
              <a:t> </a:t>
            </a:r>
            <a:r>
              <a:rPr lang="pt-BR" b="1" dirty="0" smtClean="0">
                <a:solidFill>
                  <a:schemeClr val="bg1"/>
                </a:solidFill>
                <a:latin typeface="+mj-lt"/>
              </a:rPr>
              <a:t>– vermelhas / resistentes ao fungo</a:t>
            </a:r>
          </a:p>
          <a:p>
            <a:pPr eaLnBrk="1" hangingPunct="1">
              <a:lnSpc>
                <a:spcPct val="90000"/>
              </a:lnSpc>
            </a:pPr>
            <a:endParaRPr lang="pt-BR" b="1" dirty="0" smtClean="0">
              <a:latin typeface="+mj-lt"/>
            </a:endParaRPr>
          </a:p>
          <a:p>
            <a:pPr eaLnBrk="1" hangingPunct="1">
              <a:lnSpc>
                <a:spcPct val="90000"/>
              </a:lnSpc>
            </a:pPr>
            <a:endParaRPr lang="pt-BR" b="1" dirty="0" smtClean="0">
              <a:latin typeface="+mj-lt"/>
            </a:endParaRPr>
          </a:p>
          <a:p>
            <a:pPr eaLnBrk="1" hangingPunct="1">
              <a:lnSpc>
                <a:spcPct val="90000"/>
              </a:lnSpc>
            </a:pPr>
            <a:endParaRPr lang="pt-BR" sz="2800" b="1" dirty="0" smtClean="0">
              <a:latin typeface="+mj-lt"/>
            </a:endParaRPr>
          </a:p>
          <a:p>
            <a:pPr eaLnBrk="1" hangingPunct="1">
              <a:lnSpc>
                <a:spcPct val="90000"/>
              </a:lnSpc>
            </a:pPr>
            <a:r>
              <a:rPr lang="pt-BR" sz="2800" b="1" dirty="0" smtClean="0">
                <a:latin typeface="+mj-lt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ChangeArrowheads="1"/>
          </p:cNvSpPr>
          <p:nvPr/>
        </p:nvSpPr>
        <p:spPr bwMode="auto">
          <a:xfrm>
            <a:off x="1044575" y="333375"/>
            <a:ext cx="6767513" cy="50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/>
            <a:endParaRPr lang="pt-BR" sz="1400" dirty="0">
              <a:solidFill>
                <a:schemeClr val="tx2"/>
              </a:solidFill>
            </a:endParaRPr>
          </a:p>
        </p:txBody>
      </p:sp>
      <p:sp>
        <p:nvSpPr>
          <p:cNvPr id="21507" name="Text Box 3"/>
          <p:cNvSpPr txBox="1">
            <a:spLocks noChangeArrowheads="1"/>
          </p:cNvSpPr>
          <p:nvPr/>
        </p:nvSpPr>
        <p:spPr bwMode="auto">
          <a:xfrm>
            <a:off x="684213" y="908050"/>
            <a:ext cx="7488237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pt-BR" b="1" dirty="0" smtClean="0">
              <a:latin typeface="Tahoma" pitchFamily="34" charset="0"/>
            </a:endParaRPr>
          </a:p>
          <a:p>
            <a:pPr>
              <a:spcBef>
                <a:spcPct val="50000"/>
              </a:spcBef>
            </a:pPr>
            <a:r>
              <a:rPr lang="pt-BR" sz="3600" b="1" dirty="0" smtClean="0">
                <a:latin typeface="Tahoma" pitchFamily="34" charset="0"/>
              </a:rPr>
              <a:t>ANEMIA FALCIFORME</a:t>
            </a:r>
            <a:endParaRPr lang="pt-BR" sz="3600" b="1" dirty="0">
              <a:latin typeface="Tahoma" pitchFamily="34" charset="0"/>
            </a:endParaRPr>
          </a:p>
        </p:txBody>
      </p:sp>
      <p:pic>
        <p:nvPicPr>
          <p:cNvPr id="8" name="Imagem 7" descr="1-b45ac185a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42183" y="2780928"/>
            <a:ext cx="6572296" cy="2928958"/>
          </a:xfrm>
          <a:prstGeom prst="rect">
            <a:avLst/>
          </a:prstGeom>
        </p:spPr>
      </p:pic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323528" y="332656"/>
            <a:ext cx="8606190" cy="803275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lang="pt-BR" b="1" dirty="0" smtClean="0">
                <a:solidFill>
                  <a:schemeClr val="accent2"/>
                </a:solidFill>
              </a:rPr>
              <a:t>PLEIOTROPIA </a:t>
            </a:r>
            <a:endParaRPr lang="pt-BR" sz="2400" b="1" dirty="0" smtClean="0">
              <a:solidFill>
                <a:schemeClr val="accent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Pleiotropia1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print">
            <a:lum bright="-10000" contrast="40000"/>
          </a:blip>
          <a:srcRect/>
          <a:stretch>
            <a:fillRect/>
          </a:stretch>
        </p:blipFill>
        <p:spPr>
          <a:xfrm>
            <a:off x="214282" y="357166"/>
            <a:ext cx="8643998" cy="6072230"/>
          </a:xfrm>
          <a:prstGeom prst="rect">
            <a:avLst/>
          </a:prstGeom>
          <a:noFill/>
          <a:ln w="38100" cmpd="dbl">
            <a:solidFill>
              <a:srgbClr val="99CC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1399</TotalTime>
  <Words>563</Words>
  <Application>Microsoft Office PowerPoint</Application>
  <PresentationFormat>Apresentação na tela (4:3)</PresentationFormat>
  <Paragraphs>187</Paragraphs>
  <Slides>22</Slides>
  <Notes>1</Notes>
  <HiddenSlides>0</HiddenSlides>
  <MMClips>1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22</vt:i4>
      </vt:variant>
    </vt:vector>
  </HeadingPairs>
  <TitlesOfParts>
    <vt:vector size="23" baseType="lpstr">
      <vt:lpstr>Tema do Office</vt:lpstr>
      <vt:lpstr>Apresentação do PowerPoint</vt:lpstr>
      <vt:lpstr>Apresentação do PowerPoint</vt:lpstr>
      <vt:lpstr>Genética</vt:lpstr>
      <vt:lpstr>PLEIOTROPIA x INTERAÇÃO GÊNICA </vt:lpstr>
      <vt:lpstr>PLEIOTROPIA</vt:lpstr>
      <vt:lpstr>Apresentação do PowerPoint</vt:lpstr>
      <vt:lpstr>PLEIOTROPIA </vt:lpstr>
      <vt:lpstr>PLEIOTROPIA </vt:lpstr>
      <vt:lpstr>Apresentação do PowerPoint</vt:lpstr>
      <vt:lpstr>Interação Gênica</vt:lpstr>
      <vt:lpstr>Apresentação do PowerPoint</vt:lpstr>
      <vt:lpstr>Apresentação do PowerPoint</vt:lpstr>
      <vt:lpstr>Apresentação do PowerPoint</vt:lpstr>
      <vt:lpstr>Apresentação do PowerPoint</vt:lpstr>
      <vt:lpstr>Cruzamento de camundongos</vt:lpstr>
      <vt:lpstr>HERANÇA QUANTITATIVA </vt:lpstr>
      <vt:lpstr>HERANÇA QUANTITATIVA</vt:lpstr>
      <vt:lpstr>Apresentação do PowerPoint</vt:lpstr>
      <vt:lpstr>Herança Quantitativa Cor da pele no homem</vt:lpstr>
      <vt:lpstr>Herança Quantitativa Cor da pele no homem</vt:lpstr>
      <vt:lpstr>NnBb     X      NnBb mulato médio        mulato médio</vt:lpstr>
      <vt:lpstr> Prof. Lourenço www.detonei.com Finish!!! 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Genética PRIMEILA LEI DE MENDEL</dc:title>
  <dc:creator>WinXP</dc:creator>
  <cp:lastModifiedBy>Windows10</cp:lastModifiedBy>
  <cp:revision>429</cp:revision>
  <dcterms:created xsi:type="dcterms:W3CDTF">2008-04-14T20:45:15Z</dcterms:created>
  <dcterms:modified xsi:type="dcterms:W3CDTF">2022-04-27T23:58:21Z</dcterms:modified>
</cp:coreProperties>
</file>