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318" r:id="rId7"/>
    <p:sldId id="316" r:id="rId8"/>
    <p:sldId id="317" r:id="rId9"/>
    <p:sldId id="273" r:id="rId10"/>
    <p:sldId id="262" r:id="rId11"/>
    <p:sldId id="263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64" r:id="rId25"/>
    <p:sldId id="265" r:id="rId26"/>
    <p:sldId id="266" r:id="rId27"/>
    <p:sldId id="275" r:id="rId28"/>
    <p:sldId id="276" r:id="rId29"/>
    <p:sldId id="277" r:id="rId30"/>
    <p:sldId id="284" r:id="rId31"/>
    <p:sldId id="285" r:id="rId32"/>
    <p:sldId id="286" r:id="rId33"/>
    <p:sldId id="287" r:id="rId34"/>
    <p:sldId id="289" r:id="rId35"/>
    <p:sldId id="290" r:id="rId36"/>
    <p:sldId id="297" r:id="rId37"/>
    <p:sldId id="298" r:id="rId38"/>
    <p:sldId id="299" r:id="rId39"/>
    <p:sldId id="300" r:id="rId40"/>
    <p:sldId id="292" r:id="rId41"/>
    <p:sldId id="301" r:id="rId42"/>
    <p:sldId id="293" r:id="rId43"/>
    <p:sldId id="294" r:id="rId44"/>
    <p:sldId id="295" r:id="rId45"/>
    <p:sldId id="296" r:id="rId46"/>
    <p:sldId id="288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329B-D698-496E-8B16-79F0589A03E0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06E0-6F97-437C-B58C-B55D5E3FA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4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06E0-6F97-437C-B58C-B55D5E3FACD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45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4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74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97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2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35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7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61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61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06E0-6F97-437C-B58C-B55D5E3FACD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39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6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16FF-5D65-4678-8FEC-482F9E2FDD36}" type="datetimeFigureOut">
              <a:rPr lang="pt-BR" smtClean="0"/>
              <a:pPr/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one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8992" y="357166"/>
            <a:ext cx="4929222" cy="2143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8000" dirty="0" smtClean="0"/>
              <a:t>Genética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8215370" cy="27098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sz="4800" dirty="0" smtClean="0"/>
              <a:t>Primeira Lei de Mendel</a:t>
            </a:r>
          </a:p>
          <a:p>
            <a:endParaRPr lang="pt-BR" dirty="0" smtClean="0"/>
          </a:p>
          <a:p>
            <a:pPr algn="r"/>
            <a:r>
              <a:rPr lang="pt-BR" dirty="0" smtClean="0"/>
              <a:t>Prof. Lourenço</a:t>
            </a:r>
            <a:endParaRPr lang="pt-BR" dirty="0"/>
          </a:p>
        </p:txBody>
      </p:sp>
      <p:pic>
        <p:nvPicPr>
          <p:cNvPr id="4" name="Imagem 3" descr="d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648200" y="2133600"/>
            <a:ext cx="3429000" cy="1524000"/>
            <a:chOff x="2544" y="1248"/>
            <a:chExt cx="2160" cy="960"/>
          </a:xfrm>
        </p:grpSpPr>
        <p:pic>
          <p:nvPicPr>
            <p:cNvPr id="7197" name="Picture 10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2" cstate="print"/>
            <a:srcRect l="58482" t="40553" r="25435" b="44701"/>
            <a:stretch>
              <a:fillRect/>
            </a:stretch>
          </p:blipFill>
          <p:spPr bwMode="auto">
            <a:xfrm>
              <a:off x="2544" y="1640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12" descr="C:\Meus documentos\Minhas imagens\ervilhas 05.jpg"/>
            <p:cNvPicPr>
              <a:picLocks noChangeAspect="1" noChangeArrowheads="1"/>
            </p:cNvPicPr>
            <p:nvPr/>
          </p:nvPicPr>
          <p:blipFill>
            <a:blip r:embed="rId3" cstate="print"/>
            <a:srcRect l="9169" t="45325" r="10602" b="9349"/>
            <a:stretch>
              <a:fillRect/>
            </a:stretch>
          </p:blipFill>
          <p:spPr bwMode="auto">
            <a:xfrm>
              <a:off x="3024" y="1248"/>
              <a:ext cx="16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99000" y="4724400"/>
            <a:ext cx="3200400" cy="1676400"/>
            <a:chOff x="2544" y="2928"/>
            <a:chExt cx="2016" cy="1056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216" y="2928"/>
              <a:ext cx="1344" cy="1056"/>
              <a:chOff x="2256" y="3024"/>
              <a:chExt cx="1344" cy="1056"/>
            </a:xfrm>
          </p:grpSpPr>
          <p:pic>
            <p:nvPicPr>
              <p:cNvPr id="7195" name="Picture 16" descr="C:\Meus documentos\Minhas imagens\ervilhas 0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130" t="46797" r="18414" b="6407"/>
              <a:stretch>
                <a:fillRect/>
              </a:stretch>
            </p:blipFill>
            <p:spPr bwMode="auto">
              <a:xfrm>
                <a:off x="2256" y="3072"/>
                <a:ext cx="134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6" name="Rectangle 18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7194" name="Picture 28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2" cstate="print"/>
            <a:srcRect l="58482" t="40553" r="25435" b="44701"/>
            <a:stretch>
              <a:fillRect/>
            </a:stretch>
          </p:blipFill>
          <p:spPr bwMode="auto">
            <a:xfrm>
              <a:off x="2544" y="3376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57200" y="1425575"/>
            <a:ext cx="3733800" cy="1812925"/>
            <a:chOff x="288" y="898"/>
            <a:chExt cx="2352" cy="1142"/>
          </a:xfrm>
        </p:grpSpPr>
        <p:pic>
          <p:nvPicPr>
            <p:cNvPr id="7186" name="Picture 7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2" cstate="print"/>
            <a:srcRect l="2924" t="27650" r="47366" b="37328"/>
            <a:stretch>
              <a:fillRect/>
            </a:stretch>
          </p:blipFill>
          <p:spPr bwMode="auto">
            <a:xfrm>
              <a:off x="1008" y="1584"/>
              <a:ext cx="163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88" y="898"/>
              <a:ext cx="1760" cy="894"/>
              <a:chOff x="288" y="882"/>
              <a:chExt cx="1760" cy="894"/>
            </a:xfrm>
          </p:grpSpPr>
          <p:sp>
            <p:nvSpPr>
              <p:cNvPr id="7188" name="Text Box 14"/>
              <p:cNvSpPr txBox="1">
                <a:spLocks noChangeArrowheads="1"/>
              </p:cNvSpPr>
              <p:nvPr/>
            </p:nvSpPr>
            <p:spPr bwMode="auto">
              <a:xfrm>
                <a:off x="288" y="882"/>
                <a:ext cx="176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BR" sz="2400" b="1">
                    <a:solidFill>
                      <a:schemeClr val="accent2"/>
                    </a:solidFill>
                    <a:latin typeface="Arial" charset="0"/>
                  </a:rPr>
                  <a:t>Primeira  Geração</a:t>
                </a:r>
                <a:endParaRPr lang="pt-BR" sz="2400" b="1">
                  <a:latin typeface="Arial" charset="0"/>
                </a:endParaRPr>
              </a:p>
            </p:txBody>
          </p:sp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336" y="1152"/>
                <a:ext cx="1632" cy="624"/>
                <a:chOff x="336" y="1152"/>
                <a:chExt cx="1632" cy="624"/>
              </a:xfrm>
            </p:grpSpPr>
            <p:sp>
              <p:nvSpPr>
                <p:cNvPr id="719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36" y="1152"/>
                  <a:ext cx="16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91" name="Line 36"/>
                <p:cNvSpPr>
                  <a:spLocks noChangeShapeType="1"/>
                </p:cNvSpPr>
                <p:nvPr/>
              </p:nvSpPr>
              <p:spPr bwMode="auto">
                <a:xfrm>
                  <a:off x="336" y="1152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92" name="Line 37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51520" y="4117975"/>
            <a:ext cx="3990280" cy="1787525"/>
            <a:chOff x="272" y="2594"/>
            <a:chExt cx="2400" cy="1126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040" y="3264"/>
              <a:ext cx="1632" cy="456"/>
              <a:chOff x="624" y="3216"/>
              <a:chExt cx="1632" cy="456"/>
            </a:xfrm>
          </p:grpSpPr>
          <p:pic>
            <p:nvPicPr>
              <p:cNvPr id="7184" name="Picture 9" descr="C:\Meus documentos\Minhas imagens\ervilhas 0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2914" t="25577" r="13347" b="36057"/>
              <a:stretch>
                <a:fillRect/>
              </a:stretch>
            </p:blipFill>
            <p:spPr bwMode="auto">
              <a:xfrm>
                <a:off x="1776" y="3240"/>
                <a:ext cx="4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26" descr="C:\Meus documentos\Minhas imagens\ervilhas 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24" t="27650" r="60526" b="37328"/>
              <a:stretch>
                <a:fillRect/>
              </a:stretch>
            </p:blipFill>
            <p:spPr bwMode="auto">
              <a:xfrm>
                <a:off x="624" y="3216"/>
                <a:ext cx="1200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72" y="2594"/>
              <a:ext cx="1801" cy="894"/>
              <a:chOff x="240" y="2594"/>
              <a:chExt cx="1801" cy="894"/>
            </a:xfrm>
          </p:grpSpPr>
          <p:sp>
            <p:nvSpPr>
              <p:cNvPr id="7179" name="Text Box 29"/>
              <p:cNvSpPr txBox="1">
                <a:spLocks noChangeArrowheads="1"/>
              </p:cNvSpPr>
              <p:nvPr/>
            </p:nvSpPr>
            <p:spPr bwMode="auto">
              <a:xfrm>
                <a:off x="240" y="2594"/>
                <a:ext cx="1801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BR" sz="2400" b="1">
                    <a:solidFill>
                      <a:schemeClr val="accent2"/>
                    </a:solidFill>
                    <a:latin typeface="Arial" charset="0"/>
                  </a:rPr>
                  <a:t>Segunda  Geração</a:t>
                </a:r>
                <a:endParaRPr lang="pt-BR" sz="2400" b="1">
                  <a:latin typeface="Arial" charset="0"/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36" y="2864"/>
                <a:ext cx="1632" cy="624"/>
                <a:chOff x="336" y="1152"/>
                <a:chExt cx="1632" cy="624"/>
              </a:xfrm>
            </p:grpSpPr>
            <p:sp>
              <p:nvSpPr>
                <p:cNvPr id="718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6" y="1152"/>
                  <a:ext cx="16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82" name="Line 42"/>
                <p:cNvSpPr>
                  <a:spLocks noChangeShapeType="1"/>
                </p:cNvSpPr>
                <p:nvPr/>
              </p:nvSpPr>
              <p:spPr bwMode="auto">
                <a:xfrm>
                  <a:off x="336" y="1152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83" name="Line 43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7176" name="Text Box 48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1484784"/>
            <a:ext cx="64807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F1</a:t>
            </a:r>
            <a:endParaRPr lang="pt-BR" sz="2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091021" y="4041348"/>
            <a:ext cx="64807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F2</a:t>
            </a:r>
            <a:endParaRPr lang="pt-BR" sz="28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smtClean="0"/>
              <a:t>Cruzamentos de Mendel</a:t>
            </a:r>
            <a:endParaRPr lang="pt-BR" sz="3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49131" y="3356992"/>
            <a:ext cx="18152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100% amarelas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7044501" y="5918954"/>
            <a:ext cx="18152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75% amarelas;</a:t>
            </a:r>
          </a:p>
          <a:p>
            <a:r>
              <a:rPr lang="pt-BR" dirty="0" smtClean="0"/>
              <a:t>25% verdes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524000" y="3238500"/>
            <a:ext cx="88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342736" y="3238500"/>
            <a:ext cx="72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200060" y="1633706"/>
            <a:ext cx="88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24000" y="5911046"/>
            <a:ext cx="88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614924" y="5919673"/>
            <a:ext cx="88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940840" y="4101441"/>
            <a:ext cx="273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VV,  </a:t>
            </a:r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r>
              <a:rPr lang="pt-BR" sz="4000" b="1" dirty="0" smtClean="0">
                <a:solidFill>
                  <a:srgbClr val="FF0000"/>
                </a:solidFill>
              </a:rPr>
              <a:t>,  </a:t>
            </a:r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2267744" y="3338116"/>
            <a:ext cx="3787316" cy="209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4203221" y="3229203"/>
            <a:ext cx="2088232" cy="20406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000100" y="1285860"/>
            <a:ext cx="6645275" cy="206210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200" b="1" dirty="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pt-BR" sz="3200" b="1" dirty="0" smtClean="0">
                <a:solidFill>
                  <a:schemeClr val="accent2"/>
                </a:solidFill>
                <a:latin typeface="Arial" charset="0"/>
              </a:rPr>
              <a:t>Cada característica é condicionada por um par de fatores, que se segregam na formação dos gametas.</a:t>
            </a:r>
            <a:endParaRPr lang="pt-BR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571604" y="3929066"/>
            <a:ext cx="1214446" cy="10287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endParaRPr lang="pt-BR" sz="40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928926" y="3857628"/>
            <a:ext cx="1643074" cy="4429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2928926" y="4572008"/>
            <a:ext cx="1714512" cy="57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786314" y="4929198"/>
            <a:ext cx="571500" cy="571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</a:t>
            </a:r>
            <a:endParaRPr lang="pt-BR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714876" y="3643314"/>
            <a:ext cx="642942" cy="571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</a:t>
            </a:r>
            <a:endParaRPr lang="pt-BR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457200"/>
            <a:ext cx="26532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457200"/>
            <a:ext cx="13837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smtClean="0"/>
              <a:t>Primeira Lei de Mendel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4613"/>
            <a:ext cx="8678862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dirty="0" smtClean="0"/>
              <a:t>Cruzamento de Mendel – 1ª Lei</a:t>
            </a:r>
          </a:p>
        </p:txBody>
      </p:sp>
      <p:pic>
        <p:nvPicPr>
          <p:cNvPr id="13316" name="Picture 13" descr="Bio3_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981075"/>
            <a:ext cx="6357937" cy="5876925"/>
          </a:xfrm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429125" y="17145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43750" y="17049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491038" y="250031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286625" y="2500313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433888" y="39862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851525" y="3163888"/>
            <a:ext cx="506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227888" y="3990975"/>
            <a:ext cx="506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567363" y="471487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110413" y="471487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486275" y="5183188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495800" y="5878513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513388" y="52149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019925" y="518160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500688" y="589597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038975" y="5838825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1556792"/>
            <a:ext cx="2448272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R </a:t>
            </a:r>
          </a:p>
          <a:p>
            <a:pPr algn="ctr"/>
            <a:r>
              <a:rPr lang="pt-BR" sz="3200" dirty="0" smtClean="0"/>
              <a:t>determina semente   </a:t>
            </a:r>
          </a:p>
          <a:p>
            <a:pPr algn="ctr"/>
            <a:r>
              <a:rPr lang="pt-BR" sz="3200" dirty="0" smtClean="0"/>
              <a:t>Lisa</a:t>
            </a:r>
          </a:p>
          <a:p>
            <a:pPr algn="ctr"/>
            <a:r>
              <a:rPr lang="pt-BR" sz="4000" dirty="0" smtClean="0"/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r</a:t>
            </a:r>
            <a:r>
              <a:rPr lang="pt-BR" sz="4000" dirty="0" smtClean="0"/>
              <a:t> </a:t>
            </a:r>
          </a:p>
          <a:p>
            <a:pPr algn="ctr"/>
            <a:r>
              <a:rPr lang="pt-BR" sz="3200" dirty="0" smtClean="0"/>
              <a:t>determina semente </a:t>
            </a:r>
          </a:p>
          <a:p>
            <a:r>
              <a:rPr lang="pt-BR" sz="3200" dirty="0" smtClean="0"/>
              <a:t>      rugosa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74184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  <p:bldP spid="31760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08205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dirty="0" smtClean="0">
                <a:solidFill>
                  <a:srgbClr val="002060"/>
                </a:solidFill>
              </a:rPr>
              <a:t>Terminologia Genética</a:t>
            </a:r>
            <a:endParaRPr lang="pt-BR" sz="5400" dirty="0">
              <a:solidFill>
                <a:srgbClr val="002060"/>
              </a:solidFill>
            </a:endParaRPr>
          </a:p>
        </p:txBody>
      </p:sp>
      <p:sp>
        <p:nvSpPr>
          <p:cNvPr id="10243" name="Subtítulo 7"/>
          <p:cNvSpPr>
            <a:spLocks noGrp="1"/>
          </p:cNvSpPr>
          <p:nvPr>
            <p:ph type="subTitle" idx="1"/>
          </p:nvPr>
        </p:nvSpPr>
        <p:spPr>
          <a:xfrm>
            <a:off x="685800" y="1785938"/>
            <a:ext cx="7772400" cy="4572000"/>
          </a:xfrm>
        </p:spPr>
        <p:txBody>
          <a:bodyPr/>
          <a:lstStyle/>
          <a:p>
            <a:pPr marR="0" algn="ctr" eaLnBrk="1" hangingPunct="1"/>
            <a:r>
              <a:rPr lang="pt-BR" altLang="pt-BR" dirty="0" smtClean="0">
                <a:solidFill>
                  <a:srgbClr val="FF0000"/>
                </a:solidFill>
              </a:rPr>
              <a:t>1 – Cromossomos homólogos</a:t>
            </a:r>
          </a:p>
          <a:p>
            <a:pPr marR="0" algn="just" eaLnBrk="1" hangingPunct="1"/>
            <a:r>
              <a:rPr lang="pt-BR" altLang="pt-BR" dirty="0" smtClean="0">
                <a:solidFill>
                  <a:srgbClr val="FF0000"/>
                </a:solidFill>
              </a:rPr>
              <a:t>2 – Genes alelos</a:t>
            </a:r>
          </a:p>
          <a:p>
            <a:pPr marR="0" algn="just" eaLnBrk="1" hangingPunct="1"/>
            <a:r>
              <a:rPr lang="pt-BR" altLang="pt-BR" dirty="0" smtClean="0">
                <a:solidFill>
                  <a:srgbClr val="FF0000"/>
                </a:solidFill>
              </a:rPr>
              <a:t>           (</a:t>
            </a:r>
            <a:r>
              <a:rPr lang="pt-BR" altLang="pt-BR" dirty="0" smtClean="0">
                <a:solidFill>
                  <a:schemeClr val="tx1"/>
                </a:solidFill>
              </a:rPr>
              <a:t>A</a:t>
            </a:r>
            <a:r>
              <a:rPr lang="pt-BR" altLang="pt-BR" dirty="0" smtClean="0">
                <a:solidFill>
                  <a:srgbClr val="FF0000"/>
                </a:solidFill>
              </a:rPr>
              <a:t> e </a:t>
            </a:r>
            <a:r>
              <a:rPr lang="pt-BR" altLang="pt-BR" dirty="0" smtClean="0">
                <a:solidFill>
                  <a:schemeClr val="tx1"/>
                </a:solidFill>
              </a:rPr>
              <a:t>a</a:t>
            </a:r>
            <a:r>
              <a:rPr lang="pt-BR" altLang="pt-BR" dirty="0" smtClean="0">
                <a:solidFill>
                  <a:srgbClr val="FF0000"/>
                </a:solidFill>
              </a:rPr>
              <a:t>)</a:t>
            </a: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just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ctr" eaLnBrk="1" hangingPunct="1"/>
            <a:endParaRPr lang="pt-BR" altLang="pt-BR" dirty="0" smtClean="0">
              <a:solidFill>
                <a:srgbClr val="FF0000"/>
              </a:solidFill>
            </a:endParaRPr>
          </a:p>
          <a:p>
            <a:pPr marR="0" algn="ctr" eaLnBrk="1" hangingPunct="1"/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0244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B8CCCA-915E-460F-8B3C-2DD14460FEE1}" type="datetime1">
              <a:rPr lang="pt-BR" altLang="pt-BR" smtClean="0">
                <a:solidFill>
                  <a:srgbClr val="FFFFFF"/>
                </a:solidFill>
              </a:rPr>
              <a:pPr eaLnBrk="1" hangingPunct="1"/>
              <a:t>12/06/2020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pic>
        <p:nvPicPr>
          <p:cNvPr id="10245" name="Imagem 5" descr="CROMOSSOM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8107">
            <a:off x="597694" y="3515519"/>
            <a:ext cx="1839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3857625" y="2286000"/>
            <a:ext cx="20002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2714625" y="3714750"/>
            <a:ext cx="1071563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5500688" y="2714625"/>
            <a:ext cx="1071562" cy="21431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>
            <a:off x="6572250" y="2643188"/>
            <a:ext cx="19288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FF0000"/>
                </a:solidFill>
              </a:rPr>
              <a:t>3 –</a:t>
            </a:r>
            <a:r>
              <a:rPr lang="pt-BR" altLang="pt-BR" sz="3200" i="1">
                <a:solidFill>
                  <a:srgbClr val="FF0000"/>
                </a:solidFill>
              </a:rPr>
              <a:t> locus</a:t>
            </a:r>
          </a:p>
          <a:p>
            <a:pPr eaLnBrk="1" hangingPunct="1"/>
            <a:r>
              <a:rPr lang="pt-BR" altLang="pt-BR" sz="2000"/>
              <a:t>(loco gênico)</a:t>
            </a:r>
          </a:p>
        </p:txBody>
      </p:sp>
      <p:sp>
        <p:nvSpPr>
          <p:cNvPr id="10250" name="CaixaDeTexto 10"/>
          <p:cNvSpPr txBox="1">
            <a:spLocks noChangeArrowheads="1"/>
          </p:cNvSpPr>
          <p:nvPr/>
        </p:nvSpPr>
        <p:spPr bwMode="auto">
          <a:xfrm flipH="1">
            <a:off x="3786188" y="24288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A</a:t>
            </a:r>
          </a:p>
        </p:txBody>
      </p:sp>
      <p:sp>
        <p:nvSpPr>
          <p:cNvPr id="10251" name="CaixaDeTexto 12"/>
          <p:cNvSpPr txBox="1">
            <a:spLocks noChangeArrowheads="1"/>
          </p:cNvSpPr>
          <p:nvPr/>
        </p:nvSpPr>
        <p:spPr bwMode="auto">
          <a:xfrm>
            <a:off x="4786313" y="24288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a</a:t>
            </a:r>
          </a:p>
        </p:txBody>
      </p:sp>
      <p:sp>
        <p:nvSpPr>
          <p:cNvPr id="10252" name="CaixaDeTexto 13"/>
          <p:cNvSpPr txBox="1">
            <a:spLocks noChangeArrowheads="1"/>
          </p:cNvSpPr>
          <p:nvPr/>
        </p:nvSpPr>
        <p:spPr bwMode="auto">
          <a:xfrm>
            <a:off x="5429250" y="39290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centrômero</a:t>
            </a:r>
          </a:p>
        </p:txBody>
      </p:sp>
    </p:spTree>
    <p:extLst>
      <p:ext uri="{BB962C8B-B14F-4D97-AF65-F5344CB8AC3E}">
        <p14:creationId xmlns:p14="http://schemas.microsoft.com/office/powerpoint/2010/main" val="412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500726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</a:rPr>
              <a:t>Não esqueça: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Cromossomos homólogos</a:t>
            </a:r>
            <a:r>
              <a:rPr lang="pt-BR" b="0" dirty="0" smtClean="0"/>
              <a:t>: aparecem aos pares em células 2n;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Genes alelos</a:t>
            </a:r>
            <a:r>
              <a:rPr lang="pt-BR" b="0" dirty="0" smtClean="0"/>
              <a:t>: Ocupam a mesma posição (</a:t>
            </a:r>
            <a:r>
              <a:rPr lang="pt-BR" b="0" i="1" dirty="0" err="1" smtClean="0"/>
              <a:t>locus</a:t>
            </a:r>
            <a:r>
              <a:rPr lang="pt-BR" b="0" dirty="0" smtClean="0"/>
              <a:t>) em cromossomos homólogos;</a:t>
            </a:r>
            <a:endParaRPr lang="pt-BR" b="0" dirty="0"/>
          </a:p>
        </p:txBody>
      </p:sp>
      <p:sp>
        <p:nvSpPr>
          <p:cNvPr id="11267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A0BB8-F193-4CAC-8018-FFAEB8809860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1268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lasneaux.blogspot.com</a:t>
            </a:r>
          </a:p>
        </p:txBody>
      </p:sp>
    </p:spTree>
    <p:extLst>
      <p:ext uri="{BB962C8B-B14F-4D97-AF65-F5344CB8AC3E}">
        <p14:creationId xmlns:p14="http://schemas.microsoft.com/office/powerpoint/2010/main" val="5070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EECBF2-9111-4064-8BE0-A876810896A4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2291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www.detonei.com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4313" y="500063"/>
            <a:ext cx="8643937" cy="18780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4 – Fenótipo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Característica(s) determinada(s) geneticamente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. Recebe influência do meio.</a:t>
            </a:r>
          </a:p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5 – Genótipo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Patrimônio genético do indivíduo. Ex.: </a:t>
            </a:r>
            <a:r>
              <a:rPr lang="pt-BR" dirty="0">
                <a:solidFill>
                  <a:srgbClr val="002060"/>
                </a:solidFill>
              </a:rPr>
              <a:t>AA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Aa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aa</a:t>
            </a:r>
            <a:r>
              <a:rPr lang="pt-BR" dirty="0">
                <a:solidFill>
                  <a:schemeClr val="tx1"/>
                </a:solidFill>
              </a:rPr>
              <a:t> etc.</a:t>
            </a:r>
            <a:endParaRPr lang="pt-BR" dirty="0"/>
          </a:p>
        </p:txBody>
      </p:sp>
      <p:pic>
        <p:nvPicPr>
          <p:cNvPr id="12293" name="Picture 8" descr="526E043B"/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7339" r="8549" b="7027"/>
          <a:stretch>
            <a:fillRect/>
          </a:stretch>
        </p:blipFill>
        <p:spPr bwMode="auto">
          <a:xfrm>
            <a:off x="285750" y="2786063"/>
            <a:ext cx="2759075" cy="3714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9" descr="2E276501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089" r="10733" b="11874"/>
          <a:stretch>
            <a:fillRect/>
          </a:stretch>
        </p:blipFill>
        <p:spPr bwMode="auto">
          <a:xfrm>
            <a:off x="5929313" y="2786063"/>
            <a:ext cx="2857500" cy="3724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CaixaDeTexto 9"/>
          <p:cNvSpPr txBox="1">
            <a:spLocks noChangeArrowheads="1"/>
          </p:cNvSpPr>
          <p:nvPr/>
        </p:nvSpPr>
        <p:spPr bwMode="auto">
          <a:xfrm>
            <a:off x="3286125" y="27146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2060"/>
                </a:solidFill>
              </a:rPr>
              <a:t>Exemplos:</a:t>
            </a:r>
          </a:p>
        </p:txBody>
      </p:sp>
      <p:sp>
        <p:nvSpPr>
          <p:cNvPr id="12296" name="CaixaDeTexto 10"/>
          <p:cNvSpPr txBox="1">
            <a:spLocks noChangeArrowheads="1"/>
          </p:cNvSpPr>
          <p:nvPr/>
        </p:nvSpPr>
        <p:spPr bwMode="auto">
          <a:xfrm>
            <a:off x="500063" y="590391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FFC000"/>
                </a:solidFill>
              </a:rPr>
              <a:t>albinismo</a:t>
            </a:r>
          </a:p>
        </p:txBody>
      </p:sp>
      <p:sp>
        <p:nvSpPr>
          <p:cNvPr id="12297" name="CaixaDeTexto 11"/>
          <p:cNvSpPr txBox="1">
            <a:spLocks noChangeArrowheads="1"/>
          </p:cNvSpPr>
          <p:nvPr/>
        </p:nvSpPr>
        <p:spPr bwMode="auto">
          <a:xfrm>
            <a:off x="4714875" y="5072063"/>
            <a:ext cx="228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FF0000"/>
                </a:solidFill>
              </a:rPr>
              <a:t>capacidade</a:t>
            </a:r>
          </a:p>
          <a:p>
            <a:pPr eaLnBrk="1" hangingPunct="1"/>
            <a:r>
              <a:rPr lang="pt-BR" altLang="pt-BR" sz="2800">
                <a:solidFill>
                  <a:srgbClr val="FF0000"/>
                </a:solidFill>
              </a:rPr>
              <a:t>De enrolar a língua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71813" y="5072063"/>
            <a:ext cx="928687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00B050"/>
                </a:solidFill>
              </a:rPr>
              <a:t>AA</a:t>
            </a:r>
          </a:p>
          <a:p>
            <a:pPr algn="ctr">
              <a:defRPr/>
            </a:pPr>
            <a:r>
              <a:rPr lang="pt-BR" sz="3200" dirty="0" err="1">
                <a:solidFill>
                  <a:srgbClr val="00B050"/>
                </a:solidFill>
              </a:rPr>
              <a:t>Aa</a:t>
            </a:r>
            <a:endParaRPr lang="pt-BR" sz="32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sz="3200" dirty="0" err="1">
                <a:solidFill>
                  <a:srgbClr val="00B050"/>
                </a:solidFill>
              </a:rPr>
              <a:t>aa</a:t>
            </a:r>
            <a:endParaRPr lang="pt-BR" sz="3200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14938" y="2786063"/>
            <a:ext cx="642937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00B050"/>
                </a:solidFill>
              </a:rPr>
              <a:t>II</a:t>
            </a:r>
          </a:p>
          <a:p>
            <a:pPr algn="ctr">
              <a:defRPr/>
            </a:pPr>
            <a:r>
              <a:rPr lang="pt-BR" sz="3200" dirty="0">
                <a:solidFill>
                  <a:srgbClr val="00B050"/>
                </a:solidFill>
              </a:rPr>
              <a:t>Ii</a:t>
            </a:r>
          </a:p>
          <a:p>
            <a:pPr algn="ctr">
              <a:defRPr/>
            </a:pPr>
            <a:r>
              <a:rPr lang="pt-BR" sz="3200" dirty="0">
                <a:solidFill>
                  <a:srgbClr val="00B05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632566045"/>
      </p:ext>
    </p:extLst>
  </p:cSld>
  <p:clrMapOvr>
    <a:masterClrMapping/>
  </p:clrMapOvr>
  <p:transition>
    <p:wheel spokes="3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500726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Não esqueça: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Fenótipo</a:t>
            </a:r>
            <a:r>
              <a:rPr lang="pt-BR" b="0" dirty="0" smtClean="0"/>
              <a:t>: “aparência” do indivíduo;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Genótipo</a:t>
            </a:r>
            <a:r>
              <a:rPr lang="pt-BR" b="0" dirty="0" smtClean="0"/>
              <a:t>: Patrimônio genético. Ex.: </a:t>
            </a:r>
            <a:r>
              <a:rPr lang="pt-BR" b="0" dirty="0" err="1" smtClean="0">
                <a:solidFill>
                  <a:srgbClr val="FF0000"/>
                </a:solidFill>
              </a:rPr>
              <a:t>Aa</a:t>
            </a:r>
            <a:r>
              <a:rPr lang="pt-BR" b="0" dirty="0" smtClean="0"/>
              <a:t>;</a:t>
            </a:r>
            <a:endParaRPr lang="pt-BR" b="0" dirty="0"/>
          </a:p>
        </p:txBody>
      </p:sp>
      <p:sp>
        <p:nvSpPr>
          <p:cNvPr id="133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B93F14-A90C-46FB-AF7C-C496B181AFBE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33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lasneaux.blogspot.com</a:t>
            </a:r>
          </a:p>
        </p:txBody>
      </p:sp>
    </p:spTree>
    <p:extLst>
      <p:ext uri="{BB962C8B-B14F-4D97-AF65-F5344CB8AC3E}">
        <p14:creationId xmlns:p14="http://schemas.microsoft.com/office/powerpoint/2010/main" val="18897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0C2CD2-94A9-45BD-8B82-53832B7985FF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313" y="500063"/>
            <a:ext cx="8643937" cy="5878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6 – Alelo dominante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Se manifesta em dose simples ou dose dupla</a:t>
            </a:r>
          </a:p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7 – Alelo recessivo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Só se manifesta em dose dupla</a:t>
            </a:r>
          </a:p>
          <a:p>
            <a:pPr algn="ctr">
              <a:defRPr/>
            </a:pPr>
            <a:r>
              <a:rPr lang="pt-BR" sz="2000" dirty="0">
                <a:solidFill>
                  <a:srgbClr val="00B050"/>
                </a:solidFill>
              </a:rPr>
              <a:t>Exemplo:</a:t>
            </a:r>
          </a:p>
          <a:p>
            <a:pPr algn="ctr">
              <a:defRPr/>
            </a:pPr>
            <a:r>
              <a:rPr lang="pt-BR" sz="2000" dirty="0">
                <a:solidFill>
                  <a:srgbClr val="00B050"/>
                </a:solidFill>
              </a:rPr>
              <a:t>USO DA MÃO (destro ou canhoto)</a:t>
            </a: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4340" name="Imagem 4" descr="CAN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2643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3143250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4929188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6929438" y="3214688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CaixaDeTexto 8"/>
          <p:cNvSpPr txBox="1">
            <a:spLocks noChangeArrowheads="1"/>
          </p:cNvSpPr>
          <p:nvPr/>
        </p:nvSpPr>
        <p:spPr bwMode="auto">
          <a:xfrm>
            <a:off x="3429000" y="32861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4345" name="CaixaDeTexto 9"/>
          <p:cNvSpPr txBox="1">
            <a:spLocks noChangeArrowheads="1"/>
          </p:cNvSpPr>
          <p:nvPr/>
        </p:nvSpPr>
        <p:spPr bwMode="auto">
          <a:xfrm>
            <a:off x="4071938" y="3286125"/>
            <a:ext cx="14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4346" name="CaixaDeTexto 10"/>
          <p:cNvSpPr txBox="1">
            <a:spLocks noChangeArrowheads="1"/>
          </p:cNvSpPr>
          <p:nvPr/>
        </p:nvSpPr>
        <p:spPr bwMode="auto">
          <a:xfrm>
            <a:off x="52149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4347" name="CaixaDeTexto 11"/>
          <p:cNvSpPr txBox="1">
            <a:spLocks noChangeArrowheads="1"/>
          </p:cNvSpPr>
          <p:nvPr/>
        </p:nvSpPr>
        <p:spPr bwMode="auto">
          <a:xfrm>
            <a:off x="57864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4348" name="CaixaDeTexto 12"/>
          <p:cNvSpPr txBox="1">
            <a:spLocks noChangeArrowheads="1"/>
          </p:cNvSpPr>
          <p:nvPr/>
        </p:nvSpPr>
        <p:spPr bwMode="auto">
          <a:xfrm>
            <a:off x="721518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4349" name="CaixaDeTexto 13"/>
          <p:cNvSpPr txBox="1">
            <a:spLocks noChangeArrowheads="1"/>
          </p:cNvSpPr>
          <p:nvPr/>
        </p:nvSpPr>
        <p:spPr bwMode="auto">
          <a:xfrm>
            <a:off x="7858125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92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F39D40-77D0-497E-AFFB-D60F85F49D13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313" y="500063"/>
            <a:ext cx="8643937" cy="5878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6 – Alelo dominante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Se manifesta em dose simples ou dose dupla</a:t>
            </a:r>
          </a:p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7 – Alelo recessivo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Só se manifesta em dose dupla</a:t>
            </a:r>
          </a:p>
          <a:p>
            <a:pPr algn="ctr">
              <a:defRPr/>
            </a:pPr>
            <a:r>
              <a:rPr lang="pt-BR" sz="2000" dirty="0">
                <a:solidFill>
                  <a:srgbClr val="00B050"/>
                </a:solidFill>
              </a:rPr>
              <a:t>Exemplo:</a:t>
            </a:r>
          </a:p>
          <a:p>
            <a:pPr algn="ctr">
              <a:defRPr/>
            </a:pPr>
            <a:r>
              <a:rPr lang="pt-BR" sz="2000" dirty="0">
                <a:solidFill>
                  <a:srgbClr val="00B050"/>
                </a:solidFill>
              </a:rPr>
              <a:t>USO DA MÃO (destro ou canhoto)</a:t>
            </a: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5364" name="Imagem 4" descr="CAN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2643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3143250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4929188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6" descr="CROMOSSOM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6929438" y="3214688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CaixaDeTexto 8"/>
          <p:cNvSpPr txBox="1">
            <a:spLocks noChangeArrowheads="1"/>
          </p:cNvSpPr>
          <p:nvPr/>
        </p:nvSpPr>
        <p:spPr bwMode="auto">
          <a:xfrm>
            <a:off x="3429000" y="32861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69" name="CaixaDeTexto 9"/>
          <p:cNvSpPr txBox="1">
            <a:spLocks noChangeArrowheads="1"/>
          </p:cNvSpPr>
          <p:nvPr/>
        </p:nvSpPr>
        <p:spPr bwMode="auto">
          <a:xfrm>
            <a:off x="4071938" y="3286125"/>
            <a:ext cx="14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70" name="CaixaDeTexto 10"/>
          <p:cNvSpPr txBox="1">
            <a:spLocks noChangeArrowheads="1"/>
          </p:cNvSpPr>
          <p:nvPr/>
        </p:nvSpPr>
        <p:spPr bwMode="auto">
          <a:xfrm>
            <a:off x="52149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71" name="CaixaDeTexto 11"/>
          <p:cNvSpPr txBox="1">
            <a:spLocks noChangeArrowheads="1"/>
          </p:cNvSpPr>
          <p:nvPr/>
        </p:nvSpPr>
        <p:spPr bwMode="auto">
          <a:xfrm>
            <a:off x="57864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72" name="CaixaDeTexto 12"/>
          <p:cNvSpPr txBox="1">
            <a:spLocks noChangeArrowheads="1"/>
          </p:cNvSpPr>
          <p:nvPr/>
        </p:nvSpPr>
        <p:spPr bwMode="auto">
          <a:xfrm>
            <a:off x="721518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73" name="CaixaDeTexto 13"/>
          <p:cNvSpPr txBox="1">
            <a:spLocks noChangeArrowheads="1"/>
          </p:cNvSpPr>
          <p:nvPr/>
        </p:nvSpPr>
        <p:spPr bwMode="auto">
          <a:xfrm>
            <a:off x="7858125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c</a:t>
            </a:r>
          </a:p>
        </p:txBody>
      </p:sp>
      <p:sp>
        <p:nvSpPr>
          <p:cNvPr id="15374" name="CaixaDeTexto 14"/>
          <p:cNvSpPr txBox="1">
            <a:spLocks noChangeArrowheads="1"/>
          </p:cNvSpPr>
          <p:nvPr/>
        </p:nvSpPr>
        <p:spPr bwMode="auto">
          <a:xfrm>
            <a:off x="2857500" y="5572125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Destro</a:t>
            </a:r>
          </a:p>
        </p:txBody>
      </p:sp>
      <p:sp>
        <p:nvSpPr>
          <p:cNvPr id="15375" name="CaixaDeTexto 15"/>
          <p:cNvSpPr txBox="1">
            <a:spLocks noChangeArrowheads="1"/>
          </p:cNvSpPr>
          <p:nvPr/>
        </p:nvSpPr>
        <p:spPr bwMode="auto">
          <a:xfrm>
            <a:off x="4714875" y="5643563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Destro</a:t>
            </a:r>
          </a:p>
        </p:txBody>
      </p:sp>
      <p:sp>
        <p:nvSpPr>
          <p:cNvPr id="15376" name="CaixaDeTexto 16"/>
          <p:cNvSpPr txBox="1">
            <a:spLocks noChangeArrowheads="1"/>
          </p:cNvSpPr>
          <p:nvPr/>
        </p:nvSpPr>
        <p:spPr bwMode="auto">
          <a:xfrm>
            <a:off x="6429375" y="5643563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Canhoto</a:t>
            </a:r>
          </a:p>
        </p:txBody>
      </p:sp>
    </p:spTree>
    <p:extLst>
      <p:ext uri="{BB962C8B-B14F-4D97-AF65-F5344CB8AC3E}">
        <p14:creationId xmlns:p14="http://schemas.microsoft.com/office/powerpoint/2010/main" val="28375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E6E0B5-C06B-4D6F-8659-73F175365983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pic>
        <p:nvPicPr>
          <p:cNvPr id="16387" name="Imagem 6" descr="CROMOSSOMO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2357438" y="928688"/>
            <a:ext cx="264318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10"/>
          <p:cNvSpPr txBox="1">
            <a:spLocks noChangeArrowheads="1"/>
          </p:cNvSpPr>
          <p:nvPr/>
        </p:nvSpPr>
        <p:spPr bwMode="auto">
          <a:xfrm>
            <a:off x="3214688" y="1000125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C</a:t>
            </a:r>
          </a:p>
        </p:txBody>
      </p:sp>
      <p:sp>
        <p:nvSpPr>
          <p:cNvPr id="16389" name="CaixaDeTexto 11"/>
          <p:cNvSpPr txBox="1">
            <a:spLocks noChangeArrowheads="1"/>
          </p:cNvSpPr>
          <p:nvPr/>
        </p:nvSpPr>
        <p:spPr bwMode="auto">
          <a:xfrm>
            <a:off x="4500563" y="1000125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c</a:t>
            </a:r>
          </a:p>
        </p:txBody>
      </p:sp>
      <p:sp>
        <p:nvSpPr>
          <p:cNvPr id="16390" name="CaixaDeTexto 15"/>
          <p:cNvSpPr txBox="1">
            <a:spLocks noChangeArrowheads="1"/>
          </p:cNvSpPr>
          <p:nvPr/>
        </p:nvSpPr>
        <p:spPr bwMode="auto">
          <a:xfrm>
            <a:off x="3000375" y="600075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Destro</a:t>
            </a:r>
          </a:p>
        </p:txBody>
      </p:sp>
      <p:sp>
        <p:nvSpPr>
          <p:cNvPr id="16391" name="CaixaDeTexto 17"/>
          <p:cNvSpPr txBox="1">
            <a:spLocks noChangeArrowheads="1"/>
          </p:cNvSpPr>
          <p:nvPr/>
        </p:nvSpPr>
        <p:spPr bwMode="auto">
          <a:xfrm>
            <a:off x="500063" y="35718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dominante</a:t>
            </a:r>
          </a:p>
        </p:txBody>
      </p:sp>
      <p:sp>
        <p:nvSpPr>
          <p:cNvPr id="16392" name="CaixaDeTexto 18"/>
          <p:cNvSpPr txBox="1">
            <a:spLocks noChangeArrowheads="1"/>
          </p:cNvSpPr>
          <p:nvPr/>
        </p:nvSpPr>
        <p:spPr bwMode="auto">
          <a:xfrm>
            <a:off x="5357813" y="428625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/>
              <a:t>recessivo</a:t>
            </a:r>
          </a:p>
        </p:txBody>
      </p:sp>
      <p:cxnSp>
        <p:nvCxnSpPr>
          <p:cNvPr id="23" name="Forma 22"/>
          <p:cNvCxnSpPr>
            <a:endCxn id="16388" idx="0"/>
          </p:cNvCxnSpPr>
          <p:nvPr/>
        </p:nvCxnSpPr>
        <p:spPr>
          <a:xfrm>
            <a:off x="2500313" y="500063"/>
            <a:ext cx="857250" cy="50006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em curva 24"/>
          <p:cNvCxnSpPr/>
          <p:nvPr/>
        </p:nvCxnSpPr>
        <p:spPr>
          <a:xfrm rot="10800000" flipV="1">
            <a:off x="4786313" y="714375"/>
            <a:ext cx="428625" cy="48736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395" name="Imagem 11" descr="casalbrig.jpg"/>
          <p:cNvPicPr>
            <a:picLocks noChangeAspect="1"/>
          </p:cNvPicPr>
          <p:nvPr/>
        </p:nvPicPr>
        <p:blipFill>
          <a:blip r:embed="rId3">
            <a:lum bright="-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25"/>
            <a:ext cx="248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0"/>
            <a:ext cx="9036496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11560" y="190500"/>
            <a:ext cx="757450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1" dirty="0" err="1" smtClean="0">
                <a:solidFill>
                  <a:schemeClr val="bg1"/>
                </a:solidFill>
                <a:latin typeface="Arial" charset="0"/>
              </a:rPr>
              <a:t>Gregor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</a:rPr>
              <a:t> Mendel – o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</a:rPr>
              <a:t>pai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</a:rPr>
              <a:t>da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</a:rPr>
              <a:t>Genética</a:t>
            </a:r>
            <a:endParaRPr lang="en-US" sz="35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2" name="Picture 4" descr="C:\Meus documentos\Minhas imagens\Mendel Handsome.jpg"/>
          <p:cNvPicPr>
            <a:picLocks noChangeAspect="1" noChangeArrowheads="1"/>
          </p:cNvPicPr>
          <p:nvPr/>
        </p:nvPicPr>
        <p:blipFill>
          <a:blip r:embed="rId3" cstate="print"/>
          <a:srcRect t="1353" r="499" b="9830"/>
          <a:stretch>
            <a:fillRect/>
          </a:stretch>
        </p:blipFill>
        <p:spPr bwMode="auto">
          <a:xfrm>
            <a:off x="2611438" y="1219200"/>
            <a:ext cx="37893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500726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Não esqueça: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Dominante</a:t>
            </a:r>
            <a:r>
              <a:rPr lang="pt-BR" b="0" dirty="0" smtClean="0"/>
              <a:t>: gene q/ se manifesta em doses simples ou dupla – </a:t>
            </a:r>
            <a:r>
              <a:rPr lang="pt-BR" b="0" dirty="0" smtClean="0">
                <a:solidFill>
                  <a:srgbClr val="FF0000"/>
                </a:solidFill>
              </a:rPr>
              <a:t>A</a:t>
            </a:r>
            <a:r>
              <a:rPr lang="pt-BR" b="0" dirty="0" smtClean="0"/>
              <a:t>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Recessivo</a:t>
            </a:r>
            <a:r>
              <a:rPr lang="pt-BR" b="0" dirty="0" smtClean="0">
                <a:solidFill>
                  <a:schemeClr val="tx1"/>
                </a:solidFill>
              </a:rPr>
              <a:t>:</a:t>
            </a:r>
            <a:r>
              <a:rPr lang="pt-BR" b="0" dirty="0" smtClean="0"/>
              <a:t> Só se manifesta em dose dupla - </a:t>
            </a:r>
            <a:r>
              <a:rPr lang="pt-BR" b="0" dirty="0" smtClean="0">
                <a:solidFill>
                  <a:srgbClr val="FF0000"/>
                </a:solidFill>
              </a:rPr>
              <a:t>a</a:t>
            </a:r>
            <a:r>
              <a:rPr lang="pt-BR" b="0" dirty="0" smtClean="0"/>
              <a:t>;</a:t>
            </a:r>
            <a:endParaRPr lang="pt-BR" b="0" dirty="0"/>
          </a:p>
        </p:txBody>
      </p:sp>
      <p:sp>
        <p:nvSpPr>
          <p:cNvPr id="17411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A6FAD9-01C2-4B38-81DB-BCDE3D59A92A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7412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lasneaux.blogspot.com</a:t>
            </a:r>
          </a:p>
        </p:txBody>
      </p:sp>
    </p:spTree>
    <p:extLst>
      <p:ext uri="{BB962C8B-B14F-4D97-AF65-F5344CB8AC3E}">
        <p14:creationId xmlns:p14="http://schemas.microsoft.com/office/powerpoint/2010/main" val="36584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72E512-656B-43D0-B9F0-2FC3B7377798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8435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www.biologiafacil.v10.com.br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4313" y="500063"/>
            <a:ext cx="8643937" cy="5878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8 – </a:t>
            </a:r>
            <a:r>
              <a:rPr lang="pt-BR" sz="4000" dirty="0">
                <a:solidFill>
                  <a:srgbClr val="C00000"/>
                </a:solidFill>
              </a:rPr>
              <a:t>Homo</a:t>
            </a:r>
            <a:r>
              <a:rPr lang="pt-BR" sz="4000" dirty="0">
                <a:solidFill>
                  <a:srgbClr val="FF0000"/>
                </a:solidFill>
              </a:rPr>
              <a:t>zigoto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Quando possui alelos iguais para determinada característica</a:t>
            </a:r>
          </a:p>
          <a:p>
            <a:pPr algn="ctr">
              <a:defRPr/>
            </a:pPr>
            <a:r>
              <a:rPr lang="pt-BR" sz="4000" dirty="0">
                <a:solidFill>
                  <a:srgbClr val="FF0000"/>
                </a:solidFill>
              </a:rPr>
              <a:t>9 – </a:t>
            </a:r>
            <a:r>
              <a:rPr lang="pt-BR" sz="4000" dirty="0">
                <a:solidFill>
                  <a:srgbClr val="C00000"/>
                </a:solidFill>
              </a:rPr>
              <a:t>Hetero</a:t>
            </a:r>
            <a:r>
              <a:rPr lang="pt-BR" sz="4000" dirty="0">
                <a:solidFill>
                  <a:srgbClr val="FF0000"/>
                </a:solidFill>
              </a:rPr>
              <a:t>zigoto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Quando possui alelos diferentes</a:t>
            </a:r>
          </a:p>
          <a:p>
            <a:pPr algn="ctr">
              <a:defRPr/>
            </a:pPr>
            <a:r>
              <a:rPr lang="pt-BR" sz="2000" dirty="0">
                <a:solidFill>
                  <a:srgbClr val="00B050"/>
                </a:solidFill>
              </a:rPr>
              <a:t>Exemplo: POLIDACTILIA</a:t>
            </a: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sz="20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8437" name="Imagem 6" descr="CROMOSSOMO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3143250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m 6" descr="CROMOSSOMO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4929188" y="3286125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6" descr="CROMOSSOMO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4" b="47232"/>
          <a:stretch>
            <a:fillRect/>
          </a:stretch>
        </p:blipFill>
        <p:spPr bwMode="auto">
          <a:xfrm>
            <a:off x="6929438" y="3214688"/>
            <a:ext cx="115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CaixaDeTexto 8"/>
          <p:cNvSpPr txBox="1">
            <a:spLocks noChangeArrowheads="1"/>
          </p:cNvSpPr>
          <p:nvPr/>
        </p:nvSpPr>
        <p:spPr bwMode="auto">
          <a:xfrm>
            <a:off x="3429000" y="32861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1" name="CaixaDeTexto 9"/>
          <p:cNvSpPr txBox="1">
            <a:spLocks noChangeArrowheads="1"/>
          </p:cNvSpPr>
          <p:nvPr/>
        </p:nvSpPr>
        <p:spPr bwMode="auto">
          <a:xfrm>
            <a:off x="4071938" y="3286125"/>
            <a:ext cx="14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2" name="CaixaDeTexto 10"/>
          <p:cNvSpPr txBox="1">
            <a:spLocks noChangeArrowheads="1"/>
          </p:cNvSpPr>
          <p:nvPr/>
        </p:nvSpPr>
        <p:spPr bwMode="auto">
          <a:xfrm>
            <a:off x="52149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3" name="CaixaDeTexto 11"/>
          <p:cNvSpPr txBox="1">
            <a:spLocks noChangeArrowheads="1"/>
          </p:cNvSpPr>
          <p:nvPr/>
        </p:nvSpPr>
        <p:spPr bwMode="auto">
          <a:xfrm>
            <a:off x="578643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4" name="CaixaDeTexto 12"/>
          <p:cNvSpPr txBox="1">
            <a:spLocks noChangeArrowheads="1"/>
          </p:cNvSpPr>
          <p:nvPr/>
        </p:nvSpPr>
        <p:spPr bwMode="auto">
          <a:xfrm>
            <a:off x="7215188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5" name="CaixaDeTexto 13"/>
          <p:cNvSpPr txBox="1">
            <a:spLocks noChangeArrowheads="1"/>
          </p:cNvSpPr>
          <p:nvPr/>
        </p:nvSpPr>
        <p:spPr bwMode="auto">
          <a:xfrm>
            <a:off x="7858125" y="3214688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</a:t>
            </a:r>
          </a:p>
        </p:txBody>
      </p:sp>
      <p:sp>
        <p:nvSpPr>
          <p:cNvPr id="18446" name="CaixaDeTexto 14"/>
          <p:cNvSpPr txBox="1">
            <a:spLocks noChangeArrowheads="1"/>
          </p:cNvSpPr>
          <p:nvPr/>
        </p:nvSpPr>
        <p:spPr bwMode="auto">
          <a:xfrm>
            <a:off x="2857500" y="557212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polidáctilo</a:t>
            </a:r>
          </a:p>
        </p:txBody>
      </p:sp>
      <p:pic>
        <p:nvPicPr>
          <p:cNvPr id="18447" name="Imagem 16" descr="POLIDACTILI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2286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m 17" descr="POLIDACTIL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36988"/>
            <a:ext cx="22145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CaixaDeTexto 14"/>
          <p:cNvSpPr txBox="1">
            <a:spLocks noChangeArrowheads="1"/>
          </p:cNvSpPr>
          <p:nvPr/>
        </p:nvSpPr>
        <p:spPr bwMode="auto">
          <a:xfrm>
            <a:off x="4857750" y="5500688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polidáctilo</a:t>
            </a:r>
          </a:p>
        </p:txBody>
      </p:sp>
      <p:sp>
        <p:nvSpPr>
          <p:cNvPr id="18450" name="CaixaDeTexto 14"/>
          <p:cNvSpPr txBox="1">
            <a:spLocks noChangeArrowheads="1"/>
          </p:cNvSpPr>
          <p:nvPr/>
        </p:nvSpPr>
        <p:spPr bwMode="auto">
          <a:xfrm>
            <a:off x="6858000" y="5572125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normal</a:t>
            </a:r>
          </a:p>
        </p:txBody>
      </p:sp>
      <p:sp>
        <p:nvSpPr>
          <p:cNvPr id="18451" name="CaixaDeTexto 20"/>
          <p:cNvSpPr txBox="1">
            <a:spLocks noChangeArrowheads="1"/>
          </p:cNvSpPr>
          <p:nvPr/>
        </p:nvSpPr>
        <p:spPr bwMode="auto">
          <a:xfrm>
            <a:off x="3143250" y="2714625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accent2"/>
                </a:solidFill>
              </a:rPr>
              <a:t>HOMOZIGOTO DOMINANTE</a:t>
            </a:r>
          </a:p>
        </p:txBody>
      </p:sp>
      <p:sp>
        <p:nvSpPr>
          <p:cNvPr id="18452" name="CaixaDeTexto 21"/>
          <p:cNvSpPr txBox="1">
            <a:spLocks noChangeArrowheads="1"/>
          </p:cNvSpPr>
          <p:nvPr/>
        </p:nvSpPr>
        <p:spPr bwMode="auto">
          <a:xfrm>
            <a:off x="7072313" y="278606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accent2"/>
                </a:solidFill>
              </a:rPr>
              <a:t>HOMOZIGOTO RECESSIVO</a:t>
            </a:r>
          </a:p>
        </p:txBody>
      </p:sp>
      <p:sp>
        <p:nvSpPr>
          <p:cNvPr id="18453" name="CaixaDeTexto 22"/>
          <p:cNvSpPr txBox="1">
            <a:spLocks noChangeArrowheads="1"/>
          </p:cNvSpPr>
          <p:nvPr/>
        </p:nvSpPr>
        <p:spPr bwMode="auto">
          <a:xfrm>
            <a:off x="4857750" y="2786063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chemeClr val="accent2"/>
                </a:solidFill>
              </a:rPr>
              <a:t>HETEROZIGOTO</a:t>
            </a:r>
          </a:p>
        </p:txBody>
      </p:sp>
    </p:spTree>
    <p:extLst>
      <p:ext uri="{BB962C8B-B14F-4D97-AF65-F5344CB8AC3E}">
        <p14:creationId xmlns:p14="http://schemas.microsoft.com/office/powerpoint/2010/main" val="19655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5007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Não esqueça: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Homozigoto</a:t>
            </a:r>
            <a:r>
              <a:rPr lang="pt-BR" b="0" dirty="0" smtClean="0"/>
              <a:t>: Indivíduo com genes iguais para determinada característica – </a:t>
            </a:r>
            <a:r>
              <a:rPr lang="pt-BR" b="0" dirty="0" smtClean="0">
                <a:solidFill>
                  <a:srgbClr val="FF0000"/>
                </a:solidFill>
              </a:rPr>
              <a:t>AA </a:t>
            </a:r>
            <a:r>
              <a:rPr lang="pt-BR" b="0" dirty="0" smtClean="0">
                <a:solidFill>
                  <a:schemeClr val="tx1"/>
                </a:solidFill>
              </a:rPr>
              <a:t>ou</a:t>
            </a:r>
            <a:r>
              <a:rPr lang="pt-BR" b="0" dirty="0" smtClean="0">
                <a:solidFill>
                  <a:srgbClr val="FF0000"/>
                </a:solidFill>
              </a:rPr>
              <a:t> aa</a:t>
            </a:r>
            <a:r>
              <a:rPr lang="pt-BR" b="0" dirty="0" smtClean="0"/>
              <a:t>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</a:t>
            </a:r>
            <a:r>
              <a:rPr lang="pt-BR" b="0" dirty="0" smtClean="0"/>
              <a:t> </a:t>
            </a:r>
            <a:r>
              <a:rPr lang="pt-BR" b="0" dirty="0" smtClean="0">
                <a:solidFill>
                  <a:srgbClr val="00B0F0"/>
                </a:solidFill>
              </a:rPr>
              <a:t>Heterozigoto</a:t>
            </a:r>
            <a:r>
              <a:rPr lang="pt-BR" b="0" dirty="0" smtClean="0">
                <a:solidFill>
                  <a:schemeClr val="tx1"/>
                </a:solidFill>
              </a:rPr>
              <a:t>:</a:t>
            </a:r>
            <a:r>
              <a:rPr lang="pt-BR" b="0" dirty="0" smtClean="0"/>
              <a:t> Com genes diferentes - </a:t>
            </a:r>
            <a:r>
              <a:rPr lang="pt-BR" b="0" dirty="0" smtClean="0">
                <a:solidFill>
                  <a:srgbClr val="FF0000"/>
                </a:solidFill>
              </a:rPr>
              <a:t>Aa</a:t>
            </a:r>
            <a:r>
              <a:rPr lang="pt-BR" b="0" dirty="0" smtClean="0"/>
              <a:t>;</a:t>
            </a:r>
            <a:endParaRPr lang="pt-BR" b="0" dirty="0"/>
          </a:p>
        </p:txBody>
      </p:sp>
      <p:sp>
        <p:nvSpPr>
          <p:cNvPr id="19459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5FA511-2297-451E-8E7A-B0BF4124D187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19460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lasneaux.blogspot.com</a:t>
            </a:r>
          </a:p>
        </p:txBody>
      </p:sp>
    </p:spTree>
    <p:extLst>
      <p:ext uri="{BB962C8B-B14F-4D97-AF65-F5344CB8AC3E}">
        <p14:creationId xmlns:p14="http://schemas.microsoft.com/office/powerpoint/2010/main" val="18645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9FE50-A50C-42B0-8D90-918D2E853F92}" type="datetime1">
              <a:rPr lang="pt-BR" altLang="pt-BR" smtClean="0"/>
              <a:pPr eaLnBrk="1" hangingPunct="1"/>
              <a:t>12/06/2020</a:t>
            </a:fld>
            <a:endParaRPr lang="pt-BR" altLang="pt-BR" smtClean="0"/>
          </a:p>
        </p:txBody>
      </p:sp>
      <p:sp>
        <p:nvSpPr>
          <p:cNvPr id="20483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mtClean="0"/>
              <a:t>www.biologiafacil.v10.com.br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500" y="500063"/>
            <a:ext cx="7929563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252413" algn="l"/>
              </a:tabLst>
              <a:defRPr/>
            </a:pPr>
            <a:r>
              <a:rPr lang="pt-BR" sz="4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10 - Doenças congênitas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se manifestam desde o nascimento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eaLnBrk="0" hangingPunct="0">
              <a:tabLst>
                <a:tab pos="252413" algn="l"/>
              </a:tabLst>
              <a:defRPr/>
            </a:pPr>
            <a:r>
              <a:rPr lang="pt-BR" sz="4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11 - Doenças hereditárias (genéticas)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são determinadas por genes</a:t>
            </a:r>
            <a:endParaRPr lang="pt-BR" sz="1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</p:txBody>
      </p:sp>
      <p:pic>
        <p:nvPicPr>
          <p:cNvPr id="20485" name="Imagem 22" descr="ALBIN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23907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m 23" descr="ANENCEFALIA.gif"/>
          <p:cNvPicPr>
            <a:picLocks noChangeAspect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928938"/>
            <a:ext cx="2159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24" descr="POLI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928938"/>
            <a:ext cx="2601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aixaDeTexto 25"/>
          <p:cNvSpPr txBox="1">
            <a:spLocks noChangeArrowheads="1"/>
          </p:cNvSpPr>
          <p:nvPr/>
        </p:nvSpPr>
        <p:spPr bwMode="auto">
          <a:xfrm>
            <a:off x="928688" y="5572125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ALBINISMO</a:t>
            </a:r>
          </a:p>
        </p:txBody>
      </p:sp>
      <p:sp>
        <p:nvSpPr>
          <p:cNvPr id="20489" name="CaixaDeTexto 26"/>
          <p:cNvSpPr txBox="1">
            <a:spLocks noChangeArrowheads="1"/>
          </p:cNvSpPr>
          <p:nvPr/>
        </p:nvSpPr>
        <p:spPr bwMode="auto">
          <a:xfrm>
            <a:off x="3500438" y="5643563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0000"/>
                </a:solidFill>
              </a:rPr>
              <a:t>POLIDACTILIA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357938" y="5715000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ANENCEFALIA</a:t>
            </a:r>
          </a:p>
        </p:txBody>
      </p:sp>
    </p:spTree>
    <p:extLst>
      <p:ext uri="{BB962C8B-B14F-4D97-AF65-F5344CB8AC3E}">
        <p14:creationId xmlns:p14="http://schemas.microsoft.com/office/powerpoint/2010/main" val="15934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2667000"/>
            <a:ext cx="5562600" cy="3994150"/>
            <a:chOff x="960" y="1200"/>
            <a:chExt cx="3504" cy="251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1200"/>
              <a:ext cx="3504" cy="2469"/>
              <a:chOff x="960" y="1200"/>
              <a:chExt cx="3504" cy="2469"/>
            </a:xfrm>
          </p:grpSpPr>
          <p:pic>
            <p:nvPicPr>
              <p:cNvPr id="9249" name="Picture 11" descr="D:\Concurso\FMRP Dep. Genetica\2 - Padrões de Herança nas Populações Humanas\cariótip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5206" t="78438" b="1913"/>
              <a:stretch>
                <a:fillRect/>
              </a:stretch>
            </p:blipFill>
            <p:spPr bwMode="auto">
              <a:xfrm>
                <a:off x="2512" y="3176"/>
                <a:ext cx="1920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50" name="Picture 12" descr="D:\Concurso\FMRP Dep. Genetica\2 - Padrões de Herança nas Populações Humanas\cariótip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21562"/>
              <a:stretch>
                <a:fillRect/>
              </a:stretch>
            </p:blipFill>
            <p:spPr bwMode="auto">
              <a:xfrm>
                <a:off x="960" y="1200"/>
                <a:ext cx="3504" cy="1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51" name="Picture 13" descr="D:\Concurso\FMRP Dep. Genetica\2 - Padrões de Herança nas Populações Humanas\cariótip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8438" r="57535" b="1913"/>
              <a:stretch>
                <a:fillRect/>
              </a:stretch>
            </p:blipFill>
            <p:spPr bwMode="auto">
              <a:xfrm>
                <a:off x="1000" y="3168"/>
                <a:ext cx="1488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192" cy="1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2258" y="3504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333333"/>
                  </a:solidFill>
                  <a:latin typeface="Arial Black" pitchFamily="34" charset="0"/>
                </a:rPr>
                <a:t>21</a:t>
              </a:r>
            </a:p>
          </p:txBody>
        </p:sp>
      </p:grp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76200" y="1173163"/>
            <a:ext cx="426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latin typeface="Arial" charset="0"/>
              </a:rPr>
              <a:t>Herança Monogênica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52400" y="1714500"/>
            <a:ext cx="9026525" cy="661988"/>
            <a:chOff x="96" y="1080"/>
            <a:chExt cx="5686" cy="417"/>
          </a:xfrm>
        </p:grpSpPr>
        <p:sp>
          <p:nvSpPr>
            <p:cNvPr id="9243" name="Line 21"/>
            <p:cNvSpPr>
              <a:spLocks noChangeShapeType="1"/>
            </p:cNvSpPr>
            <p:nvPr/>
          </p:nvSpPr>
          <p:spPr bwMode="auto">
            <a:xfrm>
              <a:off x="96" y="1080"/>
              <a:ext cx="25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4" name="Line 22"/>
            <p:cNvSpPr>
              <a:spLocks noChangeShapeType="1"/>
            </p:cNvSpPr>
            <p:nvPr/>
          </p:nvSpPr>
          <p:spPr bwMode="auto">
            <a:xfrm>
              <a:off x="104" y="108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5" name="Line 23"/>
            <p:cNvSpPr>
              <a:spLocks noChangeShapeType="1"/>
            </p:cNvSpPr>
            <p:nvPr/>
          </p:nvSpPr>
          <p:spPr bwMode="auto">
            <a:xfrm>
              <a:off x="96" y="1360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6" name="Text Box 24"/>
            <p:cNvSpPr txBox="1">
              <a:spLocks noChangeArrowheads="1"/>
            </p:cNvSpPr>
            <p:nvPr/>
          </p:nvSpPr>
          <p:spPr bwMode="auto">
            <a:xfrm>
              <a:off x="934" y="1209"/>
              <a:ext cx="4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Arial" charset="0"/>
                </a:rPr>
                <a:t>É o tipo de herança determinada por um único gene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3550" y="2449513"/>
            <a:ext cx="8269288" cy="4179887"/>
            <a:chOff x="292" y="1543"/>
            <a:chExt cx="5209" cy="2633"/>
          </a:xfrm>
        </p:grpSpPr>
        <p:sp>
          <p:nvSpPr>
            <p:cNvPr id="9232" name="Text Box 32"/>
            <p:cNvSpPr txBox="1">
              <a:spLocks noChangeArrowheads="1"/>
            </p:cNvSpPr>
            <p:nvPr/>
          </p:nvSpPr>
          <p:spPr bwMode="auto">
            <a:xfrm>
              <a:off x="3976" y="1543"/>
              <a:ext cx="15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>
                  <a:latin typeface="Arial" charset="0"/>
                </a:rPr>
                <a:t>Autossômica</a:t>
              </a: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292" y="1632"/>
              <a:ext cx="5164" cy="2544"/>
              <a:chOff x="292" y="1632"/>
              <a:chExt cx="5164" cy="2544"/>
            </a:xfrm>
          </p:grpSpPr>
          <p:sp>
            <p:nvSpPr>
              <p:cNvPr id="9234" name="Line 25"/>
              <p:cNvSpPr>
                <a:spLocks noChangeShapeType="1"/>
              </p:cNvSpPr>
              <p:nvPr/>
            </p:nvSpPr>
            <p:spPr bwMode="auto">
              <a:xfrm>
                <a:off x="296" y="1632"/>
                <a:ext cx="0" cy="25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35" name="Line 26"/>
              <p:cNvSpPr>
                <a:spLocks noChangeShapeType="1"/>
              </p:cNvSpPr>
              <p:nvPr/>
            </p:nvSpPr>
            <p:spPr bwMode="auto">
              <a:xfrm>
                <a:off x="292" y="1632"/>
                <a:ext cx="35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36" name="Line 27"/>
              <p:cNvSpPr>
                <a:spLocks noChangeShapeType="1"/>
              </p:cNvSpPr>
              <p:nvPr/>
            </p:nvSpPr>
            <p:spPr bwMode="auto">
              <a:xfrm>
                <a:off x="3788" y="1632"/>
                <a:ext cx="0" cy="20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296" y="4168"/>
                <a:ext cx="2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38" name="Line 29"/>
              <p:cNvSpPr>
                <a:spLocks noChangeShapeType="1"/>
              </p:cNvSpPr>
              <p:nvPr/>
            </p:nvSpPr>
            <p:spPr bwMode="auto">
              <a:xfrm flipV="1">
                <a:off x="2688" y="3648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39" name="Line 30"/>
              <p:cNvSpPr>
                <a:spLocks noChangeShapeType="1"/>
              </p:cNvSpPr>
              <p:nvPr/>
            </p:nvSpPr>
            <p:spPr bwMode="auto">
              <a:xfrm flipH="1">
                <a:off x="2684" y="3652"/>
                <a:ext cx="11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40" name="Line 33"/>
              <p:cNvSpPr>
                <a:spLocks noChangeShapeType="1"/>
              </p:cNvSpPr>
              <p:nvPr/>
            </p:nvSpPr>
            <p:spPr bwMode="auto">
              <a:xfrm>
                <a:off x="4016" y="1824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41" name="Line 34"/>
              <p:cNvSpPr>
                <a:spLocks noChangeShapeType="1"/>
              </p:cNvSpPr>
              <p:nvPr/>
            </p:nvSpPr>
            <p:spPr bwMode="auto">
              <a:xfrm>
                <a:off x="3792" y="264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42" name="Line 35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267200" y="4940300"/>
            <a:ext cx="4662488" cy="1816100"/>
            <a:chOff x="2688" y="3112"/>
            <a:chExt cx="2937" cy="1144"/>
          </a:xfrm>
        </p:grpSpPr>
        <p:sp>
          <p:nvSpPr>
            <p:cNvPr id="9227" name="Text Box 37"/>
            <p:cNvSpPr txBox="1">
              <a:spLocks noChangeArrowheads="1"/>
            </p:cNvSpPr>
            <p:nvPr/>
          </p:nvSpPr>
          <p:spPr bwMode="auto">
            <a:xfrm>
              <a:off x="3888" y="3112"/>
              <a:ext cx="17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>
                  <a:latin typeface="Arial" charset="0"/>
                </a:rPr>
                <a:t>Ligada ao sexo</a:t>
              </a:r>
            </a:p>
          </p:txBody>
        </p:sp>
        <p:sp>
          <p:nvSpPr>
            <p:cNvPr id="9228" name="Oval 31"/>
            <p:cNvSpPr>
              <a:spLocks noChangeArrowheads="1"/>
            </p:cNvSpPr>
            <p:nvPr/>
          </p:nvSpPr>
          <p:spPr bwMode="auto">
            <a:xfrm>
              <a:off x="2688" y="3592"/>
              <a:ext cx="1008" cy="66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9" name="Line 38"/>
            <p:cNvSpPr>
              <a:spLocks noChangeShapeType="1"/>
            </p:cNvSpPr>
            <p:nvPr/>
          </p:nvSpPr>
          <p:spPr bwMode="auto">
            <a:xfrm>
              <a:off x="3936" y="3416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0" name="Line 39"/>
            <p:cNvSpPr>
              <a:spLocks noChangeShapeType="1"/>
            </p:cNvSpPr>
            <p:nvPr/>
          </p:nvSpPr>
          <p:spPr bwMode="auto">
            <a:xfrm>
              <a:off x="3696" y="3936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1" name="Line 40"/>
            <p:cNvSpPr>
              <a:spLocks noChangeShapeType="1"/>
            </p:cNvSpPr>
            <p:nvPr/>
          </p:nvSpPr>
          <p:spPr bwMode="auto">
            <a:xfrm flipV="1">
              <a:off x="4744" y="341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smtClean="0"/>
              <a:t>Conceitos importantes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pic>
        <p:nvPicPr>
          <p:cNvPr id="11276" name="Picture 12" descr="D:\Concurso\FMRP Dep. Genetica\2 - Padrões de Herança nas Populações Humanas\Heredograma exemp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657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3124200" y="1371600"/>
            <a:ext cx="5224463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É um método usado para o estudo</a:t>
            </a:r>
          </a:p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da herança de uma característica</a:t>
            </a:r>
          </a:p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 partir das informações coletadas</a:t>
            </a:r>
          </a:p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dos familiares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err="1" smtClean="0"/>
              <a:t>Heredograma</a:t>
            </a:r>
            <a:r>
              <a:rPr lang="pt-BR" sz="3500" dirty="0" smtClean="0"/>
              <a:t> (genealogia ou </a:t>
            </a:r>
            <a:r>
              <a:rPr lang="pt-BR" sz="3500" i="1" dirty="0" smtClean="0"/>
              <a:t>pedigree</a:t>
            </a:r>
            <a:r>
              <a:rPr lang="pt-BR" sz="3500" dirty="0" smtClean="0"/>
              <a:t>)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pic>
        <p:nvPicPr>
          <p:cNvPr id="11270" name="Picture 9" descr="Heredog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48641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err="1" smtClean="0"/>
              <a:t>Heredograma</a:t>
            </a:r>
            <a:r>
              <a:rPr lang="pt-BR" sz="3500" dirty="0" smtClean="0"/>
              <a:t> (genealogia ou </a:t>
            </a:r>
            <a:r>
              <a:rPr lang="pt-BR" sz="3500" i="1" dirty="0" smtClean="0"/>
              <a:t>pedigree</a:t>
            </a:r>
            <a:r>
              <a:rPr lang="pt-BR" sz="3500" dirty="0" smtClean="0"/>
              <a:t>)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nnedImage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2937" t="7622" r="2580" b="5971"/>
          <a:stretch>
            <a:fillRect/>
          </a:stretch>
        </p:blipFill>
        <p:spPr bwMode="auto">
          <a:xfrm>
            <a:off x="571472" y="785794"/>
            <a:ext cx="8215370" cy="54698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286248" y="214290"/>
            <a:ext cx="4500594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0000"/>
                </a:solidFill>
              </a:rPr>
              <a:t>MIOPIA </a:t>
            </a:r>
            <a:r>
              <a:rPr lang="pt-BR" sz="4800" smtClean="0">
                <a:solidFill>
                  <a:srgbClr val="FF0000"/>
                </a:solidFill>
              </a:rPr>
              <a:t>E </a:t>
            </a:r>
            <a:r>
              <a:rPr lang="pt-BR" sz="4800" smtClean="0">
                <a:solidFill>
                  <a:srgbClr val="FF0000"/>
                </a:solidFill>
              </a:rPr>
              <a:t>HIPERMETROPIA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9"/>
          <a:ext cx="8001056" cy="3357587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240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832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5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9"/>
          <a:ext cx="8001056" cy="3857652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135789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73444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8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285984" y="3143248"/>
            <a:ext cx="785818" cy="71438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1447800"/>
            <a:ext cx="8136904" cy="5029200"/>
            <a:chOff x="816" y="384"/>
            <a:chExt cx="4032" cy="3168"/>
          </a:xfrm>
        </p:grpSpPr>
        <p:pic>
          <p:nvPicPr>
            <p:cNvPr id="3078" name="Picture 3" descr="C:\Meus documentos\Minhas imagens\ervilhas 07.jpg"/>
            <p:cNvPicPr>
              <a:picLocks noChangeAspect="1" noChangeArrowheads="1"/>
            </p:cNvPicPr>
            <p:nvPr/>
          </p:nvPicPr>
          <p:blipFill>
            <a:blip r:embed="rId3" cstate="print"/>
            <a:srcRect l="10527" t="2751" r="1053" b="6448"/>
            <a:stretch>
              <a:fillRect/>
            </a:stretch>
          </p:blipFill>
          <p:spPr bwMode="auto">
            <a:xfrm>
              <a:off x="816" y="384"/>
              <a:ext cx="4032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4272" y="3360"/>
              <a:ext cx="57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08000" y="190500"/>
            <a:ext cx="762740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700" b="1" dirty="0" err="1" smtClean="0">
                <a:solidFill>
                  <a:schemeClr val="bg1"/>
                </a:solidFill>
                <a:latin typeface="Arial" charset="0"/>
              </a:rPr>
              <a:t>Fenótipos</a:t>
            </a:r>
            <a:r>
              <a:rPr lang="en-US" sz="37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charset="0"/>
              </a:rPr>
              <a:t>estudados</a:t>
            </a:r>
            <a:r>
              <a:rPr lang="en-US" sz="3700" b="1" dirty="0" smtClean="0">
                <a:solidFill>
                  <a:schemeClr val="bg1"/>
                </a:solidFill>
                <a:latin typeface="Arial" charset="0"/>
              </a:rPr>
              <a:t> por Mendel</a:t>
            </a:r>
            <a:endParaRPr lang="en-US" sz="37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9"/>
          <a:ext cx="8001056" cy="3965336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240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832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5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285984" y="3071810"/>
            <a:ext cx="3071834" cy="78581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9"/>
          <a:ext cx="8001056" cy="3965336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240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832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5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rot="5400000" flipH="1" flipV="1">
            <a:off x="1571604" y="3643314"/>
            <a:ext cx="2000264" cy="100013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7"/>
          <a:ext cx="8001056" cy="3929094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55212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472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19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285984" y="3214686"/>
            <a:ext cx="3143272" cy="214314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357429"/>
          <a:ext cx="8001056" cy="3786214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154741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Resultado:</a:t>
                      </a: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¾ (75%) visão normal</a:t>
                      </a:r>
                    </a:p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¼ (25%) míopes</a:t>
                      </a: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65560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65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míope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Mulher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Homem de visão normal (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Mm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0042"/>
            <a:ext cx="8001056" cy="1669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Lobo da orelha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(solto ou aderido)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366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9" name="Imagem 8" descr="tmp5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7339" b="4587"/>
          <a:stretch>
            <a:fillRect/>
          </a:stretch>
        </p:blipFill>
        <p:spPr>
          <a:xfrm rot="5400000">
            <a:off x="2536017" y="392885"/>
            <a:ext cx="4071966" cy="800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1012250"/>
            <a:ext cx="8501122" cy="43780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Paulo possui orelhas com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lobos </a:t>
            </a:r>
            <a:r>
              <a:rPr kumimoji="0" lang="pt-BR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soltos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 casa-se com</a:t>
            </a:r>
            <a:r>
              <a:rPr kumimoji="0" lang="pt-BR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Valéria,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que apresenta 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fenótipo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igual ao seu. Ricardo, o primeiro filho do casal, tem orelhas com lobos </a:t>
            </a:r>
            <a:r>
              <a:rPr kumimoji="0" lang="pt-BR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aderidos</a:t>
            </a:r>
            <a:r>
              <a:rPr kumimoji="0" lang="pt-BR" sz="3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400" baseline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Qual</a:t>
            </a:r>
            <a:r>
              <a:rPr lang="pt-BR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é a probabilidade de que Paulo e Valéria tenham, numa segunda gestação, uma criança de orelhas com lobos </a:t>
            </a:r>
            <a:r>
              <a:rPr lang="pt-BR" sz="3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soltos</a:t>
            </a:r>
            <a:r>
              <a:rPr lang="pt-BR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4282" y="288449"/>
            <a:ext cx="4429726" cy="630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500" dirty="0" smtClean="0"/>
              <a:t>EXERCÍCIO RESOLVIDO: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0" y="642918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4" y="642918"/>
            <a:ext cx="2286016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Valéria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642918"/>
            <a:ext cx="1214446" cy="68474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</p:txBody>
      </p:sp>
      <p:cxnSp>
        <p:nvCxnSpPr>
          <p:cNvPr id="11" name="Conector reto 10"/>
          <p:cNvCxnSpPr/>
          <p:nvPr/>
        </p:nvCxnSpPr>
        <p:spPr>
          <a:xfrm rot="16200000" flipH="1">
            <a:off x="2250265" y="1964521"/>
            <a:ext cx="1928826" cy="8572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3250397" y="1821645"/>
            <a:ext cx="1928826" cy="1143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57488" y="3357562"/>
            <a:ext cx="221457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Ricardo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0" y="642918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4" y="642918"/>
            <a:ext cx="2286016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Valéria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642918"/>
            <a:ext cx="1214446" cy="68474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0100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solto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7752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solto</a:t>
            </a:r>
          </a:p>
        </p:txBody>
      </p:sp>
      <p:cxnSp>
        <p:nvCxnSpPr>
          <p:cNvPr id="11" name="Conector reto 10"/>
          <p:cNvCxnSpPr/>
          <p:nvPr/>
        </p:nvCxnSpPr>
        <p:spPr>
          <a:xfrm rot="16200000" flipH="1">
            <a:off x="2250265" y="1964521"/>
            <a:ext cx="1928826" cy="8572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3250397" y="1821645"/>
            <a:ext cx="1928826" cy="1143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57488" y="3357562"/>
            <a:ext cx="221457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Ricardo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28926" y="4143380"/>
            <a:ext cx="2143140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aderido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0" y="642918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4" y="642918"/>
            <a:ext cx="2286016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Valéria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642918"/>
            <a:ext cx="1214446" cy="68474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0100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solto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7752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solto</a:t>
            </a:r>
          </a:p>
        </p:txBody>
      </p:sp>
      <p:cxnSp>
        <p:nvCxnSpPr>
          <p:cNvPr id="11" name="Conector reto 10"/>
          <p:cNvCxnSpPr/>
          <p:nvPr/>
        </p:nvCxnSpPr>
        <p:spPr>
          <a:xfrm rot="16200000" flipH="1">
            <a:off x="2250265" y="1964521"/>
            <a:ext cx="1928826" cy="8572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3250397" y="1821645"/>
            <a:ext cx="1928826" cy="1143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57488" y="3357562"/>
            <a:ext cx="221457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Ricardo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28926" y="4143380"/>
            <a:ext cx="2143140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aderido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5400000" flipH="1" flipV="1">
            <a:off x="2750331" y="467916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29058" y="4929198"/>
            <a:ext cx="114300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0" y="642918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4" y="642918"/>
            <a:ext cx="2286016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Valéria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642918"/>
            <a:ext cx="1214446" cy="68474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0100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solto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7752" y="1500174"/>
            <a:ext cx="1714512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solto</a:t>
            </a:r>
          </a:p>
        </p:txBody>
      </p:sp>
      <p:cxnSp>
        <p:nvCxnSpPr>
          <p:cNvPr id="11" name="Conector reto 10"/>
          <p:cNvCxnSpPr/>
          <p:nvPr/>
        </p:nvCxnSpPr>
        <p:spPr>
          <a:xfrm rot="16200000" flipH="1">
            <a:off x="2250265" y="1964521"/>
            <a:ext cx="1928826" cy="8572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3250397" y="1821645"/>
            <a:ext cx="1928826" cy="11430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57488" y="3357562"/>
            <a:ext cx="221457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Ricardo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28926" y="4143380"/>
            <a:ext cx="2143140" cy="6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aderido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5400000" flipH="1" flipV="1">
            <a:off x="2750331" y="467916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42976" y="2428868"/>
            <a:ext cx="114300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357818" y="2428868"/>
            <a:ext cx="1214446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29058" y="4929198"/>
            <a:ext cx="1143008" cy="6847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08000" y="190500"/>
            <a:ext cx="812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Padrões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Herança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nas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Populações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Humanas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00" name="Picture 7" descr="C:\My Documents\Images\Garden Men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5016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C:\My Documents\Images\Church Men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00400"/>
            <a:ext cx="49657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2600" dirty="0" smtClean="0"/>
              <a:t>Mosteiro onde Mendel trabalhou -  Brno (</a:t>
            </a:r>
            <a:r>
              <a:rPr lang="pt-BR" sz="2600" dirty="0" err="1" smtClean="0"/>
              <a:t>Brünn</a:t>
            </a:r>
            <a:r>
              <a:rPr lang="pt-BR" sz="2600" dirty="0" smtClean="0"/>
              <a:t>), República Checa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142984"/>
          <a:ext cx="8001056" cy="3857652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135789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</a:t>
                      </a:r>
                      <a:r>
                        <a:rPr lang="pt-BR" sz="3200" b="1" kern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  <a:r>
                        <a:rPr lang="pt-BR" sz="3200" b="1" kern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73444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8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85786" y="28572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Cruzamento : </a:t>
            </a:r>
            <a:r>
              <a:rPr lang="pt-BR" sz="2800" b="1" dirty="0" err="1" smtClean="0"/>
              <a:t>Aa</a:t>
            </a:r>
            <a:r>
              <a:rPr lang="pt-BR" sz="2800" b="1" dirty="0" smtClean="0"/>
              <a:t> X </a:t>
            </a:r>
            <a:r>
              <a:rPr lang="pt-BR" sz="2800" b="1" dirty="0" err="1" smtClean="0"/>
              <a:t>Aa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142984"/>
          <a:ext cx="8001056" cy="4071966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198888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                  </a:t>
                      </a:r>
                      <a:r>
                        <a:rPr lang="pt-BR" sz="3200" b="1" kern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6641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06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rot="5400000" flipH="1" flipV="1">
            <a:off x="2178827" y="1964521"/>
            <a:ext cx="857256" cy="78581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142984"/>
          <a:ext cx="8001056" cy="3965336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240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                    </a:t>
                      </a:r>
                      <a:r>
                        <a:rPr lang="pt-BR" sz="3200" b="1" kern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832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5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071670" y="1857364"/>
            <a:ext cx="3143272" cy="207170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142984"/>
          <a:ext cx="8001056" cy="3965336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240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 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832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5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rot="5400000" flipH="1" flipV="1">
            <a:off x="1714480" y="2571744"/>
            <a:ext cx="2000264" cy="85725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000108"/>
          <a:ext cx="8001056" cy="3929094"/>
        </p:xfrm>
        <a:graphic>
          <a:graphicData uri="http://schemas.openxmlformats.org/drawingml/2006/table">
            <a:tbl>
              <a:tblPr/>
              <a:tblGrid>
                <a:gridCol w="1632869"/>
                <a:gridCol w="1740141"/>
                <a:gridCol w="2178744"/>
                <a:gridCol w="2449302"/>
              </a:tblGrid>
              <a:tr h="1055212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4723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3670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19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214546" y="1857364"/>
            <a:ext cx="3143272" cy="214314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714356"/>
          <a:ext cx="8358246" cy="4143336"/>
        </p:xfrm>
        <a:graphic>
          <a:graphicData uri="http://schemas.openxmlformats.org/drawingml/2006/table">
            <a:tbl>
              <a:tblPr/>
              <a:tblGrid>
                <a:gridCol w="1705765"/>
                <a:gridCol w="1817826"/>
                <a:gridCol w="2276009"/>
                <a:gridCol w="2558646"/>
              </a:tblGrid>
              <a:tr h="1297616">
                <a:tc>
                  <a:txBody>
                    <a:bodyPr/>
                    <a:lstStyle/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maternos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>
                        <a:spcAft>
                          <a:spcPts val="0"/>
                        </a:spcAft>
                      </a:pPr>
                      <a:r>
                        <a:rPr lang="pt-BR" sz="28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pt-BR" sz="3200" b="1" kern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                   </a:t>
                      </a:r>
                      <a:r>
                        <a:rPr lang="pt-BR" sz="3200" b="1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pt-BR" sz="32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just">
                        <a:spcAft>
                          <a:spcPts val="0"/>
                        </a:spcAft>
                      </a:pPr>
                      <a:endParaRPr lang="pt-B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a) 3/4 (75%) </a:t>
                      </a: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b) P = (1/4.1/4)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= 1/16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= 6,25%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65560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gametas    </a:t>
                      </a:r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paternos                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pt-BR" sz="28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2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65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7030" algn="ctr">
                        <a:spcAft>
                          <a:spcPts val="0"/>
                        </a:spcAft>
                      </a:pPr>
                      <a:endParaRPr lang="pt-BR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pt-BR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67030"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aderido</a:t>
                      </a:r>
                      <a:endParaRPr lang="pt-BR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Prof. Lourenço</a:t>
            </a:r>
            <a:br>
              <a:rPr lang="pt-BR" sz="8800" dirty="0" smtClean="0"/>
            </a:br>
            <a:r>
              <a:rPr lang="pt-BR" sz="6600" dirty="0" smtClean="0">
                <a:hlinkClick r:id="rId2"/>
              </a:rPr>
              <a:t>www.detonei.com</a:t>
            </a: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err="1" smtClean="0"/>
              <a:t>Finish</a:t>
            </a:r>
            <a:r>
              <a:rPr lang="pt-BR" sz="8800" dirty="0" smtClean="0"/>
              <a:t>!!!</a:t>
            </a:r>
            <a:br>
              <a:rPr lang="pt-BR" sz="8800" dirty="0" smtClean="0"/>
            </a:b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 descr="C:\Meus documentos\Minhas imagens\072Mendelpaper.jpg"/>
          <p:cNvPicPr>
            <a:picLocks noChangeAspect="1" noChangeArrowheads="1"/>
          </p:cNvPicPr>
          <p:nvPr/>
        </p:nvPicPr>
        <p:blipFill>
          <a:blip r:embed="rId3" cstate="print"/>
          <a:srcRect r="833"/>
          <a:stretch>
            <a:fillRect/>
          </a:stretch>
        </p:blipFill>
        <p:spPr bwMode="auto">
          <a:xfrm>
            <a:off x="381000" y="1295400"/>
            <a:ext cx="36464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4497388" y="1065213"/>
            <a:ext cx="2868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 b="1" noProof="1" smtClean="0">
                <a:solidFill>
                  <a:schemeClr val="accent2"/>
                </a:solidFill>
                <a:latin typeface="Arial" charset="0"/>
              </a:rPr>
              <a:t>   Versuche </a:t>
            </a:r>
            <a:r>
              <a:rPr lang="pt-BR" sz="2400" b="1" noProof="1">
                <a:solidFill>
                  <a:schemeClr val="accent2"/>
                </a:solidFill>
                <a:latin typeface="Arial" charset="0"/>
              </a:rPr>
              <a:t>über </a:t>
            </a:r>
          </a:p>
          <a:p>
            <a:pPr eaLnBrk="0" hangingPunct="0"/>
            <a:r>
              <a:rPr lang="pt-BR" sz="2400" b="1" noProof="1">
                <a:solidFill>
                  <a:schemeClr val="accent2"/>
                </a:solidFill>
                <a:latin typeface="Arial" charset="0"/>
              </a:rPr>
              <a:t>Pflanzen Hybriden</a:t>
            </a:r>
            <a:endParaRPr lang="pt-BR" sz="2400" dirty="0">
              <a:latin typeface="Arial" charset="0"/>
            </a:endParaRPr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2895600" y="12954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>
            <a:off x="3886200" y="12954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5128" name="Picture 14" descr="C:\Meus documentos\Minhas imagens\Mendelnotes.jpg"/>
          <p:cNvPicPr>
            <a:picLocks noChangeAspect="1" noChangeArrowheads="1"/>
          </p:cNvPicPr>
          <p:nvPr/>
        </p:nvPicPr>
        <p:blipFill>
          <a:blip r:embed="rId4" cstate="print"/>
          <a:srcRect b="7272"/>
          <a:stretch>
            <a:fillRect/>
          </a:stretch>
        </p:blipFill>
        <p:spPr bwMode="auto">
          <a:xfrm>
            <a:off x="4914900" y="2743200"/>
            <a:ext cx="3132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4495800" y="2360613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BR" sz="2400" b="1">
                <a:solidFill>
                  <a:schemeClr val="accent2"/>
                </a:solidFill>
                <a:latin typeface="Arial" charset="0"/>
              </a:rPr>
              <a:t>Anotações de Resultados</a:t>
            </a:r>
            <a:endParaRPr lang="pt-BR" sz="2400" b="1">
              <a:latin typeface="Arial" charset="0"/>
            </a:endParaRPr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4572000" y="27432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700" dirty="0" smtClean="0"/>
              <a:t>Anotações de Mendel</a:t>
            </a:r>
            <a:endParaRPr lang="pt-BR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 flor</a:t>
            </a:r>
            <a:endParaRPr lang="pt-BR" dirty="0"/>
          </a:p>
        </p:txBody>
      </p:sp>
      <p:pic>
        <p:nvPicPr>
          <p:cNvPr id="5" name="Imagem 4" descr="FLO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408712" cy="428628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71536" y="5318161"/>
            <a:ext cx="936104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óvulo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1761816"/>
            <a:ext cx="864096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pólen</a:t>
            </a:r>
            <a:endParaRPr lang="pt-BR" sz="22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491880" y="2192703"/>
            <a:ext cx="0" cy="295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4788024" y="5085184"/>
            <a:ext cx="57606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08000" y="190500"/>
            <a:ext cx="812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pic>
        <p:nvPicPr>
          <p:cNvPr id="6148" name="Picture 7" descr="C:\Meus documentos\Minhas imagens\ervilhas 01.jpg"/>
          <p:cNvPicPr>
            <a:picLocks noChangeAspect="1" noChangeArrowheads="1"/>
          </p:cNvPicPr>
          <p:nvPr/>
        </p:nvPicPr>
        <p:blipFill>
          <a:blip r:embed="rId3" cstate="print"/>
          <a:srcRect l="2924" t="25807" r="47366" b="37328"/>
          <a:stretch>
            <a:fillRect/>
          </a:stretch>
        </p:blipFill>
        <p:spPr bwMode="auto">
          <a:xfrm>
            <a:off x="2133600" y="2270125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C:\Meus documentos\Minhas imagens\ervilhas 01.jpg"/>
          <p:cNvPicPr>
            <a:picLocks noChangeAspect="1" noChangeArrowheads="1"/>
          </p:cNvPicPr>
          <p:nvPr/>
        </p:nvPicPr>
        <p:blipFill>
          <a:blip r:embed="rId3" cstate="print"/>
          <a:srcRect l="2924" t="27650" r="47366" b="37328"/>
          <a:stretch>
            <a:fillRect/>
          </a:stretch>
        </p:blipFill>
        <p:spPr bwMode="auto">
          <a:xfrm>
            <a:off x="2133600" y="3657600"/>
            <a:ext cx="2590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16500" y="3733800"/>
            <a:ext cx="1536700" cy="685800"/>
            <a:chOff x="3160" y="1896"/>
            <a:chExt cx="968" cy="432"/>
          </a:xfrm>
        </p:grpSpPr>
        <p:pic>
          <p:nvPicPr>
            <p:cNvPr id="6161" name="Picture 9" descr="C:\Meus documentos\Minhas imagens\ervilhas 03.jpg"/>
            <p:cNvPicPr>
              <a:picLocks noChangeAspect="1" noChangeArrowheads="1"/>
            </p:cNvPicPr>
            <p:nvPr/>
          </p:nvPicPr>
          <p:blipFill>
            <a:blip r:embed="rId4" cstate="print"/>
            <a:srcRect l="72914" t="25577" r="13347" b="36057"/>
            <a:stretch>
              <a:fillRect/>
            </a:stretch>
          </p:blipFill>
          <p:spPr bwMode="auto">
            <a:xfrm>
              <a:off x="3648" y="1896"/>
              <a:ext cx="4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2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58482" t="40553" r="25435" b="44701"/>
            <a:stretch>
              <a:fillRect/>
            </a:stretch>
          </p:blipFill>
          <p:spPr bwMode="auto">
            <a:xfrm>
              <a:off x="3160" y="2016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95500" y="5092700"/>
            <a:ext cx="2705100" cy="774700"/>
            <a:chOff x="1320" y="2444"/>
            <a:chExt cx="1704" cy="488"/>
          </a:xfrm>
        </p:grpSpPr>
        <p:pic>
          <p:nvPicPr>
            <p:cNvPr id="6158" name="Picture 10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8109" t="7240" r="77821" b="56561"/>
            <a:stretch>
              <a:fillRect/>
            </a:stretch>
          </p:blipFill>
          <p:spPr bwMode="auto">
            <a:xfrm>
              <a:off x="1320" y="2444"/>
              <a:ext cx="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5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43283" t="7240" r="42647" b="56561"/>
            <a:stretch>
              <a:fillRect/>
            </a:stretch>
          </p:blipFill>
          <p:spPr bwMode="auto">
            <a:xfrm>
              <a:off x="2544" y="2444"/>
              <a:ext cx="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7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24855" t="36867" r="66373" b="41014"/>
            <a:stretch>
              <a:fillRect/>
            </a:stretch>
          </p:blipFill>
          <p:spPr bwMode="auto">
            <a:xfrm>
              <a:off x="2064" y="25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016500" y="5092700"/>
            <a:ext cx="1536700" cy="774700"/>
            <a:chOff x="3160" y="2444"/>
            <a:chExt cx="968" cy="488"/>
          </a:xfrm>
        </p:grpSpPr>
        <p:pic>
          <p:nvPicPr>
            <p:cNvPr id="6156" name="Picture 14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75261" t="7240" r="10811" b="56561"/>
            <a:stretch>
              <a:fillRect/>
            </a:stretch>
          </p:blipFill>
          <p:spPr bwMode="auto">
            <a:xfrm>
              <a:off x="3680" y="2444"/>
              <a:ext cx="44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0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58482" t="40553" r="25435" b="44701"/>
            <a:stretch>
              <a:fillRect/>
            </a:stretch>
          </p:blipFill>
          <p:spPr bwMode="auto">
            <a:xfrm>
              <a:off x="3160" y="2592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67" name="Picture 23" descr="C:\Meus documentos\Minhas imagens\ervilhas 01.jpg"/>
          <p:cNvPicPr>
            <a:picLocks noChangeAspect="1" noChangeArrowheads="1"/>
          </p:cNvPicPr>
          <p:nvPr/>
        </p:nvPicPr>
        <p:blipFill>
          <a:blip r:embed="rId3" cstate="print"/>
          <a:srcRect l="58482" t="25807" r="12276" b="37328"/>
          <a:stretch>
            <a:fillRect/>
          </a:stretch>
        </p:blipFill>
        <p:spPr bwMode="auto">
          <a:xfrm>
            <a:off x="5029200" y="2270125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92800" y="21844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X</a:t>
            </a:r>
            <a:endParaRPr lang="pt-BR" sz="5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smtClean="0"/>
              <a:t>Cruzamentos de Mendel</a:t>
            </a:r>
            <a:endParaRPr lang="pt-BR" sz="3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79712" y="3032125"/>
            <a:ext cx="1368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amarela</a:t>
            </a:r>
            <a:endParaRPr lang="pt-BR" sz="25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15544" y="3068960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verde</a:t>
            </a:r>
            <a:endParaRPr lang="pt-BR" sz="25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133600" y="5867400"/>
            <a:ext cx="792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lisa</a:t>
            </a:r>
            <a:endParaRPr lang="pt-BR" sz="25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915544" y="5867400"/>
            <a:ext cx="1160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rugosa</a:t>
            </a:r>
            <a:endParaRPr lang="pt-BR" sz="25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55576" y="1340768"/>
            <a:ext cx="1656184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Dominante</a:t>
            </a:r>
            <a:endParaRPr lang="pt-BR" sz="2500" dirty="0"/>
          </a:p>
        </p:txBody>
      </p:sp>
      <p:sp>
        <p:nvSpPr>
          <p:cNvPr id="7" name="Seta para a direita 6"/>
          <p:cNvSpPr/>
          <p:nvPr/>
        </p:nvSpPr>
        <p:spPr>
          <a:xfrm rot="3470925">
            <a:off x="1992585" y="1898065"/>
            <a:ext cx="440072" cy="45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177729" y="1340521"/>
            <a:ext cx="147439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Recessiva</a:t>
            </a:r>
            <a:endParaRPr lang="pt-BR" sz="2500" dirty="0"/>
          </a:p>
        </p:txBody>
      </p:sp>
      <p:sp>
        <p:nvSpPr>
          <p:cNvPr id="26" name="Seta para a direita 25"/>
          <p:cNvSpPr/>
          <p:nvPr/>
        </p:nvSpPr>
        <p:spPr>
          <a:xfrm rot="7262967">
            <a:off x="4340548" y="1896577"/>
            <a:ext cx="440072" cy="45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0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  <p:bldP spid="6" grpId="0"/>
      <p:bldP spid="20" grpId="0"/>
      <p:bldP spid="21" grpId="0"/>
      <p:bldP spid="22" grpId="0"/>
      <p:bldP spid="23" grpId="0" animBg="1"/>
      <p:bldP spid="7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08000" y="190500"/>
            <a:ext cx="812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pic>
        <p:nvPicPr>
          <p:cNvPr id="6155" name="Picture 11" descr="C:\Meus documentos\Minhas imagens\ervilhas 01.jpg"/>
          <p:cNvPicPr>
            <a:picLocks noChangeAspect="1" noChangeArrowheads="1"/>
          </p:cNvPicPr>
          <p:nvPr/>
        </p:nvPicPr>
        <p:blipFill>
          <a:blip r:embed="rId3" cstate="print"/>
          <a:srcRect l="2924" t="27650" r="47366" b="37328"/>
          <a:stretch>
            <a:fillRect/>
          </a:stretch>
        </p:blipFill>
        <p:spPr bwMode="auto">
          <a:xfrm>
            <a:off x="2080828" y="2456736"/>
            <a:ext cx="3211252" cy="9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98389" y="2456736"/>
            <a:ext cx="1872208" cy="1044272"/>
            <a:chOff x="3160" y="1896"/>
            <a:chExt cx="968" cy="432"/>
          </a:xfrm>
        </p:grpSpPr>
        <p:pic>
          <p:nvPicPr>
            <p:cNvPr id="6161" name="Picture 9" descr="C:\Meus documentos\Minhas imagens\ervilhas 03.jpg"/>
            <p:cNvPicPr>
              <a:picLocks noChangeAspect="1" noChangeArrowheads="1"/>
            </p:cNvPicPr>
            <p:nvPr/>
          </p:nvPicPr>
          <p:blipFill>
            <a:blip r:embed="rId4" cstate="print"/>
            <a:srcRect l="72914" t="25577" r="13347" b="36057"/>
            <a:stretch>
              <a:fillRect/>
            </a:stretch>
          </p:blipFill>
          <p:spPr bwMode="auto">
            <a:xfrm>
              <a:off x="3648" y="1896"/>
              <a:ext cx="4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2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58482" t="40553" r="25435" b="44701"/>
            <a:stretch>
              <a:fillRect/>
            </a:stretch>
          </p:blipFill>
          <p:spPr bwMode="auto">
            <a:xfrm>
              <a:off x="3160" y="2016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152650" y="4221088"/>
            <a:ext cx="3139430" cy="1106562"/>
            <a:chOff x="1320" y="2444"/>
            <a:chExt cx="1704" cy="488"/>
          </a:xfrm>
        </p:grpSpPr>
        <p:pic>
          <p:nvPicPr>
            <p:cNvPr id="6158" name="Picture 10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8109" t="7240" r="77821" b="56561"/>
            <a:stretch>
              <a:fillRect/>
            </a:stretch>
          </p:blipFill>
          <p:spPr bwMode="auto">
            <a:xfrm>
              <a:off x="1320" y="2444"/>
              <a:ext cx="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5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43283" t="7240" r="42647" b="56561"/>
            <a:stretch>
              <a:fillRect/>
            </a:stretch>
          </p:blipFill>
          <p:spPr bwMode="auto">
            <a:xfrm>
              <a:off x="2544" y="2444"/>
              <a:ext cx="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7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24855" t="36867" r="66373" b="41014"/>
            <a:stretch>
              <a:fillRect/>
            </a:stretch>
          </p:blipFill>
          <p:spPr bwMode="auto">
            <a:xfrm>
              <a:off x="2064" y="25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52120" y="4136885"/>
            <a:ext cx="2016224" cy="1092315"/>
            <a:chOff x="3160" y="2444"/>
            <a:chExt cx="968" cy="488"/>
          </a:xfrm>
        </p:grpSpPr>
        <p:pic>
          <p:nvPicPr>
            <p:cNvPr id="6156" name="Picture 14" descr="C:\Meus documentos\Minhas imagens\ervilhas 04.jpg"/>
            <p:cNvPicPr>
              <a:picLocks noChangeAspect="1" noChangeArrowheads="1"/>
            </p:cNvPicPr>
            <p:nvPr/>
          </p:nvPicPr>
          <p:blipFill>
            <a:blip r:embed="rId5" cstate="print"/>
            <a:srcRect l="75261" t="7240" r="10811" b="56561"/>
            <a:stretch>
              <a:fillRect/>
            </a:stretch>
          </p:blipFill>
          <p:spPr bwMode="auto">
            <a:xfrm>
              <a:off x="3680" y="2444"/>
              <a:ext cx="44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0" descr="C:\Meus documentos\Minhas imagens\ervilhas 01.jpg"/>
            <p:cNvPicPr>
              <a:picLocks noChangeAspect="1" noChangeArrowheads="1"/>
            </p:cNvPicPr>
            <p:nvPr/>
          </p:nvPicPr>
          <p:blipFill>
            <a:blip r:embed="rId3" cstate="print"/>
            <a:srcRect l="58482" t="40553" r="25435" b="44701"/>
            <a:stretch>
              <a:fillRect/>
            </a:stretch>
          </p:blipFill>
          <p:spPr bwMode="auto">
            <a:xfrm>
              <a:off x="3160" y="2592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010150" y="609600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charset="0"/>
              </a:rPr>
              <a:t>Padrões de Herança nas Populações Humanas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-3969" y="719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3500" dirty="0" smtClean="0"/>
              <a:t>Cruzamentos de Mendel</a:t>
            </a:r>
            <a:endParaRPr lang="pt-BR" sz="3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07568" y="3428999"/>
            <a:ext cx="89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46099" y="3440501"/>
            <a:ext cx="73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365970" y="5400410"/>
            <a:ext cx="105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RR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526166" y="5327650"/>
            <a:ext cx="69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rr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55576" y="1340768"/>
            <a:ext cx="1656184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Dominante</a:t>
            </a:r>
            <a:endParaRPr lang="pt-BR" sz="2500" dirty="0"/>
          </a:p>
        </p:txBody>
      </p:sp>
      <p:sp>
        <p:nvSpPr>
          <p:cNvPr id="7" name="Seta para a direita 6"/>
          <p:cNvSpPr/>
          <p:nvPr/>
        </p:nvSpPr>
        <p:spPr>
          <a:xfrm rot="3470925">
            <a:off x="2163912" y="1923944"/>
            <a:ext cx="440072" cy="45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646099" y="1340520"/>
            <a:ext cx="147439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Recessiva</a:t>
            </a:r>
            <a:endParaRPr lang="pt-BR" sz="2500" dirty="0"/>
          </a:p>
        </p:txBody>
      </p:sp>
      <p:sp>
        <p:nvSpPr>
          <p:cNvPr id="26" name="Seta para a direita 25"/>
          <p:cNvSpPr/>
          <p:nvPr/>
        </p:nvSpPr>
        <p:spPr>
          <a:xfrm rot="7262967">
            <a:off x="4856020" y="1896577"/>
            <a:ext cx="440072" cy="45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872650" y="5327650"/>
            <a:ext cx="73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Rr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637815" y="3370260"/>
            <a:ext cx="73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Vv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05567" y="3846849"/>
            <a:ext cx="1656184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Homozigoto</a:t>
            </a:r>
            <a:endParaRPr lang="pt-BR" sz="2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443186" y="3794444"/>
            <a:ext cx="1656184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Heterozigoto</a:t>
            </a:r>
            <a:endParaRPr lang="pt-BR" sz="22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835696" y="4062293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6735216" y="4009887"/>
            <a:ext cx="707970" cy="5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 animBg="1"/>
      <p:bldP spid="7" grpId="0" animBg="1"/>
      <p:bldP spid="25" grpId="0" animBg="1"/>
      <p:bldP spid="26" grpId="0" animBg="1"/>
      <p:bldP spid="27" grpId="0"/>
      <p:bldP spid="28" grpId="0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rvilha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5400000">
            <a:off x="936666" y="-1151005"/>
            <a:ext cx="6803121" cy="867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954</Words>
  <Application>Microsoft Office PowerPoint</Application>
  <PresentationFormat>Apresentação na tela (4:3)</PresentationFormat>
  <Paragraphs>459</Paragraphs>
  <Slides>46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Genética</vt:lpstr>
      <vt:lpstr>Apresentação do PowerPoint</vt:lpstr>
      <vt:lpstr>Apresentação do PowerPoint</vt:lpstr>
      <vt:lpstr>Apresentação do PowerPoint</vt:lpstr>
      <vt:lpstr>Apresentação do PowerPoint</vt:lpstr>
      <vt:lpstr>A flor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Cruzamento de Mendel – 1ª Lei</vt:lpstr>
      <vt:lpstr>Terminologia Genética</vt:lpstr>
      <vt:lpstr>Não esqueça: * Cromossomos homólogos: aparecem aos pares em células 2n;  * Genes alelos: Ocupam a mesma posição (locus) em cromossomos homólogos;</vt:lpstr>
      <vt:lpstr>Apresentação do PowerPoint</vt:lpstr>
      <vt:lpstr>Não esqueça:  * Fenótipo: “aparência” do indivíduo;   * Genótipo: Patrimônio genético. Ex.: Aa;</vt:lpstr>
      <vt:lpstr>Apresentação do PowerPoint</vt:lpstr>
      <vt:lpstr>Apresentação do PowerPoint</vt:lpstr>
      <vt:lpstr>Apresentação do PowerPoint</vt:lpstr>
      <vt:lpstr>Não esqueça:  * Dominante: gene q/ se manifesta em doses simples ou dupla – A;   * Recessivo: Só se manifesta em dose dupla - a;</vt:lpstr>
      <vt:lpstr>Apresentação do PowerPoint</vt:lpstr>
      <vt:lpstr>Não esqueça:  * Homozigoto: Indivíduo com genes iguais para determinada característica – AA ou aa;   * Heterozigoto: Com genes diferentes - Aa;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Prof. Lourenço www.detonei.com Finish!!!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PRIMEILA LEI DE MENDEL</dc:title>
  <dc:creator>WinXP</dc:creator>
  <cp:lastModifiedBy>Win10</cp:lastModifiedBy>
  <cp:revision>54</cp:revision>
  <dcterms:created xsi:type="dcterms:W3CDTF">2008-04-14T20:45:15Z</dcterms:created>
  <dcterms:modified xsi:type="dcterms:W3CDTF">2020-06-12T12:20:09Z</dcterms:modified>
</cp:coreProperties>
</file>