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5" r:id="rId1"/>
  </p:sldMasterIdLst>
  <p:notesMasterIdLst>
    <p:notesMasterId r:id="rId42"/>
  </p:notesMasterIdLst>
  <p:handoutMasterIdLst>
    <p:handoutMasterId r:id="rId43"/>
  </p:handoutMasterIdLst>
  <p:sldIdLst>
    <p:sldId id="342" r:id="rId2"/>
    <p:sldId id="397" r:id="rId3"/>
    <p:sldId id="348" r:id="rId4"/>
    <p:sldId id="349" r:id="rId5"/>
    <p:sldId id="350" r:id="rId6"/>
    <p:sldId id="351" r:id="rId7"/>
    <p:sldId id="352" r:id="rId8"/>
    <p:sldId id="353" r:id="rId9"/>
    <p:sldId id="354" r:id="rId10"/>
    <p:sldId id="355" r:id="rId11"/>
    <p:sldId id="356" r:id="rId12"/>
    <p:sldId id="357" r:id="rId13"/>
    <p:sldId id="358" r:id="rId14"/>
    <p:sldId id="359" r:id="rId15"/>
    <p:sldId id="362" r:id="rId16"/>
    <p:sldId id="364" r:id="rId17"/>
    <p:sldId id="365" r:id="rId18"/>
    <p:sldId id="366" r:id="rId19"/>
    <p:sldId id="367" r:id="rId20"/>
    <p:sldId id="368" r:id="rId21"/>
    <p:sldId id="398" r:id="rId22"/>
    <p:sldId id="399" r:id="rId23"/>
    <p:sldId id="400" r:id="rId24"/>
    <p:sldId id="401" r:id="rId25"/>
    <p:sldId id="402" r:id="rId26"/>
    <p:sldId id="403" r:id="rId27"/>
    <p:sldId id="404" r:id="rId28"/>
    <p:sldId id="393" r:id="rId29"/>
    <p:sldId id="383" r:id="rId30"/>
    <p:sldId id="384" r:id="rId31"/>
    <p:sldId id="385" r:id="rId32"/>
    <p:sldId id="386" r:id="rId33"/>
    <p:sldId id="387" r:id="rId34"/>
    <p:sldId id="389" r:id="rId35"/>
    <p:sldId id="388" r:id="rId36"/>
    <p:sldId id="392" r:id="rId37"/>
    <p:sldId id="391" r:id="rId38"/>
    <p:sldId id="396" r:id="rId39"/>
    <p:sldId id="394" r:id="rId40"/>
    <p:sldId id="300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7400"/>
    <a:srgbClr val="FF9900"/>
    <a:srgbClr val="CC6600"/>
    <a:srgbClr val="01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1" autoAdjust="0"/>
    <p:restoredTop sz="94614" autoAdjust="0"/>
  </p:normalViewPr>
  <p:slideViewPr>
    <p:cSldViewPr>
      <p:cViewPr varScale="1">
        <p:scale>
          <a:sx n="70" d="100"/>
          <a:sy n="70" d="100"/>
        </p:scale>
        <p:origin x="1380" y="72"/>
      </p:cViewPr>
      <p:guideLst>
        <p:guide orient="horz" pos="2160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718566D3-D1AA-4D93-83D2-9CA720452F5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44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6A1ADE09-9BEA-43DF-9BEF-A28779C298D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55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9CE7DB25-A414-4400-BB98-7CDCC4DFE5B5}" type="slidenum">
              <a:rPr lang="en-US" sz="1200" smtClean="0">
                <a:latin typeface="Times New Roman" pitchFamily="18" charset="0"/>
              </a:rPr>
              <a:pPr eaLnBrk="1" hangingPunct="1"/>
              <a:t>22</a:t>
            </a:fld>
            <a:endParaRPr lang="en-US" sz="120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354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E35D63BE-B191-4DE3-8E22-CC8632B787E6}" type="slidenum">
              <a:rPr lang="pt-BR" sz="1200" smtClean="0">
                <a:latin typeface="Times New Roman" pitchFamily="18" charset="0"/>
              </a:rPr>
              <a:pPr eaLnBrk="1" hangingPunct="1"/>
              <a:t>23</a:t>
            </a:fld>
            <a:endParaRPr lang="pt-BR" sz="1200" smtClean="0">
              <a:latin typeface="Times New Roman" pitchFamily="18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t-BR" smtClean="0"/>
              <a:t>The energy needed to form the</a:t>
            </a:r>
          </a:p>
          <a:p>
            <a:pPr eaLnBrk="1" hangingPunct="1">
              <a:spcBef>
                <a:spcPct val="0"/>
              </a:spcBef>
            </a:pPr>
            <a:r>
              <a:rPr lang="pt-BR" smtClean="0"/>
              <a:t>peptide bonds between amino</a:t>
            </a:r>
          </a:p>
          <a:p>
            <a:pPr eaLnBrk="1" hangingPunct="1">
              <a:spcBef>
                <a:spcPct val="0"/>
              </a:spcBef>
            </a:pPr>
            <a:r>
              <a:rPr lang="pt-BR" smtClean="0"/>
              <a:t>acids is supplied by ATP when</a:t>
            </a:r>
          </a:p>
          <a:p>
            <a:pPr eaLnBrk="1" hangingPunct="1">
              <a:spcBef>
                <a:spcPct val="0"/>
              </a:spcBef>
            </a:pPr>
            <a:r>
              <a:rPr lang="pt-BR" smtClean="0"/>
              <a:t>the amino acids are first linked</a:t>
            </a:r>
          </a:p>
          <a:p>
            <a:pPr eaLnBrk="1" hangingPunct="1">
              <a:spcBef>
                <a:spcPct val="0"/>
              </a:spcBef>
            </a:pPr>
            <a:r>
              <a:rPr lang="pt-BR" smtClean="0"/>
              <a:t>to their tRNA.</a:t>
            </a:r>
          </a:p>
        </p:txBody>
      </p:sp>
    </p:spTree>
    <p:extLst>
      <p:ext uri="{BB962C8B-B14F-4D97-AF65-F5344CB8AC3E}">
        <p14:creationId xmlns:p14="http://schemas.microsoft.com/office/powerpoint/2010/main" val="2879231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EA814B96-84CE-4089-BFE4-1D8AEBF2B870}" type="slidenum">
              <a:rPr lang="en-US" sz="1200" smtClean="0">
                <a:latin typeface="Times New Roman" pitchFamily="18" charset="0"/>
              </a:rPr>
              <a:pPr eaLnBrk="1" hangingPunct="1"/>
              <a:t>24</a:t>
            </a:fld>
            <a:endParaRPr lang="en-US" sz="120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589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28F1C637-A8FE-4E0F-B566-D0B4A88C63D9}" type="slidenum">
              <a:rPr lang="en-US" sz="1200" smtClean="0">
                <a:latin typeface="Times New Roman" pitchFamily="18" charset="0"/>
              </a:rPr>
              <a:pPr eaLnBrk="1" hangingPunct="1"/>
              <a:t>25</a:t>
            </a:fld>
            <a:endParaRPr lang="en-US" sz="120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731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B7DF4C07-4DFF-4FDB-A06B-4B8C4DF5842E}" type="slidenum">
              <a:rPr lang="en-US" sz="1200" smtClean="0">
                <a:latin typeface="Times New Roman" pitchFamily="18" charset="0"/>
              </a:rPr>
              <a:pPr eaLnBrk="1" hangingPunct="1"/>
              <a:t>26</a:t>
            </a:fld>
            <a:endParaRPr lang="en-US" sz="120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988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6663A-69DB-428B-90B6-7E0E0D010BF3}" type="datetimeFigureOut">
              <a:rPr lang="en-US"/>
              <a:pPr>
                <a:defRPr/>
              </a:pPr>
              <a:t>2/29/2024</a:t>
            </a:fld>
            <a:endParaRPr lang="en-US"/>
          </a:p>
        </p:txBody>
      </p:sp>
      <p:sp>
        <p:nvSpPr>
          <p:cNvPr id="5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9F768-7BD5-4C33-9D08-5D32FEA1920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8495"/>
      </p:ext>
    </p:extLst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2BF2F-0F6E-478C-87FF-D7E76059094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9335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8702E-EBB3-43D1-843B-9C8ACC71567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1734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95D4F-DA51-4217-AEFB-F59F0F7A536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19949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E6F58-D50B-4810-8549-F856988D2D5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23010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9CB52-7881-46B2-B4AE-F7F40376FAF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93532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FA2DF-F354-4217-8A3D-99B92275C0F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55696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07038-CCF2-4D9C-859B-F440AB01F13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99691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9EF37-9334-4570-9AEC-26DF5464D0A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86952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7A6D8-29D4-48F8-B147-D884E7EB782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74504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com Único Canto Aparado e Arredondado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riângulo retângulo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orma livre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9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27ED4-5AFC-4DF1-86A7-A9CCED4AC65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81592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028" name="Espaço Reservado para Título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  <a:endParaRPr lang="en-US" smtClean="0"/>
          </a:p>
        </p:txBody>
      </p:sp>
      <p:sp>
        <p:nvSpPr>
          <p:cNvPr id="1029" name="Espaço Reservado para Texto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D74A62F4-E293-4D84-A280-F0CAB7A93D9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grpSp>
        <p:nvGrpSpPr>
          <p:cNvPr id="1033" name="Grupo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orma liv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orma liv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84" r:id="rId2"/>
    <p:sldLayoutId id="2147483993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4" r:id="rId9"/>
    <p:sldLayoutId id="2147483990" r:id="rId10"/>
    <p:sldLayoutId id="2147483991" r:id="rId11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35.bin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oleObject" Target="../embeddings/oleObject3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9.png"/><Relationship Id="rId5" Type="http://schemas.openxmlformats.org/officeDocument/2006/relationships/oleObject" Target="../embeddings/oleObject40.bin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oleObject" Target="../embeddings/oleObject9.bin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png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oleObject" Target="../embeddings/oleObject16.bin"/><Relationship Id="rId18" Type="http://schemas.openxmlformats.org/officeDocument/2006/relationships/image" Target="../media/image13.pn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6.png"/><Relationship Id="rId12" Type="http://schemas.openxmlformats.org/officeDocument/2006/relationships/oleObject" Target="../embeddings/oleObject15.bin"/><Relationship Id="rId1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8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9.png"/><Relationship Id="rId5" Type="http://schemas.openxmlformats.org/officeDocument/2006/relationships/image" Target="../media/image14.png"/><Relationship Id="rId15" Type="http://schemas.openxmlformats.org/officeDocument/2006/relationships/oleObject" Target="../embeddings/oleObject17.bin"/><Relationship Id="rId10" Type="http://schemas.openxmlformats.org/officeDocument/2006/relationships/oleObject" Target="../embeddings/oleObject14.bin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8.png"/><Relationship Id="rId26" Type="http://schemas.openxmlformats.org/officeDocument/2006/relationships/image" Target="../media/image18.png"/><Relationship Id="rId3" Type="http://schemas.openxmlformats.org/officeDocument/2006/relationships/oleObject" Target="../embeddings/oleObject20.bin"/><Relationship Id="rId21" Type="http://schemas.openxmlformats.org/officeDocument/2006/relationships/image" Target="../media/image15.png"/><Relationship Id="rId7" Type="http://schemas.openxmlformats.org/officeDocument/2006/relationships/oleObject" Target="../embeddings/oleObject23.bin"/><Relationship Id="rId12" Type="http://schemas.openxmlformats.org/officeDocument/2006/relationships/oleObject" Target="../embeddings/oleObject26.bin"/><Relationship Id="rId17" Type="http://schemas.openxmlformats.org/officeDocument/2006/relationships/oleObject" Target="../embeddings/oleObject29.bin"/><Relationship Id="rId25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8.bin"/><Relationship Id="rId20" Type="http://schemas.openxmlformats.org/officeDocument/2006/relationships/oleObject" Target="../embeddings/oleObject31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14.png"/><Relationship Id="rId24" Type="http://schemas.openxmlformats.org/officeDocument/2006/relationships/oleObject" Target="../embeddings/oleObject33.bin"/><Relationship Id="rId5" Type="http://schemas.openxmlformats.org/officeDocument/2006/relationships/oleObject" Target="../embeddings/oleObject21.bin"/><Relationship Id="rId15" Type="http://schemas.openxmlformats.org/officeDocument/2006/relationships/image" Target="../media/image9.png"/><Relationship Id="rId23" Type="http://schemas.openxmlformats.org/officeDocument/2006/relationships/image" Target="../media/image16.png"/><Relationship Id="rId10" Type="http://schemas.openxmlformats.org/officeDocument/2006/relationships/oleObject" Target="../embeddings/oleObject25.bin"/><Relationship Id="rId19" Type="http://schemas.openxmlformats.org/officeDocument/2006/relationships/oleObject" Target="../embeddings/oleObject30.bin"/><Relationship Id="rId4" Type="http://schemas.openxmlformats.org/officeDocument/2006/relationships/image" Target="../media/image5.png"/><Relationship Id="rId9" Type="http://schemas.openxmlformats.org/officeDocument/2006/relationships/oleObject" Target="../embeddings/oleObject24.bin"/><Relationship Id="rId14" Type="http://schemas.openxmlformats.org/officeDocument/2006/relationships/oleObject" Target="../embeddings/oleObject27.bin"/><Relationship Id="rId22" Type="http://schemas.openxmlformats.org/officeDocument/2006/relationships/oleObject" Target="../embeddings/oleObject32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52536" y="404664"/>
            <a:ext cx="8892480" cy="914400"/>
          </a:xfrm>
          <a:ln>
            <a:miter lim="800000"/>
            <a:headEnd/>
            <a:tailEnd/>
          </a:ln>
          <a:extLst/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000" dirty="0" err="1" smtClean="0">
                <a:latin typeface="Verdana" pitchFamily="34" charset="0"/>
              </a:rPr>
              <a:t>Biotecnologia</a:t>
            </a:r>
            <a:endParaRPr lang="en-US" sz="8000" dirty="0" smtClean="0">
              <a:latin typeface="Verdana" pitchFamily="34" charset="0"/>
            </a:endParaRPr>
          </a:p>
        </p:txBody>
      </p:sp>
      <p:sp>
        <p:nvSpPr>
          <p:cNvPr id="6148" name="Line 5"/>
          <p:cNvSpPr>
            <a:spLocks noChangeShapeType="1"/>
          </p:cNvSpPr>
          <p:nvPr/>
        </p:nvSpPr>
        <p:spPr bwMode="auto">
          <a:xfrm>
            <a:off x="0" y="1628800"/>
            <a:ext cx="9144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149" name="CaixaDeTexto 8"/>
          <p:cNvSpPr txBox="1">
            <a:spLocks noChangeArrowheads="1"/>
          </p:cNvSpPr>
          <p:nvPr/>
        </p:nvSpPr>
        <p:spPr bwMode="auto">
          <a:xfrm>
            <a:off x="5505500" y="1938537"/>
            <a:ext cx="3243659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pt-BR" sz="3200" b="1" dirty="0">
                <a:solidFill>
                  <a:srgbClr val="FF0000"/>
                </a:solidFill>
              </a:rPr>
              <a:t>Capítulo </a:t>
            </a:r>
            <a:r>
              <a:rPr lang="pt-BR" sz="3200" b="1" dirty="0" smtClean="0">
                <a:solidFill>
                  <a:srgbClr val="FF0000"/>
                </a:solidFill>
              </a:rPr>
              <a:t>03 </a:t>
            </a:r>
            <a:r>
              <a:rPr lang="pt-BR" sz="3200" b="1" dirty="0">
                <a:solidFill>
                  <a:srgbClr val="FF0000"/>
                </a:solidFill>
              </a:rPr>
              <a:t>-</a:t>
            </a:r>
          </a:p>
          <a:p>
            <a:pPr eaLnBrk="1" hangingPunct="1"/>
            <a:r>
              <a:rPr lang="pt-BR" sz="3200" b="1" dirty="0">
                <a:solidFill>
                  <a:srgbClr val="FF0000"/>
                </a:solidFill>
              </a:rPr>
              <a:t>Pág. </a:t>
            </a:r>
            <a:r>
              <a:rPr lang="pt-BR" sz="3200" b="1" dirty="0" smtClean="0">
                <a:solidFill>
                  <a:srgbClr val="FF0000"/>
                </a:solidFill>
              </a:rPr>
              <a:t>37</a:t>
            </a:r>
            <a:endParaRPr lang="pt-BR" sz="3200" b="1" dirty="0">
              <a:solidFill>
                <a:srgbClr val="FF0000"/>
              </a:solidFill>
            </a:endParaRPr>
          </a:p>
          <a:p>
            <a:pPr eaLnBrk="1" hangingPunct="1"/>
            <a:endParaRPr lang="pt-BR" sz="3200" dirty="0">
              <a:solidFill>
                <a:srgbClr val="FFFF00"/>
              </a:solidFill>
            </a:endParaRPr>
          </a:p>
          <a:p>
            <a:pPr eaLnBrk="1" hangingPunct="1"/>
            <a:r>
              <a:rPr lang="pt-B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Código Genético e a Síntese Proteica</a:t>
            </a:r>
            <a:endParaRPr lang="pt-BR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150" name="Imagem 8" descr="DNA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38537"/>
            <a:ext cx="5325988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idx="1"/>
          </p:nvPr>
        </p:nvSpPr>
        <p:spPr>
          <a:xfrm>
            <a:off x="107950" y="188913"/>
            <a:ext cx="9036050" cy="6669087"/>
          </a:xfrm>
        </p:spPr>
        <p:txBody>
          <a:bodyPr/>
          <a:lstStyle/>
          <a:p>
            <a:pPr lvl="2" eaLnBrk="1" hangingPunct="1">
              <a:buFont typeface="Wingdings 2" pitchFamily="18" charset="2"/>
              <a:buNone/>
              <a:tabLst>
                <a:tab pos="4935538" algn="l"/>
              </a:tabLst>
            </a:pPr>
            <a:r>
              <a:rPr lang="pt-BR" sz="4000" b="1" smtClean="0"/>
              <a:t>    DNA</a:t>
            </a: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1042988" y="1557338"/>
            <a:ext cx="1512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sz="2400">
              <a:latin typeface="Times New Roman" pitchFamily="18" charset="0"/>
            </a:endParaRPr>
          </a:p>
        </p:txBody>
      </p:sp>
      <p:graphicFrame>
        <p:nvGraphicFramePr>
          <p:cNvPr id="15364" name="Object 5"/>
          <p:cNvGraphicFramePr>
            <a:graphicFrameLocks noChangeAspect="1"/>
          </p:cNvGraphicFramePr>
          <p:nvPr/>
        </p:nvGraphicFramePr>
        <p:xfrm>
          <a:off x="5580063" y="1196975"/>
          <a:ext cx="2733675" cy="352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6" name="Imagem de bitmap" r:id="rId3" imgW="2734057" imgH="4839375" progId="Paint.Picture">
                  <p:embed/>
                </p:oleObj>
              </mc:Choice>
              <mc:Fallback>
                <p:oleObj name="Imagem de bitmap" r:id="rId3" imgW="2734057" imgH="4839375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1196975"/>
                        <a:ext cx="2733675" cy="352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5435600" y="2060575"/>
            <a:ext cx="223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sz="2400">
              <a:latin typeface="Times New Roman" pitchFamily="18" charset="0"/>
            </a:endParaRPr>
          </a:p>
        </p:txBody>
      </p:sp>
      <p:graphicFrame>
        <p:nvGraphicFramePr>
          <p:cNvPr id="15366" name="Object 7"/>
          <p:cNvGraphicFramePr>
            <a:graphicFrameLocks noChangeAspect="1"/>
          </p:cNvGraphicFramePr>
          <p:nvPr/>
        </p:nvGraphicFramePr>
        <p:xfrm>
          <a:off x="1116013" y="1052513"/>
          <a:ext cx="1981200" cy="499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7" name="Imagem de bitmap" r:id="rId5" imgW="1980952" imgH="5285714" progId="Paint.Picture">
                  <p:embed/>
                </p:oleObj>
              </mc:Choice>
              <mc:Fallback>
                <p:oleObj name="Imagem de bitmap" r:id="rId5" imgW="1980952" imgH="5285714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052513"/>
                        <a:ext cx="1981200" cy="4999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7" name="Line 8"/>
          <p:cNvSpPr>
            <a:spLocks noChangeShapeType="1"/>
          </p:cNvSpPr>
          <p:nvPr/>
        </p:nvSpPr>
        <p:spPr bwMode="auto">
          <a:xfrm flipV="1">
            <a:off x="3059113" y="2349500"/>
            <a:ext cx="2449512" cy="647700"/>
          </a:xfrm>
          <a:prstGeom prst="line">
            <a:avLst/>
          </a:prstGeom>
          <a:noFill/>
          <a:ln w="57150">
            <a:solidFill>
              <a:srgbClr val="3366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33375"/>
            <a:ext cx="8229600" cy="57975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pt-BR" b="1" dirty="0" smtClean="0"/>
              <a:t>   </a:t>
            </a:r>
            <a:r>
              <a:rPr lang="pt-BR" sz="3200" b="1" dirty="0" smtClean="0">
                <a:solidFill>
                  <a:srgbClr val="FF0000"/>
                </a:solidFill>
              </a:rPr>
              <a:t>AUTODUPLICAÇÃO</a:t>
            </a:r>
            <a:r>
              <a:rPr lang="pt-BR" sz="3200" dirty="0" smtClean="0">
                <a:solidFill>
                  <a:srgbClr val="FF0000"/>
                </a:solidFill>
              </a:rPr>
              <a:t>   </a:t>
            </a:r>
            <a:r>
              <a:rPr lang="pt-BR" dirty="0" smtClean="0"/>
              <a:t>   (</a:t>
            </a:r>
            <a:r>
              <a:rPr lang="pt-BR" b="1" dirty="0" smtClean="0"/>
              <a:t>Replicação</a:t>
            </a:r>
            <a:r>
              <a:rPr lang="pt-BR" dirty="0" smtClean="0"/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pt-BR" sz="1000" dirty="0" smtClean="0"/>
          </a:p>
          <a:p>
            <a:pPr eaLnBrk="1" hangingPunct="1"/>
            <a:r>
              <a:rPr lang="pt-BR" sz="2400" dirty="0" smtClean="0"/>
              <a:t>Ocorre em presença da enzima </a:t>
            </a:r>
            <a:r>
              <a:rPr lang="pt-BR" sz="2400" b="1" dirty="0" smtClean="0">
                <a:solidFill>
                  <a:srgbClr val="CC3300"/>
                </a:solidFill>
              </a:rPr>
              <a:t>DNA polimerase</a:t>
            </a: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395288" y="1700213"/>
            <a:ext cx="10810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/>
          </a:p>
        </p:txBody>
      </p:sp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2376488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389" name="Object 7"/>
          <p:cNvGraphicFramePr>
            <a:graphicFrameLocks noChangeAspect="1"/>
          </p:cNvGraphicFramePr>
          <p:nvPr/>
        </p:nvGraphicFramePr>
        <p:xfrm>
          <a:off x="4067175" y="1773238"/>
          <a:ext cx="2676525" cy="431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7" name="Imagem de bitmap" r:id="rId4" imgW="2676899" imgH="4315427" progId="Paint.Picture">
                  <p:embed/>
                </p:oleObj>
              </mc:Choice>
              <mc:Fallback>
                <p:oleObj name="Imagem de bitmap" r:id="rId4" imgW="2676899" imgH="4315427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1773238"/>
                        <a:ext cx="2676525" cy="431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Line 8"/>
          <p:cNvSpPr>
            <a:spLocks noChangeShapeType="1"/>
          </p:cNvSpPr>
          <p:nvPr/>
        </p:nvSpPr>
        <p:spPr bwMode="auto">
          <a:xfrm flipH="1">
            <a:off x="6300788" y="1412875"/>
            <a:ext cx="719137" cy="5032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6391" name="Text Box 9"/>
          <p:cNvSpPr txBox="1">
            <a:spLocks noChangeArrowheads="1"/>
          </p:cNvSpPr>
          <p:nvPr/>
        </p:nvSpPr>
        <p:spPr bwMode="auto">
          <a:xfrm>
            <a:off x="7092950" y="2708275"/>
            <a:ext cx="574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/>
          </a:p>
        </p:txBody>
      </p:sp>
      <p:pic>
        <p:nvPicPr>
          <p:cNvPr id="1639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17733">
            <a:off x="5435600" y="1557338"/>
            <a:ext cx="4524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974725" y="1628775"/>
          <a:ext cx="7553325" cy="429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2" name="Imagem de bitmap" r:id="rId3" imgW="5811061" imgH="3304762" progId="Paint.Picture">
                  <p:embed/>
                </p:oleObj>
              </mc:Choice>
              <mc:Fallback>
                <p:oleObj name="Imagem de bitmap" r:id="rId3" imgW="5811061" imgH="3304762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4725" y="1628775"/>
                        <a:ext cx="7553325" cy="429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4284663" y="333375"/>
            <a:ext cx="4103687" cy="822325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400" b="1">
                <a:latin typeface="Times New Roman" pitchFamily="18" charset="0"/>
              </a:rPr>
              <a:t>As pontes de hidrogênio se   rompem</a:t>
            </a:r>
            <a:r>
              <a:rPr lang="pt-BR" sz="2400" b="1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7412" name="Line 5"/>
          <p:cNvSpPr>
            <a:spLocks noChangeShapeType="1"/>
          </p:cNvSpPr>
          <p:nvPr/>
        </p:nvSpPr>
        <p:spPr bwMode="auto">
          <a:xfrm>
            <a:off x="5795963" y="1196975"/>
            <a:ext cx="647700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1042988" y="908050"/>
            <a:ext cx="2376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400" b="1">
                <a:solidFill>
                  <a:srgbClr val="3366FF"/>
                </a:solidFill>
                <a:latin typeface="Times New Roman" pitchFamily="18" charset="0"/>
              </a:rPr>
              <a:t>Molécula DNA</a:t>
            </a:r>
            <a:r>
              <a:rPr lang="pt-BR" sz="2400">
                <a:latin typeface="Times New Roman" pitchFamily="18" charset="0"/>
              </a:rPr>
              <a:t> </a:t>
            </a: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6516688" y="5661025"/>
            <a:ext cx="5032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/>
          </a:p>
        </p:txBody>
      </p:sp>
      <p:sp>
        <p:nvSpPr>
          <p:cNvPr id="17415" name="Line 8"/>
          <p:cNvSpPr>
            <a:spLocks noChangeShapeType="1"/>
          </p:cNvSpPr>
          <p:nvPr/>
        </p:nvSpPr>
        <p:spPr bwMode="auto">
          <a:xfrm>
            <a:off x="6084888" y="2492375"/>
            <a:ext cx="215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416" name="Text Box 9"/>
          <p:cNvSpPr txBox="1">
            <a:spLocks noChangeArrowheads="1"/>
          </p:cNvSpPr>
          <p:nvPr/>
        </p:nvSpPr>
        <p:spPr bwMode="auto">
          <a:xfrm>
            <a:off x="6804025" y="2205038"/>
            <a:ext cx="7207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800"/>
              <a:t> </a:t>
            </a:r>
            <a:r>
              <a:rPr lang="pt-BR"/>
              <a:t>H</a:t>
            </a:r>
          </a:p>
        </p:txBody>
      </p:sp>
      <p:sp>
        <p:nvSpPr>
          <p:cNvPr id="17417" name="Line 10"/>
          <p:cNvSpPr>
            <a:spLocks noChangeShapeType="1"/>
          </p:cNvSpPr>
          <p:nvPr/>
        </p:nvSpPr>
        <p:spPr bwMode="auto">
          <a:xfrm>
            <a:off x="7235825" y="2492375"/>
            <a:ext cx="215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44688" y="287338"/>
            <a:ext cx="5400675" cy="433387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pt-BR" sz="2500" smtClean="0">
                <a:latin typeface="Comic Sans MS" pitchFamily="66" charset="0"/>
              </a:rPr>
              <a:t>As fitas originais se separam</a:t>
            </a:r>
          </a:p>
        </p:txBody>
      </p:sp>
      <p:graphicFrame>
        <p:nvGraphicFramePr>
          <p:cNvPr id="1843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892300" y="1268413"/>
          <a:ext cx="5430838" cy="432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4" name="Imagem de bitmap" r:id="rId3" imgW="4800000" imgH="3820058" progId="Paint.Picture">
                  <p:embed/>
                </p:oleObj>
              </mc:Choice>
              <mc:Fallback>
                <p:oleObj name="Imagem de bitmap" r:id="rId3" imgW="4800000" imgH="3820058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2300" y="1268413"/>
                        <a:ext cx="5430838" cy="432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6" name="Line 5"/>
          <p:cNvSpPr>
            <a:spLocks noChangeShapeType="1"/>
          </p:cNvSpPr>
          <p:nvPr/>
        </p:nvSpPr>
        <p:spPr bwMode="auto">
          <a:xfrm flipH="1">
            <a:off x="2339975" y="765175"/>
            <a:ext cx="1800225" cy="933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8437" name="Line 6"/>
          <p:cNvSpPr>
            <a:spLocks noChangeShapeType="1"/>
          </p:cNvSpPr>
          <p:nvPr/>
        </p:nvSpPr>
        <p:spPr bwMode="auto">
          <a:xfrm>
            <a:off x="4643438" y="765175"/>
            <a:ext cx="2089150" cy="865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1187450" y="6092825"/>
            <a:ext cx="6985000" cy="457200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400" dirty="0">
                <a:latin typeface="Calibri" pitchFamily="34" charset="0"/>
              </a:rPr>
              <a:t>Nucleotídeos </a:t>
            </a:r>
            <a:r>
              <a:rPr lang="pt-BR" sz="2400" b="1" dirty="0">
                <a:solidFill>
                  <a:srgbClr val="FF3300"/>
                </a:solidFill>
                <a:latin typeface="Calibri" pitchFamily="34" charset="0"/>
              </a:rPr>
              <a:t>LIVRES</a:t>
            </a:r>
            <a:r>
              <a:rPr lang="pt-BR" sz="2400" dirty="0">
                <a:latin typeface="Calibri" pitchFamily="34" charset="0"/>
              </a:rPr>
              <a:t> encaixam –se nas fitas</a:t>
            </a:r>
          </a:p>
        </p:txBody>
      </p:sp>
      <p:sp>
        <p:nvSpPr>
          <p:cNvPr id="18439" name="Line 8"/>
          <p:cNvSpPr>
            <a:spLocks noChangeShapeType="1"/>
          </p:cNvSpPr>
          <p:nvPr/>
        </p:nvSpPr>
        <p:spPr bwMode="auto">
          <a:xfrm flipV="1">
            <a:off x="3563938" y="5229225"/>
            <a:ext cx="287337" cy="863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8440" name="Line 9"/>
          <p:cNvSpPr>
            <a:spLocks noChangeShapeType="1"/>
          </p:cNvSpPr>
          <p:nvPr/>
        </p:nvSpPr>
        <p:spPr bwMode="auto">
          <a:xfrm flipV="1">
            <a:off x="4500563" y="5445125"/>
            <a:ext cx="431800" cy="6477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46113" y="404813"/>
            <a:ext cx="8497887" cy="803275"/>
          </a:xfrm>
        </p:spPr>
        <p:txBody>
          <a:bodyPr/>
          <a:lstStyle/>
          <a:p>
            <a:pPr eaLnBrk="1" hangingPunct="1"/>
            <a:r>
              <a:rPr lang="pt-BR" sz="2100" smtClean="0">
                <a:latin typeface="Comic Sans MS" pitchFamily="66" charset="0"/>
              </a:rPr>
              <a:t>Formam –se </a:t>
            </a:r>
            <a:r>
              <a:rPr lang="pt-BR" sz="2500" b="1" smtClean="0">
                <a:latin typeface="Comic Sans MS" pitchFamily="66" charset="0"/>
              </a:rPr>
              <a:t>2 moléculas de DNA</a:t>
            </a:r>
            <a:r>
              <a:rPr lang="pt-BR" sz="2100" smtClean="0">
                <a:latin typeface="Comic Sans MS" pitchFamily="66" charset="0"/>
              </a:rPr>
              <a:t> idênticas</a:t>
            </a:r>
          </a:p>
        </p:txBody>
      </p:sp>
      <p:graphicFrame>
        <p:nvGraphicFramePr>
          <p:cNvPr id="19459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539750" y="1401763"/>
          <a:ext cx="2390775" cy="347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4" name="Imagem de bitmap" r:id="rId3" imgW="2390476" imgH="3476190" progId="Paint.Picture">
                  <p:embed/>
                </p:oleObj>
              </mc:Choice>
              <mc:Fallback>
                <p:oleObj name="Imagem de bitmap" r:id="rId3" imgW="2390476" imgH="3476190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401763"/>
                        <a:ext cx="2390775" cy="347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0" name="Object 5"/>
          <p:cNvGraphicFramePr>
            <a:graphicFrameLocks noChangeAspect="1"/>
          </p:cNvGraphicFramePr>
          <p:nvPr/>
        </p:nvGraphicFramePr>
        <p:xfrm>
          <a:off x="5940425" y="1196975"/>
          <a:ext cx="2112963" cy="410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5" name="Imagem de bitmap" r:id="rId5" imgW="2095793" imgH="3591426" progId="Paint.Picture">
                  <p:embed/>
                </p:oleObj>
              </mc:Choice>
              <mc:Fallback>
                <p:oleObj name="Imagem de bitmap" r:id="rId5" imgW="2095793" imgH="3591426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25" y="1196975"/>
                        <a:ext cx="2112963" cy="410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1" name="Line 6"/>
          <p:cNvSpPr>
            <a:spLocks noChangeShapeType="1"/>
          </p:cNvSpPr>
          <p:nvPr/>
        </p:nvSpPr>
        <p:spPr bwMode="auto">
          <a:xfrm flipV="1">
            <a:off x="827088" y="4941888"/>
            <a:ext cx="144462" cy="57467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462" name="Line 7"/>
          <p:cNvSpPr>
            <a:spLocks noChangeShapeType="1"/>
          </p:cNvSpPr>
          <p:nvPr/>
        </p:nvSpPr>
        <p:spPr bwMode="auto">
          <a:xfrm flipH="1" flipV="1">
            <a:off x="7812088" y="4724400"/>
            <a:ext cx="144462" cy="72072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463" name="Text Box 8"/>
          <p:cNvSpPr txBox="1">
            <a:spLocks noChangeArrowheads="1"/>
          </p:cNvSpPr>
          <p:nvPr/>
        </p:nvSpPr>
        <p:spPr bwMode="auto">
          <a:xfrm>
            <a:off x="250825" y="5516563"/>
            <a:ext cx="2160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>
                <a:latin typeface="Comic Sans MS" pitchFamily="66" charset="0"/>
              </a:rPr>
              <a:t>Fita original    (velha) 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19464" name="Text Box 9"/>
          <p:cNvSpPr txBox="1">
            <a:spLocks noChangeArrowheads="1"/>
          </p:cNvSpPr>
          <p:nvPr/>
        </p:nvSpPr>
        <p:spPr bwMode="auto">
          <a:xfrm>
            <a:off x="7019925" y="5516563"/>
            <a:ext cx="15843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b="1">
                <a:latin typeface="Comic Sans MS" pitchFamily="66" charset="0"/>
              </a:rPr>
              <a:t>Fita original    (velha)</a:t>
            </a:r>
          </a:p>
        </p:txBody>
      </p:sp>
      <p:sp>
        <p:nvSpPr>
          <p:cNvPr id="19465" name="Text Box 10"/>
          <p:cNvSpPr txBox="1">
            <a:spLocks noChangeArrowheads="1"/>
          </p:cNvSpPr>
          <p:nvPr/>
        </p:nvSpPr>
        <p:spPr bwMode="auto">
          <a:xfrm>
            <a:off x="3492500" y="4941888"/>
            <a:ext cx="1728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400" b="1">
                <a:solidFill>
                  <a:srgbClr val="003300"/>
                </a:solidFill>
                <a:latin typeface="Times New Roman" pitchFamily="18" charset="0"/>
              </a:rPr>
              <a:t>Fita NOVA</a:t>
            </a:r>
          </a:p>
        </p:txBody>
      </p:sp>
      <p:sp>
        <p:nvSpPr>
          <p:cNvPr id="19466" name="Line 11"/>
          <p:cNvSpPr>
            <a:spLocks noChangeShapeType="1"/>
          </p:cNvSpPr>
          <p:nvPr/>
        </p:nvSpPr>
        <p:spPr bwMode="auto">
          <a:xfrm flipV="1">
            <a:off x="4716463" y="3933825"/>
            <a:ext cx="1439862" cy="1008063"/>
          </a:xfrm>
          <a:prstGeom prst="line">
            <a:avLst/>
          </a:prstGeom>
          <a:noFill/>
          <a:ln w="57150">
            <a:solidFill>
              <a:srgbClr val="00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467" name="Line 12"/>
          <p:cNvSpPr>
            <a:spLocks noChangeShapeType="1"/>
          </p:cNvSpPr>
          <p:nvPr/>
        </p:nvSpPr>
        <p:spPr bwMode="auto">
          <a:xfrm flipH="1" flipV="1">
            <a:off x="2771775" y="3860800"/>
            <a:ext cx="1295400" cy="1081088"/>
          </a:xfrm>
          <a:prstGeom prst="line">
            <a:avLst/>
          </a:prstGeom>
          <a:noFill/>
          <a:ln w="57150">
            <a:solidFill>
              <a:srgbClr val="00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3059113" y="2852738"/>
            <a:ext cx="2520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/>
          </a:p>
        </p:txBody>
      </p:sp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8424863" cy="6164263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364163" y="2205038"/>
            <a:ext cx="3095625" cy="10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dirty="0"/>
              <a:t>O gene é uma sequência de nucleotídeos que pode ser transcrita em RNA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5050904" cy="7032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pt-BR" sz="3800" b="1" dirty="0" smtClean="0">
                <a:solidFill>
                  <a:srgbClr val="3366FF"/>
                </a:solidFill>
              </a:rPr>
              <a:t> Transcrição Gênica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125538"/>
            <a:ext cx="4681537" cy="4530725"/>
          </a:xfrm>
        </p:spPr>
        <p:txBody>
          <a:bodyPr/>
          <a:lstStyle/>
          <a:p>
            <a:pPr eaLnBrk="1" hangingPunct="1"/>
            <a:r>
              <a:rPr lang="pt-BR" sz="2000" dirty="0" smtClean="0"/>
              <a:t>Processo pelo qual uma molécula de</a:t>
            </a:r>
            <a:r>
              <a:rPr lang="pt-BR" sz="2800" dirty="0" smtClean="0"/>
              <a:t> </a:t>
            </a:r>
            <a:r>
              <a:rPr lang="pt-BR" sz="2800" b="1" dirty="0" smtClean="0">
                <a:solidFill>
                  <a:schemeClr val="tx2"/>
                </a:solidFill>
              </a:rPr>
              <a:t>RNA</a:t>
            </a:r>
            <a:r>
              <a:rPr lang="pt-BR" sz="2000" dirty="0" smtClean="0"/>
              <a:t> é produzida, usando como molde o DNA.</a:t>
            </a:r>
          </a:p>
          <a:p>
            <a:pPr eaLnBrk="1" hangingPunct="1">
              <a:buFont typeface="Wingdings" pitchFamily="2" charset="2"/>
              <a:buNone/>
            </a:pPr>
            <a:endParaRPr lang="pt-BR" sz="2000" dirty="0" smtClean="0"/>
          </a:p>
          <a:p>
            <a:pPr eaLnBrk="1" hangingPunct="1"/>
            <a:r>
              <a:rPr lang="pt-BR" sz="2000" dirty="0" smtClean="0"/>
              <a:t>Ocorre em presença da enzima </a:t>
            </a:r>
            <a:r>
              <a:rPr lang="pt-BR" sz="2400" b="1" dirty="0" smtClean="0">
                <a:solidFill>
                  <a:srgbClr val="CC3300"/>
                </a:solidFill>
              </a:rPr>
              <a:t>RNA polimerase</a:t>
            </a:r>
          </a:p>
          <a:p>
            <a:pPr eaLnBrk="1" hangingPunct="1"/>
            <a:endParaRPr lang="pt-BR" sz="2400" dirty="0" smtClean="0"/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1116013" y="2924175"/>
            <a:ext cx="6264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/>
          </a:p>
        </p:txBody>
      </p:sp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3059113" y="2708275"/>
            <a:ext cx="338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/>
          </a:p>
        </p:txBody>
      </p:sp>
      <p:graphicFrame>
        <p:nvGraphicFramePr>
          <p:cNvPr id="22534" name="Object 9"/>
          <p:cNvGraphicFramePr>
            <a:graphicFrameLocks noChangeAspect="1"/>
          </p:cNvGraphicFramePr>
          <p:nvPr/>
        </p:nvGraphicFramePr>
        <p:xfrm>
          <a:off x="5435600" y="333375"/>
          <a:ext cx="3168650" cy="568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9" name="Imagem de bitmap" r:id="rId3" imgW="3000000" imgH="5125165" progId="Paint.Picture">
                  <p:embed/>
                </p:oleObj>
              </mc:Choice>
              <mc:Fallback>
                <p:oleObj name="Imagem de bitmap" r:id="rId3" imgW="3000000" imgH="5125165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333375"/>
                        <a:ext cx="3168650" cy="5688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5" name="Line 10"/>
          <p:cNvSpPr>
            <a:spLocks noChangeShapeType="1"/>
          </p:cNvSpPr>
          <p:nvPr/>
        </p:nvSpPr>
        <p:spPr bwMode="auto">
          <a:xfrm>
            <a:off x="2411413" y="3500438"/>
            <a:ext cx="3889375" cy="1584325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33375"/>
            <a:ext cx="8229600" cy="5797550"/>
          </a:xfrm>
        </p:spPr>
        <p:txBody>
          <a:bodyPr/>
          <a:lstStyle/>
          <a:p>
            <a:pPr eaLnBrk="1" hangingPunct="1"/>
            <a:r>
              <a:rPr lang="pt-BR" smtClean="0"/>
              <a:t>.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1619250" y="3284538"/>
            <a:ext cx="5184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/>
          </a:p>
        </p:txBody>
      </p:sp>
      <p:graphicFrame>
        <p:nvGraphicFramePr>
          <p:cNvPr id="23556" name="Object 5"/>
          <p:cNvGraphicFramePr>
            <a:graphicFrameLocks noChangeAspect="1"/>
          </p:cNvGraphicFramePr>
          <p:nvPr/>
        </p:nvGraphicFramePr>
        <p:xfrm>
          <a:off x="1979613" y="2205038"/>
          <a:ext cx="5514975" cy="294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4" name="Imagem de bitmap" r:id="rId3" imgW="5514286" imgH="2943636" progId="Paint.Picture">
                  <p:embed/>
                </p:oleObj>
              </mc:Choice>
              <mc:Fallback>
                <p:oleObj name="Imagem de bitmap" r:id="rId3" imgW="5514286" imgH="2943636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2205038"/>
                        <a:ext cx="5514975" cy="294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5219700" y="1268413"/>
            <a:ext cx="1800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/>
          </a:p>
        </p:txBody>
      </p:sp>
      <p:sp>
        <p:nvSpPr>
          <p:cNvPr id="23558" name="Text Box 8"/>
          <p:cNvSpPr txBox="1">
            <a:spLocks noChangeArrowheads="1"/>
          </p:cNvSpPr>
          <p:nvPr/>
        </p:nvSpPr>
        <p:spPr bwMode="auto">
          <a:xfrm>
            <a:off x="4427538" y="620713"/>
            <a:ext cx="3816350" cy="641350"/>
          </a:xfrm>
          <a:prstGeom prst="rect">
            <a:avLst/>
          </a:prstGeom>
          <a:solidFill>
            <a:srgbClr val="D5DE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chemeClr val="accent2"/>
                </a:solidFill>
              </a:rPr>
              <a:t>As pontes de hidrogênio se   rompem</a:t>
            </a:r>
            <a:r>
              <a:rPr lang="pt-BR" b="1"/>
              <a:t> . </a:t>
            </a:r>
            <a:endParaRPr lang="pt-BR"/>
          </a:p>
        </p:txBody>
      </p:sp>
      <p:sp>
        <p:nvSpPr>
          <p:cNvPr id="23559" name="Line 9"/>
          <p:cNvSpPr>
            <a:spLocks noChangeShapeType="1"/>
          </p:cNvSpPr>
          <p:nvPr/>
        </p:nvSpPr>
        <p:spPr bwMode="auto">
          <a:xfrm flipH="1">
            <a:off x="6011863" y="1341438"/>
            <a:ext cx="431800" cy="1366837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560" name="Text Box 10"/>
          <p:cNvSpPr txBox="1">
            <a:spLocks noChangeArrowheads="1"/>
          </p:cNvSpPr>
          <p:nvPr/>
        </p:nvSpPr>
        <p:spPr bwMode="auto">
          <a:xfrm>
            <a:off x="1763713" y="5300663"/>
            <a:ext cx="1871662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200" b="1"/>
              <a:t>MOLÉCULA ORIGINAL</a:t>
            </a:r>
            <a:r>
              <a:rPr lang="pt-BR"/>
              <a:t>   </a:t>
            </a:r>
            <a:r>
              <a:rPr lang="pt-BR" b="1">
                <a:solidFill>
                  <a:srgbClr val="0033CC"/>
                </a:solidFill>
              </a:rPr>
              <a:t>(DNA) 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04813"/>
            <a:ext cx="8229600" cy="5726112"/>
          </a:xfrm>
        </p:spPr>
        <p:txBody>
          <a:bodyPr/>
          <a:lstStyle/>
          <a:p>
            <a:pPr eaLnBrk="1" hangingPunct="1"/>
            <a:r>
              <a:rPr lang="pt-BR" smtClean="0"/>
              <a:t>.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2916238" y="404813"/>
            <a:ext cx="4320058" cy="396875"/>
          </a:xfrm>
          <a:prstGeom prst="rect">
            <a:avLst/>
          </a:prstGeom>
          <a:solidFill>
            <a:srgbClr val="D5DE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>
                <a:solidFill>
                  <a:schemeClr val="tx2"/>
                </a:solidFill>
              </a:rPr>
              <a:t>   As fitas originais se separam</a:t>
            </a: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2339975" y="2924175"/>
            <a:ext cx="3168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/>
          </a:p>
        </p:txBody>
      </p:sp>
      <p:graphicFrame>
        <p:nvGraphicFramePr>
          <p:cNvPr id="24581" name="Object 6"/>
          <p:cNvGraphicFramePr>
            <a:graphicFrameLocks noChangeAspect="1"/>
          </p:cNvGraphicFramePr>
          <p:nvPr/>
        </p:nvGraphicFramePr>
        <p:xfrm>
          <a:off x="2339975" y="1844675"/>
          <a:ext cx="4248150" cy="359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1" name="Imagem de bitmap" r:id="rId3" imgW="4247619" imgH="3591426" progId="Paint.Picture">
                  <p:embed/>
                </p:oleObj>
              </mc:Choice>
              <mc:Fallback>
                <p:oleObj name="Imagem de bitmap" r:id="rId3" imgW="4247619" imgH="3591426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1844675"/>
                        <a:ext cx="4248150" cy="359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2" name="Line 7"/>
          <p:cNvSpPr>
            <a:spLocks noChangeShapeType="1"/>
          </p:cNvSpPr>
          <p:nvPr/>
        </p:nvSpPr>
        <p:spPr bwMode="auto">
          <a:xfrm flipH="1">
            <a:off x="2771775" y="836613"/>
            <a:ext cx="1008063" cy="1296987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583" name="Line 8"/>
          <p:cNvSpPr>
            <a:spLocks noChangeShapeType="1"/>
          </p:cNvSpPr>
          <p:nvPr/>
        </p:nvSpPr>
        <p:spPr bwMode="auto">
          <a:xfrm>
            <a:off x="5003800" y="836613"/>
            <a:ext cx="936625" cy="1368425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584" name="Text Box 9"/>
          <p:cNvSpPr txBox="1">
            <a:spLocks noChangeArrowheads="1"/>
          </p:cNvSpPr>
          <p:nvPr/>
        </p:nvSpPr>
        <p:spPr bwMode="auto">
          <a:xfrm>
            <a:off x="1187450" y="5876925"/>
            <a:ext cx="6769100" cy="457200"/>
          </a:xfrm>
          <a:prstGeom prst="rect">
            <a:avLst/>
          </a:prstGeom>
          <a:solidFill>
            <a:srgbClr val="D5DE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Nucleotídeos </a:t>
            </a:r>
            <a:r>
              <a:rPr lang="pt-B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LIVRES</a:t>
            </a:r>
            <a:r>
              <a:rPr lang="pt-BR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encaixam – se em uma das fitas</a:t>
            </a:r>
            <a:r>
              <a:rPr lang="pt-BR" dirty="0"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24585" name="Line 10"/>
          <p:cNvSpPr>
            <a:spLocks noChangeShapeType="1"/>
          </p:cNvSpPr>
          <p:nvPr/>
        </p:nvSpPr>
        <p:spPr bwMode="auto">
          <a:xfrm flipV="1">
            <a:off x="3132138" y="5229225"/>
            <a:ext cx="503237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586" name="Line 11"/>
          <p:cNvSpPr>
            <a:spLocks noChangeShapeType="1"/>
          </p:cNvSpPr>
          <p:nvPr/>
        </p:nvSpPr>
        <p:spPr bwMode="auto">
          <a:xfrm flipV="1">
            <a:off x="6443663" y="1989138"/>
            <a:ext cx="504825" cy="719137"/>
          </a:xfrm>
          <a:prstGeom prst="line">
            <a:avLst/>
          </a:prstGeom>
          <a:noFill/>
          <a:ln w="57150">
            <a:solidFill>
              <a:srgbClr val="0033CC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587" name="Text Box 12"/>
          <p:cNvSpPr txBox="1">
            <a:spLocks noChangeArrowheads="1"/>
          </p:cNvSpPr>
          <p:nvPr/>
        </p:nvSpPr>
        <p:spPr bwMode="auto">
          <a:xfrm>
            <a:off x="6516688" y="1125538"/>
            <a:ext cx="215976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800" dirty="0"/>
              <a:t>   </a:t>
            </a:r>
            <a:r>
              <a:rPr lang="pt-BR" sz="2800" b="1" dirty="0"/>
              <a:t>FITA INATIVA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04813"/>
            <a:ext cx="8229600" cy="5726112"/>
          </a:xfrm>
        </p:spPr>
        <p:txBody>
          <a:bodyPr/>
          <a:lstStyle/>
          <a:p>
            <a:pPr eaLnBrk="1" hangingPunct="1"/>
            <a:r>
              <a:rPr lang="pt-BR" sz="800" smtClean="0"/>
              <a:t>.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403350" y="2349500"/>
            <a:ext cx="41767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/>
          </a:p>
        </p:txBody>
      </p:sp>
      <p:graphicFrame>
        <p:nvGraphicFramePr>
          <p:cNvPr id="25604" name="Object 5"/>
          <p:cNvGraphicFramePr>
            <a:graphicFrameLocks noChangeAspect="1"/>
          </p:cNvGraphicFramePr>
          <p:nvPr/>
        </p:nvGraphicFramePr>
        <p:xfrm>
          <a:off x="1692275" y="1557338"/>
          <a:ext cx="5391150" cy="351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0" name="Imagem de bitmap" r:id="rId3" imgW="5390476" imgH="3514286" progId="Paint.Picture">
                  <p:embed/>
                </p:oleObj>
              </mc:Choice>
              <mc:Fallback>
                <p:oleObj name="Imagem de bitmap" r:id="rId3" imgW="5390476" imgH="3514286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1557338"/>
                        <a:ext cx="5391150" cy="351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4643438" y="5157788"/>
            <a:ext cx="24495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CC3300"/>
                </a:solidFill>
              </a:rPr>
              <a:t>Molécula de RNA</a:t>
            </a:r>
          </a:p>
        </p:txBody>
      </p:sp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1476375" y="4941888"/>
            <a:ext cx="20161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200" b="1"/>
              <a:t>MOLÉCULA ORIGINAL</a:t>
            </a:r>
            <a:r>
              <a:rPr lang="pt-BR" sz="1400"/>
              <a:t>       </a:t>
            </a:r>
            <a:r>
              <a:rPr lang="pt-BR" sz="1400" b="1">
                <a:solidFill>
                  <a:srgbClr val="0033CC"/>
                </a:solidFill>
              </a:rPr>
              <a:t>(DNA) </a:t>
            </a:r>
            <a:endParaRPr lang="pt-BR" sz="140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2627313" y="3068638"/>
            <a:ext cx="2952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/>
          </a:p>
        </p:txBody>
      </p:sp>
      <p:graphicFrame>
        <p:nvGraphicFramePr>
          <p:cNvPr id="7171" name="Object 5"/>
          <p:cNvGraphicFramePr>
            <a:graphicFrameLocks noChangeAspect="1"/>
          </p:cNvGraphicFramePr>
          <p:nvPr/>
        </p:nvGraphicFramePr>
        <p:xfrm>
          <a:off x="827088" y="620713"/>
          <a:ext cx="7273925" cy="543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9" name="Imagem de Bitmap" r:id="rId3" imgW="4229690" imgH="2838846" progId="Paint.Picture">
                  <p:embed/>
                </p:oleObj>
              </mc:Choice>
              <mc:Fallback>
                <p:oleObj name="Imagem de Bitmap" r:id="rId3" imgW="4229690" imgH="283884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620713"/>
                        <a:ext cx="7273925" cy="5434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Retângulo 4"/>
          <p:cNvSpPr>
            <a:spLocks noChangeArrowheads="1"/>
          </p:cNvSpPr>
          <p:nvPr/>
        </p:nvSpPr>
        <p:spPr bwMode="auto">
          <a:xfrm>
            <a:off x="1116013" y="908050"/>
            <a:ext cx="49688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6213">
              <a:buFont typeface="Wingdings" pitchFamily="2" charset="2"/>
              <a:buNone/>
            </a:pPr>
            <a:r>
              <a:rPr lang="pt-BR" sz="3200" b="1"/>
              <a:t>DNA</a:t>
            </a:r>
            <a:r>
              <a:rPr lang="pt-BR"/>
              <a:t> (ácido desoxirribonucleico)</a:t>
            </a:r>
          </a:p>
        </p:txBody>
      </p:sp>
    </p:spTree>
    <p:extLst>
      <p:ext uri="{BB962C8B-B14F-4D97-AF65-F5344CB8AC3E}">
        <p14:creationId xmlns:p14="http://schemas.microsoft.com/office/powerpoint/2010/main" val="108631287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cannedImage-3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656387" cy="56165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55576" y="116632"/>
            <a:ext cx="7848872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3600" dirty="0"/>
              <a:t>SÍNTESE DE PROTEÍNAS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17"/>
          <p:cNvSpPr txBox="1">
            <a:spLocks noChangeArrowheads="1"/>
          </p:cNvSpPr>
          <p:nvPr/>
        </p:nvSpPr>
        <p:spPr bwMode="auto">
          <a:xfrm>
            <a:off x="2051050" y="2565400"/>
            <a:ext cx="936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/>
          </a:p>
        </p:txBody>
      </p:sp>
      <p:sp>
        <p:nvSpPr>
          <p:cNvPr id="29700" name="Text Box 19"/>
          <p:cNvSpPr txBox="1">
            <a:spLocks noChangeArrowheads="1"/>
          </p:cNvSpPr>
          <p:nvPr/>
        </p:nvSpPr>
        <p:spPr bwMode="auto">
          <a:xfrm>
            <a:off x="1619250" y="1484313"/>
            <a:ext cx="26654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/>
          </a:p>
        </p:txBody>
      </p:sp>
      <p:sp>
        <p:nvSpPr>
          <p:cNvPr id="29701" name="Text Box 23"/>
          <p:cNvSpPr txBox="1">
            <a:spLocks noChangeArrowheads="1"/>
          </p:cNvSpPr>
          <p:nvPr/>
        </p:nvSpPr>
        <p:spPr bwMode="auto">
          <a:xfrm>
            <a:off x="4716463" y="1700213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/>
          </a:p>
        </p:txBody>
      </p:sp>
      <p:sp>
        <p:nvSpPr>
          <p:cNvPr id="29703" name="Text Box 31"/>
          <p:cNvSpPr txBox="1">
            <a:spLocks noChangeArrowheads="1"/>
          </p:cNvSpPr>
          <p:nvPr/>
        </p:nvSpPr>
        <p:spPr bwMode="auto">
          <a:xfrm>
            <a:off x="6877050" y="2060575"/>
            <a:ext cx="1079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907704" y="171842"/>
            <a:ext cx="5864225" cy="522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800" dirty="0"/>
              <a:t>CÓDIGO </a:t>
            </a:r>
            <a:r>
              <a:rPr lang="pt-BR" sz="2800" dirty="0" smtClean="0"/>
              <a:t>GENÉTICO (códons)</a:t>
            </a:r>
            <a:endParaRPr lang="pt-BR" sz="2800" dirty="0"/>
          </a:p>
        </p:txBody>
      </p:sp>
      <p:pic>
        <p:nvPicPr>
          <p:cNvPr id="27650" name="Picture 2" descr="CodonsTabe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02480"/>
            <a:ext cx="8640960" cy="579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97424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68313" y="3971925"/>
            <a:ext cx="2695575" cy="1905000"/>
            <a:chOff x="4860" y="2340"/>
            <a:chExt cx="1440" cy="1800"/>
          </a:xfrm>
        </p:grpSpPr>
        <p:sp>
          <p:nvSpPr>
            <p:cNvPr id="30788" name="Oval 6"/>
            <p:cNvSpPr>
              <a:spLocks noChangeArrowheads="1"/>
            </p:cNvSpPr>
            <p:nvPr/>
          </p:nvSpPr>
          <p:spPr bwMode="auto">
            <a:xfrm>
              <a:off x="4860" y="2340"/>
              <a:ext cx="1440" cy="144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latin typeface="Calibri" pitchFamily="34" charset="0"/>
              </a:endParaRPr>
            </a:p>
          </p:txBody>
        </p:sp>
        <p:sp>
          <p:nvSpPr>
            <p:cNvPr id="30789" name="Oval 7"/>
            <p:cNvSpPr>
              <a:spLocks noChangeArrowheads="1"/>
            </p:cNvSpPr>
            <p:nvPr/>
          </p:nvSpPr>
          <p:spPr bwMode="auto">
            <a:xfrm>
              <a:off x="5040" y="3240"/>
              <a:ext cx="1080" cy="90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latin typeface="Calibri" pitchFamily="34" charset="0"/>
              </a:endParaRPr>
            </a:p>
          </p:txBody>
        </p:sp>
      </p:grpSp>
      <p:sp>
        <p:nvSpPr>
          <p:cNvPr id="30723" name="Rectangle 11"/>
          <p:cNvSpPr>
            <a:spLocks noChangeArrowheads="1"/>
          </p:cNvSpPr>
          <p:nvPr/>
        </p:nvSpPr>
        <p:spPr bwMode="auto">
          <a:xfrm>
            <a:off x="1187450" y="5370513"/>
            <a:ext cx="6997700" cy="2333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30724" name="Line 13"/>
          <p:cNvSpPr>
            <a:spLocks noChangeShapeType="1"/>
          </p:cNvSpPr>
          <p:nvPr/>
        </p:nvSpPr>
        <p:spPr bwMode="auto">
          <a:xfrm>
            <a:off x="1543050" y="50546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725" name="Line 14"/>
          <p:cNvSpPr>
            <a:spLocks noChangeShapeType="1"/>
          </p:cNvSpPr>
          <p:nvPr/>
        </p:nvSpPr>
        <p:spPr bwMode="auto">
          <a:xfrm>
            <a:off x="1771650" y="50546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726" name="Line 15"/>
          <p:cNvSpPr>
            <a:spLocks noChangeShapeType="1"/>
          </p:cNvSpPr>
          <p:nvPr/>
        </p:nvSpPr>
        <p:spPr bwMode="auto">
          <a:xfrm>
            <a:off x="2000250" y="50546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727" name="Line 16"/>
          <p:cNvSpPr>
            <a:spLocks noChangeShapeType="1"/>
          </p:cNvSpPr>
          <p:nvPr/>
        </p:nvSpPr>
        <p:spPr bwMode="auto">
          <a:xfrm>
            <a:off x="2381250" y="50546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728" name="Line 17"/>
          <p:cNvSpPr>
            <a:spLocks noChangeShapeType="1"/>
          </p:cNvSpPr>
          <p:nvPr/>
        </p:nvSpPr>
        <p:spPr bwMode="auto">
          <a:xfrm>
            <a:off x="2609850" y="50546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729" name="Line 18"/>
          <p:cNvSpPr>
            <a:spLocks noChangeShapeType="1"/>
          </p:cNvSpPr>
          <p:nvPr/>
        </p:nvSpPr>
        <p:spPr bwMode="auto">
          <a:xfrm>
            <a:off x="2838450" y="50546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730" name="Line 19"/>
          <p:cNvSpPr>
            <a:spLocks noChangeShapeType="1"/>
          </p:cNvSpPr>
          <p:nvPr/>
        </p:nvSpPr>
        <p:spPr bwMode="auto">
          <a:xfrm>
            <a:off x="3190875" y="50546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731" name="Line 20"/>
          <p:cNvSpPr>
            <a:spLocks noChangeShapeType="1"/>
          </p:cNvSpPr>
          <p:nvPr/>
        </p:nvSpPr>
        <p:spPr bwMode="auto">
          <a:xfrm>
            <a:off x="3419475" y="50546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732" name="Line 21"/>
          <p:cNvSpPr>
            <a:spLocks noChangeShapeType="1"/>
          </p:cNvSpPr>
          <p:nvPr/>
        </p:nvSpPr>
        <p:spPr bwMode="auto">
          <a:xfrm>
            <a:off x="3648075" y="50546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733" name="Line 22"/>
          <p:cNvSpPr>
            <a:spLocks noChangeShapeType="1"/>
          </p:cNvSpPr>
          <p:nvPr/>
        </p:nvSpPr>
        <p:spPr bwMode="auto">
          <a:xfrm>
            <a:off x="4014788" y="50546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734" name="Line 23"/>
          <p:cNvSpPr>
            <a:spLocks noChangeShapeType="1"/>
          </p:cNvSpPr>
          <p:nvPr/>
        </p:nvSpPr>
        <p:spPr bwMode="auto">
          <a:xfrm>
            <a:off x="4243388" y="50546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735" name="Line 24"/>
          <p:cNvSpPr>
            <a:spLocks noChangeShapeType="1"/>
          </p:cNvSpPr>
          <p:nvPr/>
        </p:nvSpPr>
        <p:spPr bwMode="auto">
          <a:xfrm>
            <a:off x="4471988" y="50546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736" name="Line 25"/>
          <p:cNvSpPr>
            <a:spLocks noChangeShapeType="1"/>
          </p:cNvSpPr>
          <p:nvPr/>
        </p:nvSpPr>
        <p:spPr bwMode="auto">
          <a:xfrm>
            <a:off x="4848225" y="50546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737" name="Line 26"/>
          <p:cNvSpPr>
            <a:spLocks noChangeShapeType="1"/>
          </p:cNvSpPr>
          <p:nvPr/>
        </p:nvSpPr>
        <p:spPr bwMode="auto">
          <a:xfrm>
            <a:off x="5076825" y="50546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738" name="Line 27"/>
          <p:cNvSpPr>
            <a:spLocks noChangeShapeType="1"/>
          </p:cNvSpPr>
          <p:nvPr/>
        </p:nvSpPr>
        <p:spPr bwMode="auto">
          <a:xfrm>
            <a:off x="5305425" y="50546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739" name="Line 28"/>
          <p:cNvSpPr>
            <a:spLocks noChangeShapeType="1"/>
          </p:cNvSpPr>
          <p:nvPr/>
        </p:nvSpPr>
        <p:spPr bwMode="auto">
          <a:xfrm>
            <a:off x="5640388" y="50546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740" name="Line 29"/>
          <p:cNvSpPr>
            <a:spLocks noChangeShapeType="1"/>
          </p:cNvSpPr>
          <p:nvPr/>
        </p:nvSpPr>
        <p:spPr bwMode="auto">
          <a:xfrm>
            <a:off x="5868988" y="50546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741" name="Line 30"/>
          <p:cNvSpPr>
            <a:spLocks noChangeShapeType="1"/>
          </p:cNvSpPr>
          <p:nvPr/>
        </p:nvSpPr>
        <p:spPr bwMode="auto">
          <a:xfrm>
            <a:off x="6097588" y="50546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742" name="Text Box 31"/>
          <p:cNvSpPr txBox="1">
            <a:spLocks noChangeArrowheads="1"/>
          </p:cNvSpPr>
          <p:nvPr/>
        </p:nvSpPr>
        <p:spPr bwMode="auto">
          <a:xfrm>
            <a:off x="1390650" y="4660900"/>
            <a:ext cx="6913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92D050"/>
                </a:solidFill>
                <a:latin typeface="Calibri" pitchFamily="34" charset="0"/>
              </a:rPr>
              <a:t>A U G   U U U   C U U   G A C   C C C   U G A   G G C   G U U</a:t>
            </a:r>
          </a:p>
        </p:txBody>
      </p:sp>
      <p:sp>
        <p:nvSpPr>
          <p:cNvPr id="30743" name="Line 32"/>
          <p:cNvSpPr>
            <a:spLocks noChangeShapeType="1"/>
          </p:cNvSpPr>
          <p:nvPr/>
        </p:nvSpPr>
        <p:spPr bwMode="auto">
          <a:xfrm>
            <a:off x="6488113" y="5053013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744" name="Line 33"/>
          <p:cNvSpPr>
            <a:spLocks noChangeShapeType="1"/>
          </p:cNvSpPr>
          <p:nvPr/>
        </p:nvSpPr>
        <p:spPr bwMode="auto">
          <a:xfrm>
            <a:off x="6716713" y="5053013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745" name="Line 34"/>
          <p:cNvSpPr>
            <a:spLocks noChangeShapeType="1"/>
          </p:cNvSpPr>
          <p:nvPr/>
        </p:nvSpPr>
        <p:spPr bwMode="auto">
          <a:xfrm>
            <a:off x="6945313" y="5053013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746" name="Line 35"/>
          <p:cNvSpPr>
            <a:spLocks noChangeShapeType="1"/>
          </p:cNvSpPr>
          <p:nvPr/>
        </p:nvSpPr>
        <p:spPr bwMode="auto">
          <a:xfrm>
            <a:off x="7327900" y="5053013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747" name="Line 36"/>
          <p:cNvSpPr>
            <a:spLocks noChangeShapeType="1"/>
          </p:cNvSpPr>
          <p:nvPr/>
        </p:nvSpPr>
        <p:spPr bwMode="auto">
          <a:xfrm>
            <a:off x="7556500" y="5053013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748" name="Line 37"/>
          <p:cNvSpPr>
            <a:spLocks noChangeShapeType="1"/>
          </p:cNvSpPr>
          <p:nvPr/>
        </p:nvSpPr>
        <p:spPr bwMode="auto">
          <a:xfrm>
            <a:off x="7785100" y="5053013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3" name="Group 64"/>
          <p:cNvGrpSpPr>
            <a:grpSpLocks/>
          </p:cNvGrpSpPr>
          <p:nvPr/>
        </p:nvGrpSpPr>
        <p:grpSpPr bwMode="auto">
          <a:xfrm>
            <a:off x="3048000" y="3586163"/>
            <a:ext cx="2209800" cy="609600"/>
            <a:chOff x="1728" y="2160"/>
            <a:chExt cx="1392" cy="384"/>
          </a:xfrm>
        </p:grpSpPr>
        <p:sp>
          <p:nvSpPr>
            <p:cNvPr id="30786" name="Text Box 65"/>
            <p:cNvSpPr txBox="1">
              <a:spLocks noChangeArrowheads="1"/>
            </p:cNvSpPr>
            <p:nvPr/>
          </p:nvSpPr>
          <p:spPr bwMode="auto">
            <a:xfrm>
              <a:off x="1920" y="2160"/>
              <a:ext cx="1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2400">
                  <a:solidFill>
                    <a:srgbClr val="CC3300"/>
                  </a:solidFill>
                  <a:latin typeface="Calibri" pitchFamily="34" charset="0"/>
                </a:rPr>
                <a:t>Ribossomo</a:t>
              </a:r>
            </a:p>
          </p:txBody>
        </p:sp>
        <p:sp>
          <p:nvSpPr>
            <p:cNvPr id="30787" name="Line 66"/>
            <p:cNvSpPr>
              <a:spLocks noChangeShapeType="1"/>
            </p:cNvSpPr>
            <p:nvPr/>
          </p:nvSpPr>
          <p:spPr bwMode="auto">
            <a:xfrm flipH="1">
              <a:off x="1728" y="2352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2596" name="AutoShape 68"/>
          <p:cNvSpPr>
            <a:spLocks noChangeArrowheads="1"/>
          </p:cNvSpPr>
          <p:nvPr/>
        </p:nvSpPr>
        <p:spPr bwMode="auto">
          <a:xfrm>
            <a:off x="684213" y="4381500"/>
            <a:ext cx="647700" cy="1079500"/>
          </a:xfrm>
          <a:prstGeom prst="roundRect">
            <a:avLst>
              <a:gd name="adj" fmla="val 16667"/>
            </a:avLst>
          </a:prstGeom>
          <a:noFill/>
          <a:ln w="41275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22597" name="AutoShape 69"/>
          <p:cNvSpPr>
            <a:spLocks noChangeArrowheads="1"/>
          </p:cNvSpPr>
          <p:nvPr/>
        </p:nvSpPr>
        <p:spPr bwMode="auto">
          <a:xfrm>
            <a:off x="1403350" y="4379913"/>
            <a:ext cx="744538" cy="1079500"/>
          </a:xfrm>
          <a:prstGeom prst="roundRect">
            <a:avLst>
              <a:gd name="adj" fmla="val 16667"/>
            </a:avLst>
          </a:prstGeom>
          <a:noFill/>
          <a:ln w="41275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22598" name="AutoShape 70"/>
          <p:cNvSpPr>
            <a:spLocks noChangeArrowheads="1"/>
          </p:cNvSpPr>
          <p:nvPr/>
        </p:nvSpPr>
        <p:spPr bwMode="auto">
          <a:xfrm>
            <a:off x="2219325" y="4381500"/>
            <a:ext cx="744538" cy="1079500"/>
          </a:xfrm>
          <a:prstGeom prst="roundRect">
            <a:avLst>
              <a:gd name="adj" fmla="val 16667"/>
            </a:avLst>
          </a:prstGeom>
          <a:noFill/>
          <a:ln w="41275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30753" name="Text Box 71"/>
          <p:cNvSpPr txBox="1">
            <a:spLocks noChangeArrowheads="1"/>
          </p:cNvSpPr>
          <p:nvPr/>
        </p:nvSpPr>
        <p:spPr bwMode="auto">
          <a:xfrm>
            <a:off x="3568700" y="58547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solidFill>
                  <a:schemeClr val="accent2"/>
                </a:solidFill>
                <a:latin typeface="Lucida Sans Unicode" pitchFamily="34" charset="0"/>
              </a:rPr>
              <a:t>RNA mensageiro</a:t>
            </a:r>
          </a:p>
        </p:txBody>
      </p:sp>
      <p:sp>
        <p:nvSpPr>
          <p:cNvPr id="30754" name="Line 72"/>
          <p:cNvSpPr>
            <a:spLocks noChangeShapeType="1"/>
          </p:cNvSpPr>
          <p:nvPr/>
        </p:nvSpPr>
        <p:spPr bwMode="auto">
          <a:xfrm flipV="1">
            <a:off x="4559300" y="5397500"/>
            <a:ext cx="457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2606" name="Freeform 78"/>
          <p:cNvSpPr>
            <a:spLocks/>
          </p:cNvSpPr>
          <p:nvPr/>
        </p:nvSpPr>
        <p:spPr bwMode="auto">
          <a:xfrm>
            <a:off x="1552575" y="920750"/>
            <a:ext cx="546100" cy="838200"/>
          </a:xfrm>
          <a:custGeom>
            <a:avLst/>
            <a:gdLst>
              <a:gd name="T0" fmla="*/ 0 w 344"/>
              <a:gd name="T1" fmla="*/ 2147483647 h 528"/>
              <a:gd name="T2" fmla="*/ 2147483647 w 344"/>
              <a:gd name="T3" fmla="*/ 2147483647 h 528"/>
              <a:gd name="T4" fmla="*/ 2147483647 w 344"/>
              <a:gd name="T5" fmla="*/ 2147483647 h 528"/>
              <a:gd name="T6" fmla="*/ 2147483647 w 344"/>
              <a:gd name="T7" fmla="*/ 2147483647 h 528"/>
              <a:gd name="T8" fmla="*/ 2147483647 w 344"/>
              <a:gd name="T9" fmla="*/ 2147483647 h 528"/>
              <a:gd name="T10" fmla="*/ 2147483647 w 344"/>
              <a:gd name="T11" fmla="*/ 0 h 5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44"/>
              <a:gd name="T19" fmla="*/ 0 h 528"/>
              <a:gd name="T20" fmla="*/ 344 w 344"/>
              <a:gd name="T21" fmla="*/ 528 h 52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44" h="528">
                <a:moveTo>
                  <a:pt x="0" y="288"/>
                </a:moveTo>
                <a:cubicBezTo>
                  <a:pt x="12" y="340"/>
                  <a:pt x="24" y="392"/>
                  <a:pt x="48" y="432"/>
                </a:cubicBezTo>
                <a:cubicBezTo>
                  <a:pt x="72" y="472"/>
                  <a:pt x="104" y="528"/>
                  <a:pt x="144" y="528"/>
                </a:cubicBezTo>
                <a:cubicBezTo>
                  <a:pt x="184" y="528"/>
                  <a:pt x="256" y="472"/>
                  <a:pt x="288" y="432"/>
                </a:cubicBezTo>
                <a:cubicBezTo>
                  <a:pt x="320" y="392"/>
                  <a:pt x="328" y="360"/>
                  <a:pt x="336" y="288"/>
                </a:cubicBezTo>
                <a:cubicBezTo>
                  <a:pt x="344" y="216"/>
                  <a:pt x="336" y="48"/>
                  <a:pt x="336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2607" name="Text Box 79"/>
          <p:cNvSpPr txBox="1">
            <a:spLocks noChangeArrowheads="1"/>
          </p:cNvSpPr>
          <p:nvPr/>
        </p:nvSpPr>
        <p:spPr bwMode="auto">
          <a:xfrm>
            <a:off x="1155700" y="4410075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   </a:t>
            </a:r>
            <a:r>
              <a:rPr lang="en-GB" b="1">
                <a:solidFill>
                  <a:srgbClr val="FFFF00"/>
                </a:solidFill>
                <a:latin typeface="Calibri" pitchFamily="34" charset="0"/>
              </a:rPr>
              <a:t>U A C</a:t>
            </a:r>
          </a:p>
        </p:txBody>
      </p:sp>
      <p:sp>
        <p:nvSpPr>
          <p:cNvPr id="22608" name="Oval 80"/>
          <p:cNvSpPr>
            <a:spLocks noChangeArrowheads="1"/>
          </p:cNvSpPr>
          <p:nvPr/>
        </p:nvSpPr>
        <p:spPr bwMode="auto">
          <a:xfrm>
            <a:off x="1552575" y="3587750"/>
            <a:ext cx="457200" cy="6096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pt-BR" sz="2400">
              <a:solidFill>
                <a:srgbClr val="FFFF00"/>
              </a:solidFill>
              <a:latin typeface="Times New Roman" pitchFamily="18" charset="0"/>
            </a:endParaRPr>
          </a:p>
        </p:txBody>
      </p:sp>
      <p:grpSp>
        <p:nvGrpSpPr>
          <p:cNvPr id="4" name="Group 81"/>
          <p:cNvGrpSpPr>
            <a:grpSpLocks/>
          </p:cNvGrpSpPr>
          <p:nvPr/>
        </p:nvGrpSpPr>
        <p:grpSpPr bwMode="auto">
          <a:xfrm>
            <a:off x="1547813" y="4194175"/>
            <a:ext cx="481012" cy="290513"/>
            <a:chOff x="480" y="2256"/>
            <a:chExt cx="192" cy="192"/>
          </a:xfrm>
        </p:grpSpPr>
        <p:grpSp>
          <p:nvGrpSpPr>
            <p:cNvPr id="30781" name="Group 82"/>
            <p:cNvGrpSpPr>
              <a:grpSpLocks/>
            </p:cNvGrpSpPr>
            <p:nvPr/>
          </p:nvGrpSpPr>
          <p:grpSpPr bwMode="auto">
            <a:xfrm>
              <a:off x="480" y="2256"/>
              <a:ext cx="192" cy="192"/>
              <a:chOff x="480" y="2256"/>
              <a:chExt cx="192" cy="192"/>
            </a:xfrm>
          </p:grpSpPr>
          <p:sp>
            <p:nvSpPr>
              <p:cNvPr id="30783" name="Line 83"/>
              <p:cNvSpPr>
                <a:spLocks noChangeShapeType="1"/>
              </p:cNvSpPr>
              <p:nvPr/>
            </p:nvSpPr>
            <p:spPr bwMode="auto">
              <a:xfrm>
                <a:off x="480" y="2256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784" name="Line 84"/>
              <p:cNvSpPr>
                <a:spLocks noChangeShapeType="1"/>
              </p:cNvSpPr>
              <p:nvPr/>
            </p:nvSpPr>
            <p:spPr bwMode="auto">
              <a:xfrm>
                <a:off x="672" y="2256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785" name="Line 85"/>
              <p:cNvSpPr>
                <a:spLocks noChangeShapeType="1"/>
              </p:cNvSpPr>
              <p:nvPr/>
            </p:nvSpPr>
            <p:spPr bwMode="auto">
              <a:xfrm>
                <a:off x="576" y="2256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0782" name="Line 86"/>
            <p:cNvSpPr>
              <a:spLocks noChangeShapeType="1"/>
            </p:cNvSpPr>
            <p:nvPr/>
          </p:nvSpPr>
          <p:spPr bwMode="auto">
            <a:xfrm>
              <a:off x="480" y="2256"/>
              <a:ext cx="192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2615" name="Oval 87"/>
          <p:cNvSpPr>
            <a:spLocks noChangeArrowheads="1"/>
          </p:cNvSpPr>
          <p:nvPr/>
        </p:nvSpPr>
        <p:spPr bwMode="auto">
          <a:xfrm>
            <a:off x="1552575" y="1758950"/>
            <a:ext cx="457200" cy="6096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pt-BR" sz="2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22616" name="Oval 88"/>
          <p:cNvSpPr>
            <a:spLocks noChangeArrowheads="1"/>
          </p:cNvSpPr>
          <p:nvPr/>
        </p:nvSpPr>
        <p:spPr bwMode="auto">
          <a:xfrm>
            <a:off x="1552575" y="2368550"/>
            <a:ext cx="457200" cy="6096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pt-BR" sz="2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22617" name="Oval 89"/>
          <p:cNvSpPr>
            <a:spLocks noChangeArrowheads="1"/>
          </p:cNvSpPr>
          <p:nvPr/>
        </p:nvSpPr>
        <p:spPr bwMode="auto">
          <a:xfrm>
            <a:off x="1552575" y="2978150"/>
            <a:ext cx="457200" cy="6096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pt-BR" sz="2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22618" name="Text Box 90"/>
          <p:cNvSpPr txBox="1">
            <a:spLocks noChangeArrowheads="1"/>
          </p:cNvSpPr>
          <p:nvPr/>
        </p:nvSpPr>
        <p:spPr bwMode="auto">
          <a:xfrm>
            <a:off x="1963738" y="438150"/>
            <a:ext cx="23304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pt-BR" b="1">
                <a:solidFill>
                  <a:srgbClr val="FF0000"/>
                </a:solidFill>
                <a:latin typeface="Calibri" pitchFamily="34" charset="0"/>
              </a:rPr>
              <a:t>              H   H</a:t>
            </a:r>
          </a:p>
          <a:p>
            <a:pPr eaLnBrk="1" hangingPunct="1"/>
            <a:r>
              <a:rPr lang="pt-BR" b="1">
                <a:solidFill>
                  <a:srgbClr val="FF0000"/>
                </a:solidFill>
                <a:latin typeface="Calibri" pitchFamily="34" charset="0"/>
              </a:rPr>
              <a:t>-OOC – C – N - COH</a:t>
            </a:r>
            <a:endParaRPr lang="pt-BR" b="1" baseline="-2500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/>
            <a:r>
              <a:rPr lang="pt-BR" b="1">
                <a:solidFill>
                  <a:srgbClr val="FF0000"/>
                </a:solidFill>
                <a:latin typeface="Calibri" pitchFamily="34" charset="0"/>
              </a:rPr>
              <a:t>              R</a:t>
            </a:r>
          </a:p>
        </p:txBody>
      </p:sp>
      <p:sp>
        <p:nvSpPr>
          <p:cNvPr id="22619" name="Text Box 91"/>
          <p:cNvSpPr txBox="1">
            <a:spLocks noChangeArrowheads="1"/>
          </p:cNvSpPr>
          <p:nvPr/>
        </p:nvSpPr>
        <p:spPr bwMode="auto">
          <a:xfrm>
            <a:off x="4140200" y="333375"/>
            <a:ext cx="1692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pt-BR" sz="2400" b="1">
                <a:solidFill>
                  <a:srgbClr val="FF0000"/>
                </a:solidFill>
                <a:latin typeface="Calibri" pitchFamily="34" charset="0"/>
              </a:rPr>
              <a:t>N-terminal</a:t>
            </a:r>
          </a:p>
        </p:txBody>
      </p:sp>
      <p:grpSp>
        <p:nvGrpSpPr>
          <p:cNvPr id="6" name="Group 93"/>
          <p:cNvGrpSpPr>
            <a:grpSpLocks/>
          </p:cNvGrpSpPr>
          <p:nvPr/>
        </p:nvGrpSpPr>
        <p:grpSpPr bwMode="auto">
          <a:xfrm>
            <a:off x="2009775" y="1054100"/>
            <a:ext cx="1984375" cy="3705225"/>
            <a:chOff x="1292" y="709"/>
            <a:chExt cx="1250" cy="2334"/>
          </a:xfrm>
        </p:grpSpPr>
        <p:sp>
          <p:nvSpPr>
            <p:cNvPr id="30769" name="Freeform 94"/>
            <p:cNvSpPr>
              <a:spLocks/>
            </p:cNvSpPr>
            <p:nvPr/>
          </p:nvSpPr>
          <p:spPr bwMode="auto">
            <a:xfrm rot="1034805">
              <a:off x="2198" y="709"/>
              <a:ext cx="344" cy="528"/>
            </a:xfrm>
            <a:custGeom>
              <a:avLst/>
              <a:gdLst>
                <a:gd name="T0" fmla="*/ 0 w 344"/>
                <a:gd name="T1" fmla="*/ 288 h 528"/>
                <a:gd name="T2" fmla="*/ 48 w 344"/>
                <a:gd name="T3" fmla="*/ 432 h 528"/>
                <a:gd name="T4" fmla="*/ 144 w 344"/>
                <a:gd name="T5" fmla="*/ 528 h 528"/>
                <a:gd name="T6" fmla="*/ 288 w 344"/>
                <a:gd name="T7" fmla="*/ 432 h 528"/>
                <a:gd name="T8" fmla="*/ 336 w 344"/>
                <a:gd name="T9" fmla="*/ 288 h 528"/>
                <a:gd name="T10" fmla="*/ 336 w 344"/>
                <a:gd name="T11" fmla="*/ 0 h 5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4"/>
                <a:gd name="T19" fmla="*/ 0 h 528"/>
                <a:gd name="T20" fmla="*/ 344 w 344"/>
                <a:gd name="T21" fmla="*/ 528 h 5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4" h="528">
                  <a:moveTo>
                    <a:pt x="0" y="288"/>
                  </a:moveTo>
                  <a:cubicBezTo>
                    <a:pt x="12" y="340"/>
                    <a:pt x="24" y="392"/>
                    <a:pt x="48" y="432"/>
                  </a:cubicBezTo>
                  <a:cubicBezTo>
                    <a:pt x="72" y="472"/>
                    <a:pt x="104" y="528"/>
                    <a:pt x="144" y="528"/>
                  </a:cubicBezTo>
                  <a:cubicBezTo>
                    <a:pt x="184" y="528"/>
                    <a:pt x="256" y="472"/>
                    <a:pt x="288" y="432"/>
                  </a:cubicBezTo>
                  <a:cubicBezTo>
                    <a:pt x="320" y="392"/>
                    <a:pt x="328" y="360"/>
                    <a:pt x="336" y="288"/>
                  </a:cubicBezTo>
                  <a:cubicBezTo>
                    <a:pt x="344" y="216"/>
                    <a:pt x="336" y="48"/>
                    <a:pt x="336" y="0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0770" name="Text Box 95"/>
            <p:cNvSpPr txBox="1">
              <a:spLocks noChangeArrowheads="1"/>
            </p:cNvSpPr>
            <p:nvPr/>
          </p:nvSpPr>
          <p:spPr bwMode="auto">
            <a:xfrm rot="1034805">
              <a:off x="1292" y="2793"/>
              <a:ext cx="8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b="1">
                  <a:solidFill>
                    <a:schemeClr val="accent2"/>
                  </a:solidFill>
                  <a:latin typeface="Calibri" pitchFamily="34" charset="0"/>
                </a:rPr>
                <a:t>   </a:t>
              </a:r>
              <a:r>
                <a:rPr lang="en-GB" b="1">
                  <a:solidFill>
                    <a:srgbClr val="FFFF00"/>
                  </a:solidFill>
                  <a:latin typeface="Calibri" pitchFamily="34" charset="0"/>
                </a:rPr>
                <a:t>A A A</a:t>
              </a:r>
            </a:p>
          </p:txBody>
        </p:sp>
        <p:sp>
          <p:nvSpPr>
            <p:cNvPr id="30771" name="Oval 96"/>
            <p:cNvSpPr>
              <a:spLocks noChangeArrowheads="1"/>
            </p:cNvSpPr>
            <p:nvPr/>
          </p:nvSpPr>
          <p:spPr bwMode="auto">
            <a:xfrm rot="1034805">
              <a:off x="1683" y="2308"/>
              <a:ext cx="288" cy="384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pt-BR" sz="24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grpSp>
          <p:nvGrpSpPr>
            <p:cNvPr id="30772" name="Group 97"/>
            <p:cNvGrpSpPr>
              <a:grpSpLocks/>
            </p:cNvGrpSpPr>
            <p:nvPr/>
          </p:nvGrpSpPr>
          <p:grpSpPr bwMode="auto">
            <a:xfrm rot="1034805">
              <a:off x="1590" y="2681"/>
              <a:ext cx="324" cy="169"/>
              <a:chOff x="480" y="2256"/>
              <a:chExt cx="192" cy="192"/>
            </a:xfrm>
          </p:grpSpPr>
          <p:grpSp>
            <p:nvGrpSpPr>
              <p:cNvPr id="30776" name="Group 98"/>
              <p:cNvGrpSpPr>
                <a:grpSpLocks/>
              </p:cNvGrpSpPr>
              <p:nvPr/>
            </p:nvGrpSpPr>
            <p:grpSpPr bwMode="auto">
              <a:xfrm>
                <a:off x="480" y="2256"/>
                <a:ext cx="192" cy="192"/>
                <a:chOff x="480" y="2256"/>
                <a:chExt cx="192" cy="192"/>
              </a:xfrm>
            </p:grpSpPr>
            <p:sp>
              <p:nvSpPr>
                <p:cNvPr id="30778" name="Line 99"/>
                <p:cNvSpPr>
                  <a:spLocks noChangeShapeType="1"/>
                </p:cNvSpPr>
                <p:nvPr/>
              </p:nvSpPr>
              <p:spPr bwMode="auto">
                <a:xfrm>
                  <a:off x="480" y="2256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0779" name="Line 100"/>
                <p:cNvSpPr>
                  <a:spLocks noChangeShapeType="1"/>
                </p:cNvSpPr>
                <p:nvPr/>
              </p:nvSpPr>
              <p:spPr bwMode="auto">
                <a:xfrm>
                  <a:off x="672" y="2256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0780" name="Line 101"/>
                <p:cNvSpPr>
                  <a:spLocks noChangeShapeType="1"/>
                </p:cNvSpPr>
                <p:nvPr/>
              </p:nvSpPr>
              <p:spPr bwMode="auto">
                <a:xfrm>
                  <a:off x="576" y="2256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0777" name="Line 102"/>
              <p:cNvSpPr>
                <a:spLocks noChangeShapeType="1"/>
              </p:cNvSpPr>
              <p:nvPr/>
            </p:nvSpPr>
            <p:spPr bwMode="auto">
              <a:xfrm>
                <a:off x="480" y="22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0773" name="Oval 103"/>
            <p:cNvSpPr>
              <a:spLocks noChangeArrowheads="1"/>
            </p:cNvSpPr>
            <p:nvPr/>
          </p:nvSpPr>
          <p:spPr bwMode="auto">
            <a:xfrm rot="1034805">
              <a:off x="2047" y="1208"/>
              <a:ext cx="288" cy="384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pt-BR" sz="24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sp>
          <p:nvSpPr>
            <p:cNvPr id="30774" name="Oval 104"/>
            <p:cNvSpPr>
              <a:spLocks noChangeArrowheads="1"/>
            </p:cNvSpPr>
            <p:nvPr/>
          </p:nvSpPr>
          <p:spPr bwMode="auto">
            <a:xfrm rot="1034805">
              <a:off x="1933" y="1574"/>
              <a:ext cx="288" cy="384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pt-BR" sz="24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sp>
          <p:nvSpPr>
            <p:cNvPr id="30775" name="Oval 105"/>
            <p:cNvSpPr>
              <a:spLocks noChangeArrowheads="1"/>
            </p:cNvSpPr>
            <p:nvPr/>
          </p:nvSpPr>
          <p:spPr bwMode="auto">
            <a:xfrm rot="1034805">
              <a:off x="1819" y="1941"/>
              <a:ext cx="288" cy="384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pt-BR" sz="24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2634" name="Text Box 106"/>
          <p:cNvSpPr txBox="1">
            <a:spLocks noChangeArrowheads="1"/>
          </p:cNvSpPr>
          <p:nvPr/>
        </p:nvSpPr>
        <p:spPr bwMode="auto">
          <a:xfrm>
            <a:off x="3978275" y="652463"/>
            <a:ext cx="1817688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pt-BR" b="1">
                <a:solidFill>
                  <a:srgbClr val="FF9900"/>
                </a:solidFill>
                <a:latin typeface="Calibri" pitchFamily="34" charset="0"/>
              </a:rPr>
              <a:t>              H</a:t>
            </a:r>
          </a:p>
          <a:p>
            <a:pPr eaLnBrk="1" hangingPunct="1"/>
            <a:r>
              <a:rPr lang="pt-BR" b="1">
                <a:solidFill>
                  <a:srgbClr val="FF9900"/>
                </a:solidFill>
                <a:latin typeface="Calibri" pitchFamily="34" charset="0"/>
              </a:rPr>
              <a:t>-OOC – C - NH</a:t>
            </a:r>
            <a:r>
              <a:rPr lang="pt-BR" b="1" baseline="-25000">
                <a:solidFill>
                  <a:srgbClr val="FF9900"/>
                </a:solidFill>
                <a:latin typeface="Calibri" pitchFamily="34" charset="0"/>
              </a:rPr>
              <a:t>2</a:t>
            </a:r>
          </a:p>
          <a:p>
            <a:pPr eaLnBrk="1" hangingPunct="1"/>
            <a:r>
              <a:rPr lang="pt-BR" b="1">
                <a:solidFill>
                  <a:srgbClr val="FF9900"/>
                </a:solidFill>
                <a:latin typeface="Calibri" pitchFamily="34" charset="0"/>
              </a:rPr>
              <a:t>              R</a:t>
            </a:r>
          </a:p>
        </p:txBody>
      </p:sp>
    </p:spTree>
    <p:extLst>
      <p:ext uri="{BB962C8B-B14F-4D97-AF65-F5344CB8AC3E}">
        <p14:creationId xmlns:p14="http://schemas.microsoft.com/office/powerpoint/2010/main" val="229680776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2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2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2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2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2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2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2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2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2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2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2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2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2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2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96" grpId="0" animBg="1"/>
      <p:bldP spid="22597" grpId="0" animBg="1"/>
      <p:bldP spid="22598" grpId="0" animBg="1"/>
      <p:bldP spid="22606" grpId="0" animBg="1"/>
      <p:bldP spid="22607" grpId="0"/>
      <p:bldP spid="22608" grpId="0" animBg="1"/>
      <p:bldP spid="22615" grpId="0" animBg="1"/>
      <p:bldP spid="22616" grpId="0" animBg="1"/>
      <p:bldP spid="22617" grpId="0" animBg="1"/>
      <p:bldP spid="22618" grpId="0"/>
      <p:bldP spid="22619" grpId="0"/>
      <p:bldP spid="226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5"/>
          <p:cNvGrpSpPr>
            <a:grpSpLocks/>
          </p:cNvGrpSpPr>
          <p:nvPr/>
        </p:nvGrpSpPr>
        <p:grpSpPr bwMode="auto">
          <a:xfrm>
            <a:off x="611188" y="4548188"/>
            <a:ext cx="2513012" cy="1905000"/>
            <a:chOff x="4860" y="2340"/>
            <a:chExt cx="1440" cy="1800"/>
          </a:xfrm>
        </p:grpSpPr>
        <p:sp>
          <p:nvSpPr>
            <p:cNvPr id="31804" name="Oval 6"/>
            <p:cNvSpPr>
              <a:spLocks noChangeArrowheads="1"/>
            </p:cNvSpPr>
            <p:nvPr/>
          </p:nvSpPr>
          <p:spPr bwMode="auto">
            <a:xfrm>
              <a:off x="4860" y="2340"/>
              <a:ext cx="1440" cy="144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latin typeface="Calibri" pitchFamily="34" charset="0"/>
              </a:endParaRPr>
            </a:p>
          </p:txBody>
        </p:sp>
        <p:sp>
          <p:nvSpPr>
            <p:cNvPr id="31805" name="Oval 7"/>
            <p:cNvSpPr>
              <a:spLocks noChangeArrowheads="1"/>
            </p:cNvSpPr>
            <p:nvPr/>
          </p:nvSpPr>
          <p:spPr bwMode="auto">
            <a:xfrm>
              <a:off x="5040" y="3240"/>
              <a:ext cx="1080" cy="90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latin typeface="Calibri" pitchFamily="34" charset="0"/>
              </a:endParaRPr>
            </a:p>
          </p:txBody>
        </p:sp>
      </p:grpSp>
      <p:sp>
        <p:nvSpPr>
          <p:cNvPr id="31747" name="Rectangle 8"/>
          <p:cNvSpPr>
            <a:spLocks noChangeArrowheads="1"/>
          </p:cNvSpPr>
          <p:nvPr/>
        </p:nvSpPr>
        <p:spPr bwMode="auto">
          <a:xfrm>
            <a:off x="1200150" y="5946775"/>
            <a:ext cx="6997700" cy="2333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31748" name="Line 9"/>
          <p:cNvSpPr>
            <a:spLocks noChangeShapeType="1"/>
          </p:cNvSpPr>
          <p:nvPr/>
        </p:nvSpPr>
        <p:spPr bwMode="auto">
          <a:xfrm>
            <a:off x="1555750" y="5630863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749" name="Line 10"/>
          <p:cNvSpPr>
            <a:spLocks noChangeShapeType="1"/>
          </p:cNvSpPr>
          <p:nvPr/>
        </p:nvSpPr>
        <p:spPr bwMode="auto">
          <a:xfrm>
            <a:off x="1784350" y="5630863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750" name="Line 11"/>
          <p:cNvSpPr>
            <a:spLocks noChangeShapeType="1"/>
          </p:cNvSpPr>
          <p:nvPr/>
        </p:nvSpPr>
        <p:spPr bwMode="auto">
          <a:xfrm>
            <a:off x="2012950" y="5630863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751" name="Line 12"/>
          <p:cNvSpPr>
            <a:spLocks noChangeShapeType="1"/>
          </p:cNvSpPr>
          <p:nvPr/>
        </p:nvSpPr>
        <p:spPr bwMode="auto">
          <a:xfrm>
            <a:off x="2393950" y="5630863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752" name="Line 13"/>
          <p:cNvSpPr>
            <a:spLocks noChangeShapeType="1"/>
          </p:cNvSpPr>
          <p:nvPr/>
        </p:nvSpPr>
        <p:spPr bwMode="auto">
          <a:xfrm>
            <a:off x="2622550" y="5630863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753" name="Line 14"/>
          <p:cNvSpPr>
            <a:spLocks noChangeShapeType="1"/>
          </p:cNvSpPr>
          <p:nvPr/>
        </p:nvSpPr>
        <p:spPr bwMode="auto">
          <a:xfrm>
            <a:off x="2851150" y="5630863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754" name="Line 15"/>
          <p:cNvSpPr>
            <a:spLocks noChangeShapeType="1"/>
          </p:cNvSpPr>
          <p:nvPr/>
        </p:nvSpPr>
        <p:spPr bwMode="auto">
          <a:xfrm>
            <a:off x="3203575" y="5630863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755" name="Line 16"/>
          <p:cNvSpPr>
            <a:spLocks noChangeShapeType="1"/>
          </p:cNvSpPr>
          <p:nvPr/>
        </p:nvSpPr>
        <p:spPr bwMode="auto">
          <a:xfrm>
            <a:off x="3432175" y="5630863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756" name="Line 17"/>
          <p:cNvSpPr>
            <a:spLocks noChangeShapeType="1"/>
          </p:cNvSpPr>
          <p:nvPr/>
        </p:nvSpPr>
        <p:spPr bwMode="auto">
          <a:xfrm>
            <a:off x="3660775" y="5630863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757" name="Line 18"/>
          <p:cNvSpPr>
            <a:spLocks noChangeShapeType="1"/>
          </p:cNvSpPr>
          <p:nvPr/>
        </p:nvSpPr>
        <p:spPr bwMode="auto">
          <a:xfrm>
            <a:off x="4027488" y="5630863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758" name="Line 19"/>
          <p:cNvSpPr>
            <a:spLocks noChangeShapeType="1"/>
          </p:cNvSpPr>
          <p:nvPr/>
        </p:nvSpPr>
        <p:spPr bwMode="auto">
          <a:xfrm>
            <a:off x="4256088" y="5630863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759" name="Line 20"/>
          <p:cNvSpPr>
            <a:spLocks noChangeShapeType="1"/>
          </p:cNvSpPr>
          <p:nvPr/>
        </p:nvSpPr>
        <p:spPr bwMode="auto">
          <a:xfrm>
            <a:off x="4484688" y="5630863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760" name="Line 21"/>
          <p:cNvSpPr>
            <a:spLocks noChangeShapeType="1"/>
          </p:cNvSpPr>
          <p:nvPr/>
        </p:nvSpPr>
        <p:spPr bwMode="auto">
          <a:xfrm>
            <a:off x="4860925" y="5630863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761" name="Line 22"/>
          <p:cNvSpPr>
            <a:spLocks noChangeShapeType="1"/>
          </p:cNvSpPr>
          <p:nvPr/>
        </p:nvSpPr>
        <p:spPr bwMode="auto">
          <a:xfrm>
            <a:off x="5089525" y="5630863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762" name="Line 23"/>
          <p:cNvSpPr>
            <a:spLocks noChangeShapeType="1"/>
          </p:cNvSpPr>
          <p:nvPr/>
        </p:nvSpPr>
        <p:spPr bwMode="auto">
          <a:xfrm>
            <a:off x="5318125" y="5630863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763" name="Line 24"/>
          <p:cNvSpPr>
            <a:spLocks noChangeShapeType="1"/>
          </p:cNvSpPr>
          <p:nvPr/>
        </p:nvSpPr>
        <p:spPr bwMode="auto">
          <a:xfrm>
            <a:off x="5653088" y="5630863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764" name="Line 25"/>
          <p:cNvSpPr>
            <a:spLocks noChangeShapeType="1"/>
          </p:cNvSpPr>
          <p:nvPr/>
        </p:nvSpPr>
        <p:spPr bwMode="auto">
          <a:xfrm>
            <a:off x="5881688" y="5630863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765" name="Line 26"/>
          <p:cNvSpPr>
            <a:spLocks noChangeShapeType="1"/>
          </p:cNvSpPr>
          <p:nvPr/>
        </p:nvSpPr>
        <p:spPr bwMode="auto">
          <a:xfrm>
            <a:off x="6110288" y="5630863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766" name="Text Box 27"/>
          <p:cNvSpPr txBox="1">
            <a:spLocks noChangeArrowheads="1"/>
          </p:cNvSpPr>
          <p:nvPr/>
        </p:nvSpPr>
        <p:spPr bwMode="auto">
          <a:xfrm>
            <a:off x="1403350" y="5237163"/>
            <a:ext cx="69135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92D050"/>
                </a:solidFill>
                <a:latin typeface="Calibri" pitchFamily="34" charset="0"/>
              </a:rPr>
              <a:t>A U G   U U U   C U U   G A C   C C C   U G A   G G C   G U U</a:t>
            </a:r>
          </a:p>
        </p:txBody>
      </p:sp>
      <p:sp>
        <p:nvSpPr>
          <p:cNvPr id="31767" name="Line 28"/>
          <p:cNvSpPr>
            <a:spLocks noChangeShapeType="1"/>
          </p:cNvSpPr>
          <p:nvPr/>
        </p:nvSpPr>
        <p:spPr bwMode="auto">
          <a:xfrm>
            <a:off x="6500813" y="5629275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768" name="Line 29"/>
          <p:cNvSpPr>
            <a:spLocks noChangeShapeType="1"/>
          </p:cNvSpPr>
          <p:nvPr/>
        </p:nvSpPr>
        <p:spPr bwMode="auto">
          <a:xfrm>
            <a:off x="6729413" y="5629275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769" name="Line 30"/>
          <p:cNvSpPr>
            <a:spLocks noChangeShapeType="1"/>
          </p:cNvSpPr>
          <p:nvPr/>
        </p:nvSpPr>
        <p:spPr bwMode="auto">
          <a:xfrm>
            <a:off x="6958013" y="5629275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770" name="Line 31"/>
          <p:cNvSpPr>
            <a:spLocks noChangeShapeType="1"/>
          </p:cNvSpPr>
          <p:nvPr/>
        </p:nvSpPr>
        <p:spPr bwMode="auto">
          <a:xfrm>
            <a:off x="7340600" y="5629275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771" name="Line 32"/>
          <p:cNvSpPr>
            <a:spLocks noChangeShapeType="1"/>
          </p:cNvSpPr>
          <p:nvPr/>
        </p:nvSpPr>
        <p:spPr bwMode="auto">
          <a:xfrm>
            <a:off x="7569200" y="5629275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772" name="Line 33"/>
          <p:cNvSpPr>
            <a:spLocks noChangeShapeType="1"/>
          </p:cNvSpPr>
          <p:nvPr/>
        </p:nvSpPr>
        <p:spPr bwMode="auto">
          <a:xfrm>
            <a:off x="7797800" y="5629275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773" name="Freeform 37"/>
          <p:cNvSpPr>
            <a:spLocks/>
          </p:cNvSpPr>
          <p:nvPr/>
        </p:nvSpPr>
        <p:spPr bwMode="auto">
          <a:xfrm>
            <a:off x="1584325" y="1465263"/>
            <a:ext cx="546100" cy="838200"/>
          </a:xfrm>
          <a:custGeom>
            <a:avLst/>
            <a:gdLst>
              <a:gd name="T0" fmla="*/ 0 w 344"/>
              <a:gd name="T1" fmla="*/ 2147483647 h 528"/>
              <a:gd name="T2" fmla="*/ 2147483647 w 344"/>
              <a:gd name="T3" fmla="*/ 2147483647 h 528"/>
              <a:gd name="T4" fmla="*/ 2147483647 w 344"/>
              <a:gd name="T5" fmla="*/ 2147483647 h 528"/>
              <a:gd name="T6" fmla="*/ 2147483647 w 344"/>
              <a:gd name="T7" fmla="*/ 2147483647 h 528"/>
              <a:gd name="T8" fmla="*/ 2147483647 w 344"/>
              <a:gd name="T9" fmla="*/ 2147483647 h 528"/>
              <a:gd name="T10" fmla="*/ 2147483647 w 344"/>
              <a:gd name="T11" fmla="*/ 0 h 5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44"/>
              <a:gd name="T19" fmla="*/ 0 h 528"/>
              <a:gd name="T20" fmla="*/ 344 w 344"/>
              <a:gd name="T21" fmla="*/ 528 h 52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44" h="528">
                <a:moveTo>
                  <a:pt x="0" y="288"/>
                </a:moveTo>
                <a:cubicBezTo>
                  <a:pt x="12" y="340"/>
                  <a:pt x="24" y="392"/>
                  <a:pt x="48" y="432"/>
                </a:cubicBezTo>
                <a:cubicBezTo>
                  <a:pt x="72" y="472"/>
                  <a:pt x="104" y="528"/>
                  <a:pt x="144" y="528"/>
                </a:cubicBezTo>
                <a:cubicBezTo>
                  <a:pt x="184" y="528"/>
                  <a:pt x="256" y="472"/>
                  <a:pt x="288" y="432"/>
                </a:cubicBezTo>
                <a:cubicBezTo>
                  <a:pt x="320" y="392"/>
                  <a:pt x="328" y="360"/>
                  <a:pt x="336" y="288"/>
                </a:cubicBezTo>
                <a:cubicBezTo>
                  <a:pt x="344" y="216"/>
                  <a:pt x="336" y="48"/>
                  <a:pt x="336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774" name="Text Box 38"/>
          <p:cNvSpPr txBox="1">
            <a:spLocks noChangeArrowheads="1"/>
          </p:cNvSpPr>
          <p:nvPr/>
        </p:nvSpPr>
        <p:spPr bwMode="auto">
          <a:xfrm>
            <a:off x="1187450" y="4954588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   </a:t>
            </a:r>
            <a:r>
              <a:rPr lang="en-GB" b="1">
                <a:solidFill>
                  <a:srgbClr val="FFFF00"/>
                </a:solidFill>
                <a:latin typeface="Calibri" pitchFamily="34" charset="0"/>
              </a:rPr>
              <a:t>U A C</a:t>
            </a:r>
          </a:p>
        </p:txBody>
      </p:sp>
      <p:sp>
        <p:nvSpPr>
          <p:cNvPr id="31775" name="Oval 39"/>
          <p:cNvSpPr>
            <a:spLocks noChangeArrowheads="1"/>
          </p:cNvSpPr>
          <p:nvPr/>
        </p:nvSpPr>
        <p:spPr bwMode="auto">
          <a:xfrm>
            <a:off x="1584325" y="4132263"/>
            <a:ext cx="457200" cy="6096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pt-BR" sz="2400">
              <a:solidFill>
                <a:srgbClr val="FFFF00"/>
              </a:solidFill>
              <a:latin typeface="Times New Roman" pitchFamily="18" charset="0"/>
            </a:endParaRPr>
          </a:p>
        </p:txBody>
      </p:sp>
      <p:grpSp>
        <p:nvGrpSpPr>
          <p:cNvPr id="31776" name="Group 40"/>
          <p:cNvGrpSpPr>
            <a:grpSpLocks/>
          </p:cNvGrpSpPr>
          <p:nvPr/>
        </p:nvGrpSpPr>
        <p:grpSpPr bwMode="auto">
          <a:xfrm>
            <a:off x="1579563" y="4738688"/>
            <a:ext cx="481012" cy="290512"/>
            <a:chOff x="480" y="2256"/>
            <a:chExt cx="192" cy="192"/>
          </a:xfrm>
        </p:grpSpPr>
        <p:grpSp>
          <p:nvGrpSpPr>
            <p:cNvPr id="31799" name="Group 41"/>
            <p:cNvGrpSpPr>
              <a:grpSpLocks/>
            </p:cNvGrpSpPr>
            <p:nvPr/>
          </p:nvGrpSpPr>
          <p:grpSpPr bwMode="auto">
            <a:xfrm>
              <a:off x="480" y="2256"/>
              <a:ext cx="192" cy="192"/>
              <a:chOff x="480" y="2256"/>
              <a:chExt cx="192" cy="192"/>
            </a:xfrm>
          </p:grpSpPr>
          <p:sp>
            <p:nvSpPr>
              <p:cNvPr id="31801" name="Line 42"/>
              <p:cNvSpPr>
                <a:spLocks noChangeShapeType="1"/>
              </p:cNvSpPr>
              <p:nvPr/>
            </p:nvSpPr>
            <p:spPr bwMode="auto">
              <a:xfrm>
                <a:off x="480" y="2256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802" name="Line 43"/>
              <p:cNvSpPr>
                <a:spLocks noChangeShapeType="1"/>
              </p:cNvSpPr>
              <p:nvPr/>
            </p:nvSpPr>
            <p:spPr bwMode="auto">
              <a:xfrm>
                <a:off x="672" y="2256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803" name="Line 44"/>
              <p:cNvSpPr>
                <a:spLocks noChangeShapeType="1"/>
              </p:cNvSpPr>
              <p:nvPr/>
            </p:nvSpPr>
            <p:spPr bwMode="auto">
              <a:xfrm>
                <a:off x="576" y="2256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1800" name="Line 45"/>
            <p:cNvSpPr>
              <a:spLocks noChangeShapeType="1"/>
            </p:cNvSpPr>
            <p:nvPr/>
          </p:nvSpPr>
          <p:spPr bwMode="auto">
            <a:xfrm>
              <a:off x="480" y="2256"/>
              <a:ext cx="192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1777" name="Oval 46"/>
          <p:cNvSpPr>
            <a:spLocks noChangeArrowheads="1"/>
          </p:cNvSpPr>
          <p:nvPr/>
        </p:nvSpPr>
        <p:spPr bwMode="auto">
          <a:xfrm>
            <a:off x="1584325" y="2303463"/>
            <a:ext cx="457200" cy="6096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pt-BR" sz="2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31778" name="Oval 47"/>
          <p:cNvSpPr>
            <a:spLocks noChangeArrowheads="1"/>
          </p:cNvSpPr>
          <p:nvPr/>
        </p:nvSpPr>
        <p:spPr bwMode="auto">
          <a:xfrm>
            <a:off x="1584325" y="2913063"/>
            <a:ext cx="457200" cy="6096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pt-BR" sz="2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31779" name="Oval 48"/>
          <p:cNvSpPr>
            <a:spLocks noChangeArrowheads="1"/>
          </p:cNvSpPr>
          <p:nvPr/>
        </p:nvSpPr>
        <p:spPr bwMode="auto">
          <a:xfrm>
            <a:off x="1584325" y="3522663"/>
            <a:ext cx="457200" cy="6096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pt-BR" sz="2400">
              <a:solidFill>
                <a:srgbClr val="FFFF00"/>
              </a:solidFill>
              <a:latin typeface="Times New Roman" pitchFamily="18" charset="0"/>
            </a:endParaRPr>
          </a:p>
        </p:txBody>
      </p:sp>
      <p:grpSp>
        <p:nvGrpSpPr>
          <p:cNvPr id="31780" name="Group 50"/>
          <p:cNvGrpSpPr>
            <a:grpSpLocks/>
          </p:cNvGrpSpPr>
          <p:nvPr/>
        </p:nvGrpSpPr>
        <p:grpSpPr bwMode="auto">
          <a:xfrm rot="-1005188">
            <a:off x="1436688" y="1619250"/>
            <a:ext cx="1984375" cy="3705225"/>
            <a:chOff x="1292" y="709"/>
            <a:chExt cx="1250" cy="2334"/>
          </a:xfrm>
        </p:grpSpPr>
        <p:sp>
          <p:nvSpPr>
            <p:cNvPr id="31787" name="Freeform 51"/>
            <p:cNvSpPr>
              <a:spLocks/>
            </p:cNvSpPr>
            <p:nvPr/>
          </p:nvSpPr>
          <p:spPr bwMode="auto">
            <a:xfrm rot="1034805">
              <a:off x="2198" y="709"/>
              <a:ext cx="344" cy="528"/>
            </a:xfrm>
            <a:custGeom>
              <a:avLst/>
              <a:gdLst>
                <a:gd name="T0" fmla="*/ 0 w 344"/>
                <a:gd name="T1" fmla="*/ 288 h 528"/>
                <a:gd name="T2" fmla="*/ 48 w 344"/>
                <a:gd name="T3" fmla="*/ 432 h 528"/>
                <a:gd name="T4" fmla="*/ 144 w 344"/>
                <a:gd name="T5" fmla="*/ 528 h 528"/>
                <a:gd name="T6" fmla="*/ 288 w 344"/>
                <a:gd name="T7" fmla="*/ 432 h 528"/>
                <a:gd name="T8" fmla="*/ 336 w 344"/>
                <a:gd name="T9" fmla="*/ 288 h 528"/>
                <a:gd name="T10" fmla="*/ 336 w 344"/>
                <a:gd name="T11" fmla="*/ 0 h 5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4"/>
                <a:gd name="T19" fmla="*/ 0 h 528"/>
                <a:gd name="T20" fmla="*/ 344 w 344"/>
                <a:gd name="T21" fmla="*/ 528 h 5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4" h="528">
                  <a:moveTo>
                    <a:pt x="0" y="288"/>
                  </a:moveTo>
                  <a:cubicBezTo>
                    <a:pt x="12" y="340"/>
                    <a:pt x="24" y="392"/>
                    <a:pt x="48" y="432"/>
                  </a:cubicBezTo>
                  <a:cubicBezTo>
                    <a:pt x="72" y="472"/>
                    <a:pt x="104" y="528"/>
                    <a:pt x="144" y="528"/>
                  </a:cubicBezTo>
                  <a:cubicBezTo>
                    <a:pt x="184" y="528"/>
                    <a:pt x="256" y="472"/>
                    <a:pt x="288" y="432"/>
                  </a:cubicBezTo>
                  <a:cubicBezTo>
                    <a:pt x="320" y="392"/>
                    <a:pt x="328" y="360"/>
                    <a:pt x="336" y="288"/>
                  </a:cubicBezTo>
                  <a:cubicBezTo>
                    <a:pt x="344" y="216"/>
                    <a:pt x="336" y="48"/>
                    <a:pt x="336" y="0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1788" name="Text Box 52"/>
            <p:cNvSpPr txBox="1">
              <a:spLocks noChangeArrowheads="1"/>
            </p:cNvSpPr>
            <p:nvPr/>
          </p:nvSpPr>
          <p:spPr bwMode="auto">
            <a:xfrm rot="1034805">
              <a:off x="1292" y="2793"/>
              <a:ext cx="8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b="1">
                  <a:solidFill>
                    <a:schemeClr val="accent2"/>
                  </a:solidFill>
                  <a:latin typeface="Calibri" pitchFamily="34" charset="0"/>
                </a:rPr>
                <a:t>   </a:t>
              </a:r>
              <a:r>
                <a:rPr lang="en-GB" b="1">
                  <a:solidFill>
                    <a:srgbClr val="FFFF00"/>
                  </a:solidFill>
                  <a:latin typeface="Calibri" pitchFamily="34" charset="0"/>
                </a:rPr>
                <a:t>A A A</a:t>
              </a:r>
            </a:p>
          </p:txBody>
        </p:sp>
        <p:sp>
          <p:nvSpPr>
            <p:cNvPr id="31789" name="Oval 53"/>
            <p:cNvSpPr>
              <a:spLocks noChangeArrowheads="1"/>
            </p:cNvSpPr>
            <p:nvPr/>
          </p:nvSpPr>
          <p:spPr bwMode="auto">
            <a:xfrm rot="1034805">
              <a:off x="1683" y="2308"/>
              <a:ext cx="288" cy="384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pt-BR" sz="24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grpSp>
          <p:nvGrpSpPr>
            <p:cNvPr id="31790" name="Group 54"/>
            <p:cNvGrpSpPr>
              <a:grpSpLocks/>
            </p:cNvGrpSpPr>
            <p:nvPr/>
          </p:nvGrpSpPr>
          <p:grpSpPr bwMode="auto">
            <a:xfrm rot="1034805">
              <a:off x="1590" y="2681"/>
              <a:ext cx="324" cy="169"/>
              <a:chOff x="480" y="2256"/>
              <a:chExt cx="192" cy="192"/>
            </a:xfrm>
          </p:grpSpPr>
          <p:grpSp>
            <p:nvGrpSpPr>
              <p:cNvPr id="31794" name="Group 55"/>
              <p:cNvGrpSpPr>
                <a:grpSpLocks/>
              </p:cNvGrpSpPr>
              <p:nvPr/>
            </p:nvGrpSpPr>
            <p:grpSpPr bwMode="auto">
              <a:xfrm>
                <a:off x="480" y="2256"/>
                <a:ext cx="192" cy="192"/>
                <a:chOff x="480" y="2256"/>
                <a:chExt cx="192" cy="192"/>
              </a:xfrm>
            </p:grpSpPr>
            <p:sp>
              <p:nvSpPr>
                <p:cNvPr id="31796" name="Line 56"/>
                <p:cNvSpPr>
                  <a:spLocks noChangeShapeType="1"/>
                </p:cNvSpPr>
                <p:nvPr/>
              </p:nvSpPr>
              <p:spPr bwMode="auto">
                <a:xfrm>
                  <a:off x="480" y="2256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1797" name="Line 57"/>
                <p:cNvSpPr>
                  <a:spLocks noChangeShapeType="1"/>
                </p:cNvSpPr>
                <p:nvPr/>
              </p:nvSpPr>
              <p:spPr bwMode="auto">
                <a:xfrm>
                  <a:off x="672" y="2256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1798" name="Line 58"/>
                <p:cNvSpPr>
                  <a:spLocks noChangeShapeType="1"/>
                </p:cNvSpPr>
                <p:nvPr/>
              </p:nvSpPr>
              <p:spPr bwMode="auto">
                <a:xfrm>
                  <a:off x="576" y="2256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1795" name="Line 59"/>
              <p:cNvSpPr>
                <a:spLocks noChangeShapeType="1"/>
              </p:cNvSpPr>
              <p:nvPr/>
            </p:nvSpPr>
            <p:spPr bwMode="auto">
              <a:xfrm>
                <a:off x="480" y="22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1791" name="Oval 60"/>
            <p:cNvSpPr>
              <a:spLocks noChangeArrowheads="1"/>
            </p:cNvSpPr>
            <p:nvPr/>
          </p:nvSpPr>
          <p:spPr bwMode="auto">
            <a:xfrm rot="1034805">
              <a:off x="2047" y="1208"/>
              <a:ext cx="288" cy="384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pt-BR" sz="24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sp>
          <p:nvSpPr>
            <p:cNvPr id="31792" name="Oval 61"/>
            <p:cNvSpPr>
              <a:spLocks noChangeArrowheads="1"/>
            </p:cNvSpPr>
            <p:nvPr/>
          </p:nvSpPr>
          <p:spPr bwMode="auto">
            <a:xfrm rot="1034805">
              <a:off x="1933" y="1574"/>
              <a:ext cx="288" cy="384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pt-BR" sz="24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sp>
          <p:nvSpPr>
            <p:cNvPr id="31793" name="Oval 62"/>
            <p:cNvSpPr>
              <a:spLocks noChangeArrowheads="1"/>
            </p:cNvSpPr>
            <p:nvPr/>
          </p:nvSpPr>
          <p:spPr bwMode="auto">
            <a:xfrm rot="1034805">
              <a:off x="1819" y="1941"/>
              <a:ext cx="288" cy="384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pt-BR" sz="24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781" name="Text Box 64"/>
          <p:cNvSpPr txBox="1">
            <a:spLocks noChangeArrowheads="1"/>
          </p:cNvSpPr>
          <p:nvPr/>
        </p:nvSpPr>
        <p:spPr bwMode="auto">
          <a:xfrm rot="-3024065">
            <a:off x="2613025" y="492125"/>
            <a:ext cx="151288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pt-BR" b="1">
                <a:solidFill>
                  <a:srgbClr val="FF9900"/>
                </a:solidFill>
                <a:latin typeface="Calibri" pitchFamily="34" charset="0"/>
              </a:rPr>
              <a:t>           H</a:t>
            </a:r>
          </a:p>
          <a:p>
            <a:pPr eaLnBrk="1" hangingPunct="1"/>
            <a:r>
              <a:rPr lang="pt-BR" b="1">
                <a:solidFill>
                  <a:srgbClr val="FF9900"/>
                </a:solidFill>
                <a:latin typeface="Calibri" pitchFamily="34" charset="0"/>
              </a:rPr>
              <a:t>-OOC-C-NH</a:t>
            </a:r>
            <a:r>
              <a:rPr lang="pt-BR" b="1" baseline="-25000">
                <a:solidFill>
                  <a:srgbClr val="FF9900"/>
                </a:solidFill>
                <a:latin typeface="Calibri" pitchFamily="34" charset="0"/>
              </a:rPr>
              <a:t>2</a:t>
            </a:r>
          </a:p>
          <a:p>
            <a:pPr eaLnBrk="1" hangingPunct="1"/>
            <a:r>
              <a:rPr lang="pt-BR" b="1">
                <a:solidFill>
                  <a:srgbClr val="FF9900"/>
                </a:solidFill>
                <a:latin typeface="Calibri" pitchFamily="34" charset="0"/>
              </a:rPr>
              <a:t>           R</a:t>
            </a:r>
          </a:p>
        </p:txBody>
      </p:sp>
      <p:sp>
        <p:nvSpPr>
          <p:cNvPr id="31782" name="Text Box 65"/>
          <p:cNvSpPr txBox="1">
            <a:spLocks noChangeArrowheads="1"/>
          </p:cNvSpPr>
          <p:nvPr/>
        </p:nvSpPr>
        <p:spPr bwMode="auto">
          <a:xfrm rot="-3425799">
            <a:off x="1615281" y="308769"/>
            <a:ext cx="1847851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pt-BR" b="1">
                <a:solidFill>
                  <a:srgbClr val="FF0000"/>
                </a:solidFill>
                <a:latin typeface="Calibri" pitchFamily="34" charset="0"/>
              </a:rPr>
              <a:t>           H H</a:t>
            </a:r>
          </a:p>
          <a:p>
            <a:pPr eaLnBrk="1" hangingPunct="1"/>
            <a:r>
              <a:rPr lang="pt-BR" b="1">
                <a:solidFill>
                  <a:srgbClr val="FF0000"/>
                </a:solidFill>
                <a:latin typeface="Calibri" pitchFamily="34" charset="0"/>
              </a:rPr>
              <a:t>-OOC-C-N-COH</a:t>
            </a:r>
            <a:endParaRPr lang="pt-BR" b="1" baseline="-2500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/>
            <a:r>
              <a:rPr lang="pt-BR" b="1">
                <a:solidFill>
                  <a:srgbClr val="FF0000"/>
                </a:solidFill>
                <a:latin typeface="Calibri" pitchFamily="34" charset="0"/>
              </a:rPr>
              <a:t>           R</a:t>
            </a:r>
          </a:p>
        </p:txBody>
      </p:sp>
      <p:sp>
        <p:nvSpPr>
          <p:cNvPr id="31783" name="Freeform 67"/>
          <p:cNvSpPr>
            <a:spLocks/>
          </p:cNvSpPr>
          <p:nvPr/>
        </p:nvSpPr>
        <p:spPr bwMode="auto">
          <a:xfrm>
            <a:off x="2500313" y="439738"/>
            <a:ext cx="1008062" cy="741362"/>
          </a:xfrm>
          <a:custGeom>
            <a:avLst/>
            <a:gdLst>
              <a:gd name="T0" fmla="*/ 2147483647 w 635"/>
              <a:gd name="T1" fmla="*/ 2147483647 h 467"/>
              <a:gd name="T2" fmla="*/ 2147483647 w 635"/>
              <a:gd name="T3" fmla="*/ 2147483647 h 467"/>
              <a:gd name="T4" fmla="*/ 2147483647 w 635"/>
              <a:gd name="T5" fmla="*/ 2147483647 h 467"/>
              <a:gd name="T6" fmla="*/ 2147483647 w 635"/>
              <a:gd name="T7" fmla="*/ 2147483647 h 467"/>
              <a:gd name="T8" fmla="*/ 2147483647 w 635"/>
              <a:gd name="T9" fmla="*/ 2147483647 h 467"/>
              <a:gd name="T10" fmla="*/ 0 w 635"/>
              <a:gd name="T11" fmla="*/ 2147483647 h 46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35"/>
              <a:gd name="T19" fmla="*/ 0 h 467"/>
              <a:gd name="T20" fmla="*/ 635 w 635"/>
              <a:gd name="T21" fmla="*/ 467 h 46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35" h="467">
                <a:moveTo>
                  <a:pt x="635" y="98"/>
                </a:moveTo>
                <a:cubicBezTo>
                  <a:pt x="574" y="49"/>
                  <a:pt x="514" y="0"/>
                  <a:pt x="454" y="7"/>
                </a:cubicBezTo>
                <a:cubicBezTo>
                  <a:pt x="394" y="14"/>
                  <a:pt x="295" y="82"/>
                  <a:pt x="272" y="143"/>
                </a:cubicBezTo>
                <a:cubicBezTo>
                  <a:pt x="249" y="204"/>
                  <a:pt x="341" y="317"/>
                  <a:pt x="318" y="370"/>
                </a:cubicBezTo>
                <a:cubicBezTo>
                  <a:pt x="295" y="423"/>
                  <a:pt x="189" y="453"/>
                  <a:pt x="136" y="460"/>
                </a:cubicBezTo>
                <a:cubicBezTo>
                  <a:pt x="83" y="467"/>
                  <a:pt x="41" y="441"/>
                  <a:pt x="0" y="41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784" name="Text Box 68"/>
          <p:cNvSpPr txBox="1">
            <a:spLocks noChangeArrowheads="1"/>
          </p:cNvSpPr>
          <p:nvPr/>
        </p:nvSpPr>
        <p:spPr bwMode="auto">
          <a:xfrm rot="-3462216">
            <a:off x="3269457" y="321469"/>
            <a:ext cx="395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pt-BR" b="1">
                <a:solidFill>
                  <a:srgbClr val="FF9900"/>
                </a:solidFill>
                <a:latin typeface="Calibri" pitchFamily="34" charset="0"/>
              </a:rPr>
              <a:t>..</a:t>
            </a:r>
          </a:p>
        </p:txBody>
      </p:sp>
      <p:sp>
        <p:nvSpPr>
          <p:cNvPr id="31785" name="Freeform 69"/>
          <p:cNvSpPr>
            <a:spLocks/>
          </p:cNvSpPr>
          <p:nvPr/>
        </p:nvSpPr>
        <p:spPr bwMode="auto">
          <a:xfrm>
            <a:off x="1966913" y="884238"/>
            <a:ext cx="301625" cy="312737"/>
          </a:xfrm>
          <a:custGeom>
            <a:avLst/>
            <a:gdLst>
              <a:gd name="T0" fmla="*/ 2147483647 w 190"/>
              <a:gd name="T1" fmla="*/ 2147483647 h 197"/>
              <a:gd name="T2" fmla="*/ 2147483647 w 190"/>
              <a:gd name="T3" fmla="*/ 2147483647 h 197"/>
              <a:gd name="T4" fmla="*/ 2147483647 w 190"/>
              <a:gd name="T5" fmla="*/ 2147483647 h 197"/>
              <a:gd name="T6" fmla="*/ 2147483647 w 190"/>
              <a:gd name="T7" fmla="*/ 2147483647 h 197"/>
              <a:gd name="T8" fmla="*/ 0 60000 65536"/>
              <a:gd name="T9" fmla="*/ 0 60000 65536"/>
              <a:gd name="T10" fmla="*/ 0 60000 65536"/>
              <a:gd name="T11" fmla="*/ 0 60000 65536"/>
              <a:gd name="T12" fmla="*/ 0 w 190"/>
              <a:gd name="T13" fmla="*/ 0 h 197"/>
              <a:gd name="T14" fmla="*/ 190 w 190"/>
              <a:gd name="T15" fmla="*/ 197 h 19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0" h="197">
                <a:moveTo>
                  <a:pt x="190" y="15"/>
                </a:moveTo>
                <a:cubicBezTo>
                  <a:pt x="159" y="7"/>
                  <a:pt x="129" y="0"/>
                  <a:pt x="99" y="15"/>
                </a:cubicBezTo>
                <a:cubicBezTo>
                  <a:pt x="69" y="30"/>
                  <a:pt x="16" y="76"/>
                  <a:pt x="8" y="106"/>
                </a:cubicBezTo>
                <a:cubicBezTo>
                  <a:pt x="0" y="136"/>
                  <a:pt x="26" y="166"/>
                  <a:pt x="53" y="19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634921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15938" y="4508500"/>
            <a:ext cx="2687637" cy="1905000"/>
            <a:chOff x="4860" y="2340"/>
            <a:chExt cx="1440" cy="1800"/>
          </a:xfrm>
        </p:grpSpPr>
        <p:sp>
          <p:nvSpPr>
            <p:cNvPr id="32846" name="Oval 6"/>
            <p:cNvSpPr>
              <a:spLocks noChangeArrowheads="1"/>
            </p:cNvSpPr>
            <p:nvPr/>
          </p:nvSpPr>
          <p:spPr bwMode="auto">
            <a:xfrm>
              <a:off x="4860" y="2340"/>
              <a:ext cx="1440" cy="144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latin typeface="Calibri" pitchFamily="34" charset="0"/>
              </a:endParaRPr>
            </a:p>
          </p:txBody>
        </p:sp>
        <p:sp>
          <p:nvSpPr>
            <p:cNvPr id="32847" name="Oval 7"/>
            <p:cNvSpPr>
              <a:spLocks noChangeArrowheads="1"/>
            </p:cNvSpPr>
            <p:nvPr/>
          </p:nvSpPr>
          <p:spPr bwMode="auto">
            <a:xfrm>
              <a:off x="5040" y="3240"/>
              <a:ext cx="1080" cy="90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latin typeface="Calibri" pitchFamily="34" charset="0"/>
              </a:endParaRPr>
            </a:p>
          </p:txBody>
        </p:sp>
      </p:grpSp>
      <p:sp>
        <p:nvSpPr>
          <p:cNvPr id="32771" name="Rectangle 8"/>
          <p:cNvSpPr>
            <a:spLocks noChangeArrowheads="1"/>
          </p:cNvSpPr>
          <p:nvPr/>
        </p:nvSpPr>
        <p:spPr bwMode="auto">
          <a:xfrm>
            <a:off x="1200150" y="5932488"/>
            <a:ext cx="6997700" cy="2333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32772" name="Line 9"/>
          <p:cNvSpPr>
            <a:spLocks noChangeShapeType="1"/>
          </p:cNvSpPr>
          <p:nvPr/>
        </p:nvSpPr>
        <p:spPr bwMode="auto">
          <a:xfrm>
            <a:off x="1555750" y="5616575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773" name="Line 10"/>
          <p:cNvSpPr>
            <a:spLocks noChangeShapeType="1"/>
          </p:cNvSpPr>
          <p:nvPr/>
        </p:nvSpPr>
        <p:spPr bwMode="auto">
          <a:xfrm>
            <a:off x="1784350" y="5616575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774" name="Line 11"/>
          <p:cNvSpPr>
            <a:spLocks noChangeShapeType="1"/>
          </p:cNvSpPr>
          <p:nvPr/>
        </p:nvSpPr>
        <p:spPr bwMode="auto">
          <a:xfrm>
            <a:off x="2012950" y="5616575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775" name="Line 12"/>
          <p:cNvSpPr>
            <a:spLocks noChangeShapeType="1"/>
          </p:cNvSpPr>
          <p:nvPr/>
        </p:nvSpPr>
        <p:spPr bwMode="auto">
          <a:xfrm>
            <a:off x="2393950" y="5616575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776" name="Line 13"/>
          <p:cNvSpPr>
            <a:spLocks noChangeShapeType="1"/>
          </p:cNvSpPr>
          <p:nvPr/>
        </p:nvSpPr>
        <p:spPr bwMode="auto">
          <a:xfrm>
            <a:off x="2622550" y="5616575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777" name="Line 14"/>
          <p:cNvSpPr>
            <a:spLocks noChangeShapeType="1"/>
          </p:cNvSpPr>
          <p:nvPr/>
        </p:nvSpPr>
        <p:spPr bwMode="auto">
          <a:xfrm>
            <a:off x="2851150" y="5616575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778" name="Line 15"/>
          <p:cNvSpPr>
            <a:spLocks noChangeShapeType="1"/>
          </p:cNvSpPr>
          <p:nvPr/>
        </p:nvSpPr>
        <p:spPr bwMode="auto">
          <a:xfrm>
            <a:off x="3203575" y="5616575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779" name="Line 16"/>
          <p:cNvSpPr>
            <a:spLocks noChangeShapeType="1"/>
          </p:cNvSpPr>
          <p:nvPr/>
        </p:nvSpPr>
        <p:spPr bwMode="auto">
          <a:xfrm>
            <a:off x="3432175" y="5616575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780" name="Line 17"/>
          <p:cNvSpPr>
            <a:spLocks noChangeShapeType="1"/>
          </p:cNvSpPr>
          <p:nvPr/>
        </p:nvSpPr>
        <p:spPr bwMode="auto">
          <a:xfrm>
            <a:off x="3660775" y="5616575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781" name="Line 18"/>
          <p:cNvSpPr>
            <a:spLocks noChangeShapeType="1"/>
          </p:cNvSpPr>
          <p:nvPr/>
        </p:nvSpPr>
        <p:spPr bwMode="auto">
          <a:xfrm>
            <a:off x="4027488" y="5616575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782" name="Line 19"/>
          <p:cNvSpPr>
            <a:spLocks noChangeShapeType="1"/>
          </p:cNvSpPr>
          <p:nvPr/>
        </p:nvSpPr>
        <p:spPr bwMode="auto">
          <a:xfrm>
            <a:off x="4256088" y="5616575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783" name="Line 20"/>
          <p:cNvSpPr>
            <a:spLocks noChangeShapeType="1"/>
          </p:cNvSpPr>
          <p:nvPr/>
        </p:nvSpPr>
        <p:spPr bwMode="auto">
          <a:xfrm>
            <a:off x="4484688" y="5616575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784" name="Line 21"/>
          <p:cNvSpPr>
            <a:spLocks noChangeShapeType="1"/>
          </p:cNvSpPr>
          <p:nvPr/>
        </p:nvSpPr>
        <p:spPr bwMode="auto">
          <a:xfrm>
            <a:off x="4860925" y="5616575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785" name="Line 22"/>
          <p:cNvSpPr>
            <a:spLocks noChangeShapeType="1"/>
          </p:cNvSpPr>
          <p:nvPr/>
        </p:nvSpPr>
        <p:spPr bwMode="auto">
          <a:xfrm>
            <a:off x="5089525" y="5616575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786" name="Line 23"/>
          <p:cNvSpPr>
            <a:spLocks noChangeShapeType="1"/>
          </p:cNvSpPr>
          <p:nvPr/>
        </p:nvSpPr>
        <p:spPr bwMode="auto">
          <a:xfrm>
            <a:off x="5318125" y="5616575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787" name="Line 24"/>
          <p:cNvSpPr>
            <a:spLocks noChangeShapeType="1"/>
          </p:cNvSpPr>
          <p:nvPr/>
        </p:nvSpPr>
        <p:spPr bwMode="auto">
          <a:xfrm>
            <a:off x="5653088" y="5616575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788" name="Line 25"/>
          <p:cNvSpPr>
            <a:spLocks noChangeShapeType="1"/>
          </p:cNvSpPr>
          <p:nvPr/>
        </p:nvSpPr>
        <p:spPr bwMode="auto">
          <a:xfrm>
            <a:off x="5881688" y="5616575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789" name="Line 26"/>
          <p:cNvSpPr>
            <a:spLocks noChangeShapeType="1"/>
          </p:cNvSpPr>
          <p:nvPr/>
        </p:nvSpPr>
        <p:spPr bwMode="auto">
          <a:xfrm>
            <a:off x="6110288" y="5616575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790" name="Text Box 27"/>
          <p:cNvSpPr txBox="1">
            <a:spLocks noChangeArrowheads="1"/>
          </p:cNvSpPr>
          <p:nvPr/>
        </p:nvSpPr>
        <p:spPr bwMode="auto">
          <a:xfrm>
            <a:off x="1403350" y="5222875"/>
            <a:ext cx="6913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92D050"/>
                </a:solidFill>
                <a:latin typeface="Calibri" pitchFamily="34" charset="0"/>
              </a:rPr>
              <a:t>A U G   U U U   C U U   G A C   C C C   U G A   G G C   G U U</a:t>
            </a:r>
          </a:p>
        </p:txBody>
      </p:sp>
      <p:sp>
        <p:nvSpPr>
          <p:cNvPr id="32791" name="Line 28"/>
          <p:cNvSpPr>
            <a:spLocks noChangeShapeType="1"/>
          </p:cNvSpPr>
          <p:nvPr/>
        </p:nvSpPr>
        <p:spPr bwMode="auto">
          <a:xfrm>
            <a:off x="6500813" y="56149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792" name="Line 29"/>
          <p:cNvSpPr>
            <a:spLocks noChangeShapeType="1"/>
          </p:cNvSpPr>
          <p:nvPr/>
        </p:nvSpPr>
        <p:spPr bwMode="auto">
          <a:xfrm>
            <a:off x="6729413" y="56149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793" name="Line 30"/>
          <p:cNvSpPr>
            <a:spLocks noChangeShapeType="1"/>
          </p:cNvSpPr>
          <p:nvPr/>
        </p:nvSpPr>
        <p:spPr bwMode="auto">
          <a:xfrm>
            <a:off x="6958013" y="56149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794" name="Line 31"/>
          <p:cNvSpPr>
            <a:spLocks noChangeShapeType="1"/>
          </p:cNvSpPr>
          <p:nvPr/>
        </p:nvSpPr>
        <p:spPr bwMode="auto">
          <a:xfrm>
            <a:off x="7340600" y="56149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795" name="Line 32"/>
          <p:cNvSpPr>
            <a:spLocks noChangeShapeType="1"/>
          </p:cNvSpPr>
          <p:nvPr/>
        </p:nvSpPr>
        <p:spPr bwMode="auto">
          <a:xfrm>
            <a:off x="7569200" y="56149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796" name="Line 33"/>
          <p:cNvSpPr>
            <a:spLocks noChangeShapeType="1"/>
          </p:cNvSpPr>
          <p:nvPr/>
        </p:nvSpPr>
        <p:spPr bwMode="auto">
          <a:xfrm>
            <a:off x="7797800" y="56149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3" name="Group 76"/>
          <p:cNvGrpSpPr>
            <a:grpSpLocks/>
          </p:cNvGrpSpPr>
          <p:nvPr/>
        </p:nvGrpSpPr>
        <p:grpSpPr bwMode="auto">
          <a:xfrm rot="-891184">
            <a:off x="612775" y="1343025"/>
            <a:ext cx="1295400" cy="3886200"/>
            <a:chOff x="748" y="914"/>
            <a:chExt cx="816" cy="2448"/>
          </a:xfrm>
        </p:grpSpPr>
        <p:sp>
          <p:nvSpPr>
            <p:cNvPr id="32834" name="Freeform 37"/>
            <p:cNvSpPr>
              <a:spLocks/>
            </p:cNvSpPr>
            <p:nvPr/>
          </p:nvSpPr>
          <p:spPr bwMode="auto">
            <a:xfrm>
              <a:off x="998" y="914"/>
              <a:ext cx="344" cy="528"/>
            </a:xfrm>
            <a:custGeom>
              <a:avLst/>
              <a:gdLst>
                <a:gd name="T0" fmla="*/ 0 w 344"/>
                <a:gd name="T1" fmla="*/ 288 h 528"/>
                <a:gd name="T2" fmla="*/ 48 w 344"/>
                <a:gd name="T3" fmla="*/ 432 h 528"/>
                <a:gd name="T4" fmla="*/ 144 w 344"/>
                <a:gd name="T5" fmla="*/ 528 h 528"/>
                <a:gd name="T6" fmla="*/ 288 w 344"/>
                <a:gd name="T7" fmla="*/ 432 h 528"/>
                <a:gd name="T8" fmla="*/ 336 w 344"/>
                <a:gd name="T9" fmla="*/ 288 h 528"/>
                <a:gd name="T10" fmla="*/ 336 w 344"/>
                <a:gd name="T11" fmla="*/ 0 h 5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4"/>
                <a:gd name="T19" fmla="*/ 0 h 528"/>
                <a:gd name="T20" fmla="*/ 344 w 344"/>
                <a:gd name="T21" fmla="*/ 528 h 5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4" h="528">
                  <a:moveTo>
                    <a:pt x="0" y="288"/>
                  </a:moveTo>
                  <a:cubicBezTo>
                    <a:pt x="12" y="340"/>
                    <a:pt x="24" y="392"/>
                    <a:pt x="48" y="432"/>
                  </a:cubicBezTo>
                  <a:cubicBezTo>
                    <a:pt x="72" y="472"/>
                    <a:pt x="104" y="528"/>
                    <a:pt x="144" y="528"/>
                  </a:cubicBezTo>
                  <a:cubicBezTo>
                    <a:pt x="184" y="528"/>
                    <a:pt x="256" y="472"/>
                    <a:pt x="288" y="432"/>
                  </a:cubicBezTo>
                  <a:cubicBezTo>
                    <a:pt x="320" y="392"/>
                    <a:pt x="328" y="360"/>
                    <a:pt x="336" y="288"/>
                  </a:cubicBezTo>
                  <a:cubicBezTo>
                    <a:pt x="344" y="216"/>
                    <a:pt x="336" y="48"/>
                    <a:pt x="336" y="0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835" name="Text Box 38"/>
            <p:cNvSpPr txBox="1">
              <a:spLocks noChangeArrowheads="1"/>
            </p:cNvSpPr>
            <p:nvPr/>
          </p:nvSpPr>
          <p:spPr bwMode="auto">
            <a:xfrm>
              <a:off x="748" y="3112"/>
              <a:ext cx="8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b="1">
                  <a:latin typeface="Calibri" pitchFamily="34" charset="0"/>
                </a:rPr>
                <a:t>   </a:t>
              </a:r>
              <a:r>
                <a:rPr lang="en-GB" b="1">
                  <a:solidFill>
                    <a:srgbClr val="FFFF00"/>
                  </a:solidFill>
                  <a:latin typeface="Calibri" pitchFamily="34" charset="0"/>
                </a:rPr>
                <a:t>U A C</a:t>
              </a:r>
            </a:p>
          </p:txBody>
        </p:sp>
        <p:sp>
          <p:nvSpPr>
            <p:cNvPr id="32836" name="Oval 39"/>
            <p:cNvSpPr>
              <a:spLocks noChangeArrowheads="1"/>
            </p:cNvSpPr>
            <p:nvPr/>
          </p:nvSpPr>
          <p:spPr bwMode="auto">
            <a:xfrm>
              <a:off x="998" y="2594"/>
              <a:ext cx="288" cy="384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pt-BR" sz="24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grpSp>
          <p:nvGrpSpPr>
            <p:cNvPr id="32837" name="Group 40"/>
            <p:cNvGrpSpPr>
              <a:grpSpLocks/>
            </p:cNvGrpSpPr>
            <p:nvPr/>
          </p:nvGrpSpPr>
          <p:grpSpPr bwMode="auto">
            <a:xfrm>
              <a:off x="995" y="2976"/>
              <a:ext cx="303" cy="183"/>
              <a:chOff x="480" y="2256"/>
              <a:chExt cx="192" cy="192"/>
            </a:xfrm>
          </p:grpSpPr>
          <p:grpSp>
            <p:nvGrpSpPr>
              <p:cNvPr id="32841" name="Group 41"/>
              <p:cNvGrpSpPr>
                <a:grpSpLocks/>
              </p:cNvGrpSpPr>
              <p:nvPr/>
            </p:nvGrpSpPr>
            <p:grpSpPr bwMode="auto">
              <a:xfrm>
                <a:off x="480" y="2256"/>
                <a:ext cx="192" cy="192"/>
                <a:chOff x="480" y="2256"/>
                <a:chExt cx="192" cy="192"/>
              </a:xfrm>
            </p:grpSpPr>
            <p:sp>
              <p:nvSpPr>
                <p:cNvPr id="32843" name="Line 42"/>
                <p:cNvSpPr>
                  <a:spLocks noChangeShapeType="1"/>
                </p:cNvSpPr>
                <p:nvPr/>
              </p:nvSpPr>
              <p:spPr bwMode="auto">
                <a:xfrm>
                  <a:off x="480" y="2256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2844" name="Line 43"/>
                <p:cNvSpPr>
                  <a:spLocks noChangeShapeType="1"/>
                </p:cNvSpPr>
                <p:nvPr/>
              </p:nvSpPr>
              <p:spPr bwMode="auto">
                <a:xfrm>
                  <a:off x="672" y="2256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2845" name="Line 44"/>
                <p:cNvSpPr>
                  <a:spLocks noChangeShapeType="1"/>
                </p:cNvSpPr>
                <p:nvPr/>
              </p:nvSpPr>
              <p:spPr bwMode="auto">
                <a:xfrm>
                  <a:off x="576" y="2256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2842" name="Line 45"/>
              <p:cNvSpPr>
                <a:spLocks noChangeShapeType="1"/>
              </p:cNvSpPr>
              <p:nvPr/>
            </p:nvSpPr>
            <p:spPr bwMode="auto">
              <a:xfrm>
                <a:off x="480" y="22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2838" name="Oval 46"/>
            <p:cNvSpPr>
              <a:spLocks noChangeArrowheads="1"/>
            </p:cNvSpPr>
            <p:nvPr/>
          </p:nvSpPr>
          <p:spPr bwMode="auto">
            <a:xfrm>
              <a:off x="998" y="1442"/>
              <a:ext cx="288" cy="384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pt-BR" sz="24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sp>
          <p:nvSpPr>
            <p:cNvPr id="32839" name="Oval 47"/>
            <p:cNvSpPr>
              <a:spLocks noChangeArrowheads="1"/>
            </p:cNvSpPr>
            <p:nvPr/>
          </p:nvSpPr>
          <p:spPr bwMode="auto">
            <a:xfrm>
              <a:off x="998" y="1826"/>
              <a:ext cx="288" cy="384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pt-BR" sz="24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sp>
          <p:nvSpPr>
            <p:cNvPr id="32840" name="Oval 48"/>
            <p:cNvSpPr>
              <a:spLocks noChangeArrowheads="1"/>
            </p:cNvSpPr>
            <p:nvPr/>
          </p:nvSpPr>
          <p:spPr bwMode="auto">
            <a:xfrm>
              <a:off x="998" y="2210"/>
              <a:ext cx="288" cy="384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pt-BR" sz="24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2798" name="Group 49"/>
          <p:cNvGrpSpPr>
            <a:grpSpLocks/>
          </p:cNvGrpSpPr>
          <p:nvPr/>
        </p:nvGrpSpPr>
        <p:grpSpPr bwMode="auto">
          <a:xfrm rot="-1005188">
            <a:off x="1436688" y="1604963"/>
            <a:ext cx="1984375" cy="3705225"/>
            <a:chOff x="1292" y="709"/>
            <a:chExt cx="1250" cy="2334"/>
          </a:xfrm>
        </p:grpSpPr>
        <p:sp>
          <p:nvSpPr>
            <p:cNvPr id="32822" name="Freeform 50"/>
            <p:cNvSpPr>
              <a:spLocks/>
            </p:cNvSpPr>
            <p:nvPr/>
          </p:nvSpPr>
          <p:spPr bwMode="auto">
            <a:xfrm rot="1034805">
              <a:off x="2198" y="709"/>
              <a:ext cx="344" cy="528"/>
            </a:xfrm>
            <a:custGeom>
              <a:avLst/>
              <a:gdLst>
                <a:gd name="T0" fmla="*/ 0 w 344"/>
                <a:gd name="T1" fmla="*/ 288 h 528"/>
                <a:gd name="T2" fmla="*/ 48 w 344"/>
                <a:gd name="T3" fmla="*/ 432 h 528"/>
                <a:gd name="T4" fmla="*/ 144 w 344"/>
                <a:gd name="T5" fmla="*/ 528 h 528"/>
                <a:gd name="T6" fmla="*/ 288 w 344"/>
                <a:gd name="T7" fmla="*/ 432 h 528"/>
                <a:gd name="T8" fmla="*/ 336 w 344"/>
                <a:gd name="T9" fmla="*/ 288 h 528"/>
                <a:gd name="T10" fmla="*/ 336 w 344"/>
                <a:gd name="T11" fmla="*/ 0 h 5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4"/>
                <a:gd name="T19" fmla="*/ 0 h 528"/>
                <a:gd name="T20" fmla="*/ 344 w 344"/>
                <a:gd name="T21" fmla="*/ 528 h 5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4" h="528">
                  <a:moveTo>
                    <a:pt x="0" y="288"/>
                  </a:moveTo>
                  <a:cubicBezTo>
                    <a:pt x="12" y="340"/>
                    <a:pt x="24" y="392"/>
                    <a:pt x="48" y="432"/>
                  </a:cubicBezTo>
                  <a:cubicBezTo>
                    <a:pt x="72" y="472"/>
                    <a:pt x="104" y="528"/>
                    <a:pt x="144" y="528"/>
                  </a:cubicBezTo>
                  <a:cubicBezTo>
                    <a:pt x="184" y="528"/>
                    <a:pt x="256" y="472"/>
                    <a:pt x="288" y="432"/>
                  </a:cubicBezTo>
                  <a:cubicBezTo>
                    <a:pt x="320" y="392"/>
                    <a:pt x="328" y="360"/>
                    <a:pt x="336" y="288"/>
                  </a:cubicBezTo>
                  <a:cubicBezTo>
                    <a:pt x="344" y="216"/>
                    <a:pt x="336" y="48"/>
                    <a:pt x="336" y="0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823" name="Text Box 51"/>
            <p:cNvSpPr txBox="1">
              <a:spLocks noChangeArrowheads="1"/>
            </p:cNvSpPr>
            <p:nvPr/>
          </p:nvSpPr>
          <p:spPr bwMode="auto">
            <a:xfrm rot="1034805">
              <a:off x="1292" y="2793"/>
              <a:ext cx="8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b="1">
                  <a:solidFill>
                    <a:schemeClr val="accent2"/>
                  </a:solidFill>
                  <a:latin typeface="Calibri" pitchFamily="34" charset="0"/>
                </a:rPr>
                <a:t>   </a:t>
              </a:r>
              <a:r>
                <a:rPr lang="en-GB" b="1">
                  <a:solidFill>
                    <a:srgbClr val="FFFF00"/>
                  </a:solidFill>
                  <a:latin typeface="Calibri" pitchFamily="34" charset="0"/>
                </a:rPr>
                <a:t>A A A</a:t>
              </a:r>
            </a:p>
          </p:txBody>
        </p:sp>
        <p:sp>
          <p:nvSpPr>
            <p:cNvPr id="32824" name="Oval 52"/>
            <p:cNvSpPr>
              <a:spLocks noChangeArrowheads="1"/>
            </p:cNvSpPr>
            <p:nvPr/>
          </p:nvSpPr>
          <p:spPr bwMode="auto">
            <a:xfrm rot="1034805">
              <a:off x="1683" y="2308"/>
              <a:ext cx="288" cy="384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pt-BR" sz="24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grpSp>
          <p:nvGrpSpPr>
            <p:cNvPr id="32825" name="Group 53"/>
            <p:cNvGrpSpPr>
              <a:grpSpLocks/>
            </p:cNvGrpSpPr>
            <p:nvPr/>
          </p:nvGrpSpPr>
          <p:grpSpPr bwMode="auto">
            <a:xfrm rot="1034805">
              <a:off x="1590" y="2681"/>
              <a:ext cx="324" cy="169"/>
              <a:chOff x="480" y="2256"/>
              <a:chExt cx="192" cy="192"/>
            </a:xfrm>
          </p:grpSpPr>
          <p:grpSp>
            <p:nvGrpSpPr>
              <p:cNvPr id="32829" name="Group 54"/>
              <p:cNvGrpSpPr>
                <a:grpSpLocks/>
              </p:cNvGrpSpPr>
              <p:nvPr/>
            </p:nvGrpSpPr>
            <p:grpSpPr bwMode="auto">
              <a:xfrm>
                <a:off x="480" y="2256"/>
                <a:ext cx="192" cy="192"/>
                <a:chOff x="480" y="2256"/>
                <a:chExt cx="192" cy="192"/>
              </a:xfrm>
            </p:grpSpPr>
            <p:sp>
              <p:nvSpPr>
                <p:cNvPr id="32831" name="Line 55"/>
                <p:cNvSpPr>
                  <a:spLocks noChangeShapeType="1"/>
                </p:cNvSpPr>
                <p:nvPr/>
              </p:nvSpPr>
              <p:spPr bwMode="auto">
                <a:xfrm>
                  <a:off x="480" y="2256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2832" name="Line 56"/>
                <p:cNvSpPr>
                  <a:spLocks noChangeShapeType="1"/>
                </p:cNvSpPr>
                <p:nvPr/>
              </p:nvSpPr>
              <p:spPr bwMode="auto">
                <a:xfrm>
                  <a:off x="672" y="2256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2833" name="Line 57"/>
                <p:cNvSpPr>
                  <a:spLocks noChangeShapeType="1"/>
                </p:cNvSpPr>
                <p:nvPr/>
              </p:nvSpPr>
              <p:spPr bwMode="auto">
                <a:xfrm>
                  <a:off x="576" y="2256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2830" name="Line 58"/>
              <p:cNvSpPr>
                <a:spLocks noChangeShapeType="1"/>
              </p:cNvSpPr>
              <p:nvPr/>
            </p:nvSpPr>
            <p:spPr bwMode="auto">
              <a:xfrm>
                <a:off x="480" y="22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2826" name="Oval 59"/>
            <p:cNvSpPr>
              <a:spLocks noChangeArrowheads="1"/>
            </p:cNvSpPr>
            <p:nvPr/>
          </p:nvSpPr>
          <p:spPr bwMode="auto">
            <a:xfrm rot="1034805">
              <a:off x="2047" y="1208"/>
              <a:ext cx="288" cy="384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pt-BR" sz="24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sp>
          <p:nvSpPr>
            <p:cNvPr id="32827" name="Oval 60"/>
            <p:cNvSpPr>
              <a:spLocks noChangeArrowheads="1"/>
            </p:cNvSpPr>
            <p:nvPr/>
          </p:nvSpPr>
          <p:spPr bwMode="auto">
            <a:xfrm rot="1034805">
              <a:off x="1933" y="1574"/>
              <a:ext cx="288" cy="384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pt-BR" sz="24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sp>
          <p:nvSpPr>
            <p:cNvPr id="32828" name="Oval 61"/>
            <p:cNvSpPr>
              <a:spLocks noChangeArrowheads="1"/>
            </p:cNvSpPr>
            <p:nvPr/>
          </p:nvSpPr>
          <p:spPr bwMode="auto">
            <a:xfrm rot="1034805">
              <a:off x="1819" y="1941"/>
              <a:ext cx="288" cy="384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pt-BR" sz="24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799" name="Line 66"/>
          <p:cNvSpPr>
            <a:spLocks noChangeShapeType="1"/>
          </p:cNvSpPr>
          <p:nvPr/>
        </p:nvSpPr>
        <p:spPr bwMode="auto">
          <a:xfrm>
            <a:off x="4643438" y="11255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32800" name="Group 74"/>
          <p:cNvGrpSpPr>
            <a:grpSpLocks/>
          </p:cNvGrpSpPr>
          <p:nvPr/>
        </p:nvGrpSpPr>
        <p:grpSpPr bwMode="auto">
          <a:xfrm rot="-678221">
            <a:off x="2693988" y="280988"/>
            <a:ext cx="3473450" cy="915987"/>
            <a:chOff x="1763" y="346"/>
            <a:chExt cx="2188" cy="577"/>
          </a:xfrm>
        </p:grpSpPr>
        <p:sp>
          <p:nvSpPr>
            <p:cNvPr id="32818" name="Text Box 64"/>
            <p:cNvSpPr txBox="1">
              <a:spLocks noChangeArrowheads="1"/>
            </p:cNvSpPr>
            <p:nvPr/>
          </p:nvSpPr>
          <p:spPr bwMode="auto">
            <a:xfrm rot="-876065">
              <a:off x="1763" y="346"/>
              <a:ext cx="2188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pt-BR" b="1">
                  <a:solidFill>
                    <a:srgbClr val="FF9900"/>
                  </a:solidFill>
                  <a:latin typeface="Calibri" pitchFamily="34" charset="0"/>
                </a:rPr>
                <a:t>             H    H         </a:t>
              </a:r>
              <a:r>
                <a:rPr lang="pt-BR" b="1">
                  <a:solidFill>
                    <a:srgbClr val="FF0000"/>
                  </a:solidFill>
                  <a:latin typeface="Calibri" pitchFamily="34" charset="0"/>
                </a:rPr>
                <a:t> H</a:t>
              </a:r>
            </a:p>
            <a:p>
              <a:pPr eaLnBrk="1" hangingPunct="1"/>
              <a:r>
                <a:rPr lang="pt-BR" b="1">
                  <a:solidFill>
                    <a:srgbClr val="FF9900"/>
                  </a:solidFill>
                  <a:latin typeface="Calibri" pitchFamily="34" charset="0"/>
                </a:rPr>
                <a:t>-OOC - C – N </a:t>
              </a:r>
              <a:r>
                <a:rPr lang="pt-BR" b="1">
                  <a:solidFill>
                    <a:srgbClr val="FF0000"/>
                  </a:solidFill>
                  <a:latin typeface="Calibri" pitchFamily="34" charset="0"/>
                </a:rPr>
                <a:t>– C – C – N -COH</a:t>
              </a:r>
              <a:endParaRPr lang="pt-BR" b="1" baseline="-25000">
                <a:solidFill>
                  <a:srgbClr val="FF0000"/>
                </a:solidFill>
                <a:latin typeface="Calibri" pitchFamily="34" charset="0"/>
              </a:endParaRPr>
            </a:p>
            <a:p>
              <a:pPr eaLnBrk="1" hangingPunct="1"/>
              <a:r>
                <a:rPr lang="pt-BR" b="1">
                  <a:solidFill>
                    <a:srgbClr val="FF9900"/>
                  </a:solidFill>
                  <a:latin typeface="Calibri" pitchFamily="34" charset="0"/>
                </a:rPr>
                <a:t>             R          </a:t>
              </a:r>
              <a:r>
                <a:rPr lang="pt-BR" b="1">
                  <a:solidFill>
                    <a:srgbClr val="FF0000"/>
                  </a:solidFill>
                  <a:latin typeface="Calibri" pitchFamily="34" charset="0"/>
                </a:rPr>
                <a:t>O    R</a:t>
              </a:r>
            </a:p>
          </p:txBody>
        </p:sp>
        <p:grpSp>
          <p:nvGrpSpPr>
            <p:cNvPr id="32819" name="Group 69"/>
            <p:cNvGrpSpPr>
              <a:grpSpLocks/>
            </p:cNvGrpSpPr>
            <p:nvPr/>
          </p:nvGrpSpPr>
          <p:grpSpPr bwMode="auto">
            <a:xfrm rot="-963599">
              <a:off x="2890" y="686"/>
              <a:ext cx="57" cy="44"/>
              <a:chOff x="3334" y="1207"/>
              <a:chExt cx="35" cy="46"/>
            </a:xfrm>
          </p:grpSpPr>
          <p:sp>
            <p:nvSpPr>
              <p:cNvPr id="32820" name="Line 67"/>
              <p:cNvSpPr>
                <a:spLocks noChangeShapeType="1"/>
              </p:cNvSpPr>
              <p:nvPr/>
            </p:nvSpPr>
            <p:spPr bwMode="auto">
              <a:xfrm>
                <a:off x="3334" y="1207"/>
                <a:ext cx="0" cy="4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821" name="Line 68"/>
              <p:cNvSpPr>
                <a:spLocks noChangeShapeType="1"/>
              </p:cNvSpPr>
              <p:nvPr/>
            </p:nvSpPr>
            <p:spPr bwMode="auto">
              <a:xfrm>
                <a:off x="3369" y="1207"/>
                <a:ext cx="0" cy="4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11" name="Group 77"/>
          <p:cNvGrpSpPr>
            <a:grpSpLocks/>
          </p:cNvGrpSpPr>
          <p:nvPr/>
        </p:nvGrpSpPr>
        <p:grpSpPr bwMode="auto">
          <a:xfrm>
            <a:off x="3767138" y="1519238"/>
            <a:ext cx="3649662" cy="3924300"/>
            <a:chOff x="2373" y="957"/>
            <a:chExt cx="2299" cy="2472"/>
          </a:xfrm>
        </p:grpSpPr>
        <p:grpSp>
          <p:nvGrpSpPr>
            <p:cNvPr id="32803" name="Group 78"/>
            <p:cNvGrpSpPr>
              <a:grpSpLocks/>
            </p:cNvGrpSpPr>
            <p:nvPr/>
          </p:nvGrpSpPr>
          <p:grpSpPr bwMode="auto">
            <a:xfrm rot="1986535">
              <a:off x="2373" y="981"/>
              <a:ext cx="816" cy="2448"/>
              <a:chOff x="1065" y="914"/>
              <a:chExt cx="816" cy="2448"/>
            </a:xfrm>
          </p:grpSpPr>
          <p:sp>
            <p:nvSpPr>
              <p:cNvPr id="32806" name="Freeform 79"/>
              <p:cNvSpPr>
                <a:spLocks/>
              </p:cNvSpPr>
              <p:nvPr/>
            </p:nvSpPr>
            <p:spPr bwMode="auto">
              <a:xfrm>
                <a:off x="1315" y="914"/>
                <a:ext cx="344" cy="528"/>
              </a:xfrm>
              <a:custGeom>
                <a:avLst/>
                <a:gdLst>
                  <a:gd name="T0" fmla="*/ 0 w 344"/>
                  <a:gd name="T1" fmla="*/ 288 h 528"/>
                  <a:gd name="T2" fmla="*/ 48 w 344"/>
                  <a:gd name="T3" fmla="*/ 432 h 528"/>
                  <a:gd name="T4" fmla="*/ 144 w 344"/>
                  <a:gd name="T5" fmla="*/ 528 h 528"/>
                  <a:gd name="T6" fmla="*/ 288 w 344"/>
                  <a:gd name="T7" fmla="*/ 432 h 528"/>
                  <a:gd name="T8" fmla="*/ 336 w 344"/>
                  <a:gd name="T9" fmla="*/ 288 h 528"/>
                  <a:gd name="T10" fmla="*/ 336 w 344"/>
                  <a:gd name="T11" fmla="*/ 0 h 5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4"/>
                  <a:gd name="T19" fmla="*/ 0 h 528"/>
                  <a:gd name="T20" fmla="*/ 344 w 344"/>
                  <a:gd name="T21" fmla="*/ 528 h 5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4" h="528">
                    <a:moveTo>
                      <a:pt x="0" y="288"/>
                    </a:moveTo>
                    <a:cubicBezTo>
                      <a:pt x="12" y="340"/>
                      <a:pt x="24" y="392"/>
                      <a:pt x="48" y="432"/>
                    </a:cubicBezTo>
                    <a:cubicBezTo>
                      <a:pt x="72" y="472"/>
                      <a:pt x="104" y="528"/>
                      <a:pt x="144" y="528"/>
                    </a:cubicBezTo>
                    <a:cubicBezTo>
                      <a:pt x="184" y="528"/>
                      <a:pt x="256" y="472"/>
                      <a:pt x="288" y="432"/>
                    </a:cubicBezTo>
                    <a:cubicBezTo>
                      <a:pt x="320" y="392"/>
                      <a:pt x="328" y="360"/>
                      <a:pt x="336" y="288"/>
                    </a:cubicBezTo>
                    <a:cubicBezTo>
                      <a:pt x="344" y="216"/>
                      <a:pt x="336" y="48"/>
                      <a:pt x="336" y="0"/>
                    </a:cubicBezTo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807" name="Text Box 80"/>
              <p:cNvSpPr txBox="1">
                <a:spLocks noChangeArrowheads="1"/>
              </p:cNvSpPr>
              <p:nvPr/>
            </p:nvSpPr>
            <p:spPr bwMode="auto">
              <a:xfrm>
                <a:off x="1065" y="3112"/>
                <a:ext cx="81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b="1">
                    <a:latin typeface="Calibri" pitchFamily="34" charset="0"/>
                  </a:rPr>
                  <a:t>   </a:t>
                </a:r>
                <a:r>
                  <a:rPr lang="en-GB" b="1">
                    <a:solidFill>
                      <a:srgbClr val="FFFF00"/>
                    </a:solidFill>
                    <a:latin typeface="Calibri" pitchFamily="34" charset="0"/>
                  </a:rPr>
                  <a:t>G A A</a:t>
                </a:r>
              </a:p>
            </p:txBody>
          </p:sp>
          <p:sp>
            <p:nvSpPr>
              <p:cNvPr id="32808" name="Oval 81"/>
              <p:cNvSpPr>
                <a:spLocks noChangeArrowheads="1"/>
              </p:cNvSpPr>
              <p:nvPr/>
            </p:nvSpPr>
            <p:spPr bwMode="auto">
              <a:xfrm>
                <a:off x="1315" y="2594"/>
                <a:ext cx="288" cy="38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pt-BR" sz="2400">
                  <a:solidFill>
                    <a:srgbClr val="FFFF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32809" name="Group 82"/>
              <p:cNvGrpSpPr>
                <a:grpSpLocks/>
              </p:cNvGrpSpPr>
              <p:nvPr/>
            </p:nvGrpSpPr>
            <p:grpSpPr bwMode="auto">
              <a:xfrm>
                <a:off x="1312" y="2976"/>
                <a:ext cx="303" cy="183"/>
                <a:chOff x="480" y="2256"/>
                <a:chExt cx="192" cy="192"/>
              </a:xfrm>
            </p:grpSpPr>
            <p:grpSp>
              <p:nvGrpSpPr>
                <p:cNvPr id="32813" name="Group 83"/>
                <p:cNvGrpSpPr>
                  <a:grpSpLocks/>
                </p:cNvGrpSpPr>
                <p:nvPr/>
              </p:nvGrpSpPr>
              <p:grpSpPr bwMode="auto">
                <a:xfrm>
                  <a:off x="480" y="2256"/>
                  <a:ext cx="192" cy="192"/>
                  <a:chOff x="480" y="2256"/>
                  <a:chExt cx="192" cy="192"/>
                </a:xfrm>
              </p:grpSpPr>
              <p:sp>
                <p:nvSpPr>
                  <p:cNvPr id="32815" name="Line 84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56"/>
                    <a:ext cx="0" cy="192"/>
                  </a:xfrm>
                  <a:prstGeom prst="line">
                    <a:avLst/>
                  </a:prstGeom>
                  <a:noFill/>
                  <a:ln w="2857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2816" name="Line 85"/>
                  <p:cNvSpPr>
                    <a:spLocks noChangeShapeType="1"/>
                  </p:cNvSpPr>
                  <p:nvPr/>
                </p:nvSpPr>
                <p:spPr bwMode="auto">
                  <a:xfrm>
                    <a:off x="672" y="2256"/>
                    <a:ext cx="0" cy="192"/>
                  </a:xfrm>
                  <a:prstGeom prst="line">
                    <a:avLst/>
                  </a:prstGeom>
                  <a:noFill/>
                  <a:ln w="2857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2817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576" y="2256"/>
                    <a:ext cx="0" cy="192"/>
                  </a:xfrm>
                  <a:prstGeom prst="line">
                    <a:avLst/>
                  </a:prstGeom>
                  <a:noFill/>
                  <a:ln w="2857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32814" name="Line 87"/>
                <p:cNvSpPr>
                  <a:spLocks noChangeShapeType="1"/>
                </p:cNvSpPr>
                <p:nvPr/>
              </p:nvSpPr>
              <p:spPr bwMode="auto">
                <a:xfrm>
                  <a:off x="480" y="225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2810" name="Oval 88"/>
              <p:cNvSpPr>
                <a:spLocks noChangeArrowheads="1"/>
              </p:cNvSpPr>
              <p:nvPr/>
            </p:nvSpPr>
            <p:spPr bwMode="auto">
              <a:xfrm>
                <a:off x="1315" y="1442"/>
                <a:ext cx="288" cy="38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pt-BR" sz="2400">
                  <a:solidFill>
                    <a:srgbClr val="FFFF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811" name="Oval 89"/>
              <p:cNvSpPr>
                <a:spLocks noChangeArrowheads="1"/>
              </p:cNvSpPr>
              <p:nvPr/>
            </p:nvSpPr>
            <p:spPr bwMode="auto">
              <a:xfrm>
                <a:off x="1315" y="1826"/>
                <a:ext cx="288" cy="38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pt-BR" sz="2400">
                  <a:solidFill>
                    <a:srgbClr val="FFFF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812" name="Oval 90"/>
              <p:cNvSpPr>
                <a:spLocks noChangeArrowheads="1"/>
              </p:cNvSpPr>
              <p:nvPr/>
            </p:nvSpPr>
            <p:spPr bwMode="auto">
              <a:xfrm>
                <a:off x="1315" y="2210"/>
                <a:ext cx="288" cy="38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pt-BR" sz="2400">
                  <a:solidFill>
                    <a:srgbClr val="FFFF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2804" name="Text Box 91"/>
            <p:cNvSpPr txBox="1">
              <a:spLocks noChangeArrowheads="1"/>
            </p:cNvSpPr>
            <p:nvPr/>
          </p:nvSpPr>
          <p:spPr bwMode="auto">
            <a:xfrm>
              <a:off x="3527" y="957"/>
              <a:ext cx="1145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pt-BR" b="1">
                  <a:solidFill>
                    <a:srgbClr val="0000FF"/>
                  </a:solidFill>
                  <a:latin typeface="Calibri" pitchFamily="34" charset="0"/>
                </a:rPr>
                <a:t>              H</a:t>
              </a:r>
            </a:p>
            <a:p>
              <a:pPr eaLnBrk="1" hangingPunct="1"/>
              <a:r>
                <a:rPr lang="pt-BR" b="1">
                  <a:solidFill>
                    <a:srgbClr val="0000FF"/>
                  </a:solidFill>
                  <a:latin typeface="Calibri" pitchFamily="34" charset="0"/>
                </a:rPr>
                <a:t>-OOC – C - NH</a:t>
              </a:r>
              <a:r>
                <a:rPr lang="pt-BR" b="1" baseline="-25000">
                  <a:solidFill>
                    <a:srgbClr val="0000FF"/>
                  </a:solidFill>
                  <a:latin typeface="Calibri" pitchFamily="34" charset="0"/>
                </a:rPr>
                <a:t>2</a:t>
              </a:r>
            </a:p>
            <a:p>
              <a:pPr eaLnBrk="1" hangingPunct="1"/>
              <a:r>
                <a:rPr lang="pt-BR" b="1">
                  <a:solidFill>
                    <a:srgbClr val="0000FF"/>
                  </a:solidFill>
                  <a:latin typeface="Calibri" pitchFamily="34" charset="0"/>
                </a:rPr>
                <a:t>              R</a:t>
              </a:r>
            </a:p>
          </p:txBody>
        </p:sp>
        <p:sp>
          <p:nvSpPr>
            <p:cNvPr id="32805" name="Text Box 92"/>
            <p:cNvSpPr txBox="1">
              <a:spLocks noChangeArrowheads="1"/>
            </p:cNvSpPr>
            <p:nvPr/>
          </p:nvSpPr>
          <p:spPr bwMode="auto">
            <a:xfrm rot="-323807">
              <a:off x="4299" y="993"/>
              <a:ext cx="24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pt-BR" b="1">
                  <a:solidFill>
                    <a:srgbClr val="0000FF"/>
                  </a:solidFill>
                  <a:latin typeface="Calibri" pitchFamily="34" charset="0"/>
                </a:rPr>
                <a:t>..</a:t>
              </a:r>
            </a:p>
          </p:txBody>
        </p:sp>
      </p:grpSp>
      <p:sp>
        <p:nvSpPr>
          <p:cNvPr id="32802" name="Text Box 93"/>
          <p:cNvSpPr txBox="1">
            <a:spLocks noChangeArrowheads="1"/>
          </p:cNvSpPr>
          <p:nvPr/>
        </p:nvSpPr>
        <p:spPr bwMode="auto">
          <a:xfrm>
            <a:off x="6264275" y="333375"/>
            <a:ext cx="28797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pt-BR" sz="2400">
                <a:solidFill>
                  <a:schemeClr val="accent2"/>
                </a:solidFill>
                <a:latin typeface="Lucida Sans Unicode" pitchFamily="34" charset="0"/>
              </a:rPr>
              <a:t>  Translocação</a:t>
            </a:r>
          </a:p>
          <a:p>
            <a:pPr eaLnBrk="1" hangingPunct="1">
              <a:buFontTx/>
              <a:buChar char="•"/>
            </a:pPr>
            <a:r>
              <a:rPr lang="pt-BR" sz="2400">
                <a:solidFill>
                  <a:schemeClr val="accent2"/>
                </a:solidFill>
                <a:latin typeface="Lucida Sans Unicode" pitchFamily="34" charset="0"/>
              </a:rPr>
              <a:t>   Requer GTP</a:t>
            </a:r>
          </a:p>
        </p:txBody>
      </p:sp>
    </p:spTree>
    <p:extLst>
      <p:ext uri="{BB962C8B-B14F-4D97-AF65-F5344CB8AC3E}">
        <p14:creationId xmlns:p14="http://schemas.microsoft.com/office/powerpoint/2010/main" val="345810871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48148E-6 L 0.11823 -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4"/>
          <p:cNvGrpSpPr>
            <a:grpSpLocks/>
          </p:cNvGrpSpPr>
          <p:nvPr/>
        </p:nvGrpSpPr>
        <p:grpSpPr bwMode="auto">
          <a:xfrm>
            <a:off x="1187450" y="4837113"/>
            <a:ext cx="2635250" cy="1905000"/>
            <a:chOff x="4860" y="2340"/>
            <a:chExt cx="1440" cy="1800"/>
          </a:xfrm>
        </p:grpSpPr>
        <p:sp>
          <p:nvSpPr>
            <p:cNvPr id="33861" name="Oval 5"/>
            <p:cNvSpPr>
              <a:spLocks noChangeArrowheads="1"/>
            </p:cNvSpPr>
            <p:nvPr/>
          </p:nvSpPr>
          <p:spPr bwMode="auto">
            <a:xfrm>
              <a:off x="4860" y="2340"/>
              <a:ext cx="1440" cy="144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latin typeface="Calibri" pitchFamily="34" charset="0"/>
              </a:endParaRPr>
            </a:p>
          </p:txBody>
        </p:sp>
        <p:sp>
          <p:nvSpPr>
            <p:cNvPr id="33862" name="Oval 6"/>
            <p:cNvSpPr>
              <a:spLocks noChangeArrowheads="1"/>
            </p:cNvSpPr>
            <p:nvPr/>
          </p:nvSpPr>
          <p:spPr bwMode="auto">
            <a:xfrm>
              <a:off x="5040" y="3240"/>
              <a:ext cx="1080" cy="90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latin typeface="Calibri" pitchFamily="34" charset="0"/>
              </a:endParaRPr>
            </a:p>
          </p:txBody>
        </p:sp>
      </p:grpSp>
      <p:sp>
        <p:nvSpPr>
          <p:cNvPr id="33795" name="Rectangle 7"/>
          <p:cNvSpPr>
            <a:spLocks noChangeArrowheads="1"/>
          </p:cNvSpPr>
          <p:nvPr/>
        </p:nvSpPr>
        <p:spPr bwMode="auto">
          <a:xfrm>
            <a:off x="1127125" y="6235700"/>
            <a:ext cx="6997700" cy="2333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33796" name="Line 8"/>
          <p:cNvSpPr>
            <a:spLocks noChangeShapeType="1"/>
          </p:cNvSpPr>
          <p:nvPr/>
        </p:nvSpPr>
        <p:spPr bwMode="auto">
          <a:xfrm>
            <a:off x="1482725" y="59197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797" name="Line 9"/>
          <p:cNvSpPr>
            <a:spLocks noChangeShapeType="1"/>
          </p:cNvSpPr>
          <p:nvPr/>
        </p:nvSpPr>
        <p:spPr bwMode="auto">
          <a:xfrm>
            <a:off x="1711325" y="59197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798" name="Line 10"/>
          <p:cNvSpPr>
            <a:spLocks noChangeShapeType="1"/>
          </p:cNvSpPr>
          <p:nvPr/>
        </p:nvSpPr>
        <p:spPr bwMode="auto">
          <a:xfrm>
            <a:off x="1939925" y="59197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799" name="Line 11"/>
          <p:cNvSpPr>
            <a:spLocks noChangeShapeType="1"/>
          </p:cNvSpPr>
          <p:nvPr/>
        </p:nvSpPr>
        <p:spPr bwMode="auto">
          <a:xfrm>
            <a:off x="2320925" y="59197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800" name="Line 12"/>
          <p:cNvSpPr>
            <a:spLocks noChangeShapeType="1"/>
          </p:cNvSpPr>
          <p:nvPr/>
        </p:nvSpPr>
        <p:spPr bwMode="auto">
          <a:xfrm>
            <a:off x="2549525" y="59197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801" name="Line 13"/>
          <p:cNvSpPr>
            <a:spLocks noChangeShapeType="1"/>
          </p:cNvSpPr>
          <p:nvPr/>
        </p:nvSpPr>
        <p:spPr bwMode="auto">
          <a:xfrm>
            <a:off x="2778125" y="59197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802" name="Line 14"/>
          <p:cNvSpPr>
            <a:spLocks noChangeShapeType="1"/>
          </p:cNvSpPr>
          <p:nvPr/>
        </p:nvSpPr>
        <p:spPr bwMode="auto">
          <a:xfrm>
            <a:off x="3130550" y="59197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803" name="Line 15"/>
          <p:cNvSpPr>
            <a:spLocks noChangeShapeType="1"/>
          </p:cNvSpPr>
          <p:nvPr/>
        </p:nvSpPr>
        <p:spPr bwMode="auto">
          <a:xfrm>
            <a:off x="3359150" y="59197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804" name="Line 16"/>
          <p:cNvSpPr>
            <a:spLocks noChangeShapeType="1"/>
          </p:cNvSpPr>
          <p:nvPr/>
        </p:nvSpPr>
        <p:spPr bwMode="auto">
          <a:xfrm>
            <a:off x="3587750" y="59197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805" name="Line 17"/>
          <p:cNvSpPr>
            <a:spLocks noChangeShapeType="1"/>
          </p:cNvSpPr>
          <p:nvPr/>
        </p:nvSpPr>
        <p:spPr bwMode="auto">
          <a:xfrm>
            <a:off x="3954463" y="59197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806" name="Line 18"/>
          <p:cNvSpPr>
            <a:spLocks noChangeShapeType="1"/>
          </p:cNvSpPr>
          <p:nvPr/>
        </p:nvSpPr>
        <p:spPr bwMode="auto">
          <a:xfrm>
            <a:off x="4183063" y="59197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807" name="Line 19"/>
          <p:cNvSpPr>
            <a:spLocks noChangeShapeType="1"/>
          </p:cNvSpPr>
          <p:nvPr/>
        </p:nvSpPr>
        <p:spPr bwMode="auto">
          <a:xfrm>
            <a:off x="4411663" y="59197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808" name="Line 20"/>
          <p:cNvSpPr>
            <a:spLocks noChangeShapeType="1"/>
          </p:cNvSpPr>
          <p:nvPr/>
        </p:nvSpPr>
        <p:spPr bwMode="auto">
          <a:xfrm>
            <a:off x="4787900" y="59197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809" name="Line 21"/>
          <p:cNvSpPr>
            <a:spLocks noChangeShapeType="1"/>
          </p:cNvSpPr>
          <p:nvPr/>
        </p:nvSpPr>
        <p:spPr bwMode="auto">
          <a:xfrm>
            <a:off x="5016500" y="59197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810" name="Line 22"/>
          <p:cNvSpPr>
            <a:spLocks noChangeShapeType="1"/>
          </p:cNvSpPr>
          <p:nvPr/>
        </p:nvSpPr>
        <p:spPr bwMode="auto">
          <a:xfrm>
            <a:off x="5245100" y="59197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811" name="Line 23"/>
          <p:cNvSpPr>
            <a:spLocks noChangeShapeType="1"/>
          </p:cNvSpPr>
          <p:nvPr/>
        </p:nvSpPr>
        <p:spPr bwMode="auto">
          <a:xfrm>
            <a:off x="5580063" y="59197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812" name="Line 24"/>
          <p:cNvSpPr>
            <a:spLocks noChangeShapeType="1"/>
          </p:cNvSpPr>
          <p:nvPr/>
        </p:nvSpPr>
        <p:spPr bwMode="auto">
          <a:xfrm>
            <a:off x="5808663" y="59197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813" name="Line 25"/>
          <p:cNvSpPr>
            <a:spLocks noChangeShapeType="1"/>
          </p:cNvSpPr>
          <p:nvPr/>
        </p:nvSpPr>
        <p:spPr bwMode="auto">
          <a:xfrm>
            <a:off x="6037263" y="59197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814" name="Text Box 26"/>
          <p:cNvSpPr txBox="1">
            <a:spLocks noChangeArrowheads="1"/>
          </p:cNvSpPr>
          <p:nvPr/>
        </p:nvSpPr>
        <p:spPr bwMode="auto">
          <a:xfrm>
            <a:off x="1330325" y="5526088"/>
            <a:ext cx="69135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92D050"/>
                </a:solidFill>
                <a:latin typeface="Calibri" pitchFamily="34" charset="0"/>
              </a:rPr>
              <a:t>A U G   U U U   C U U   G A C   C C C   U G A   G G C   G U U</a:t>
            </a:r>
          </a:p>
        </p:txBody>
      </p:sp>
      <p:sp>
        <p:nvSpPr>
          <p:cNvPr id="33815" name="Line 27"/>
          <p:cNvSpPr>
            <a:spLocks noChangeShapeType="1"/>
          </p:cNvSpPr>
          <p:nvPr/>
        </p:nvSpPr>
        <p:spPr bwMode="auto">
          <a:xfrm>
            <a:off x="6427788" y="59182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816" name="Line 28"/>
          <p:cNvSpPr>
            <a:spLocks noChangeShapeType="1"/>
          </p:cNvSpPr>
          <p:nvPr/>
        </p:nvSpPr>
        <p:spPr bwMode="auto">
          <a:xfrm>
            <a:off x="6656388" y="59182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817" name="Line 29"/>
          <p:cNvSpPr>
            <a:spLocks noChangeShapeType="1"/>
          </p:cNvSpPr>
          <p:nvPr/>
        </p:nvSpPr>
        <p:spPr bwMode="auto">
          <a:xfrm>
            <a:off x="6884988" y="59182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818" name="Line 30"/>
          <p:cNvSpPr>
            <a:spLocks noChangeShapeType="1"/>
          </p:cNvSpPr>
          <p:nvPr/>
        </p:nvSpPr>
        <p:spPr bwMode="auto">
          <a:xfrm>
            <a:off x="7267575" y="59182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819" name="Line 31"/>
          <p:cNvSpPr>
            <a:spLocks noChangeShapeType="1"/>
          </p:cNvSpPr>
          <p:nvPr/>
        </p:nvSpPr>
        <p:spPr bwMode="auto">
          <a:xfrm>
            <a:off x="7496175" y="59182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820" name="Line 32"/>
          <p:cNvSpPr>
            <a:spLocks noChangeShapeType="1"/>
          </p:cNvSpPr>
          <p:nvPr/>
        </p:nvSpPr>
        <p:spPr bwMode="auto">
          <a:xfrm>
            <a:off x="7724775" y="59182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33821" name="Group 33"/>
          <p:cNvGrpSpPr>
            <a:grpSpLocks/>
          </p:cNvGrpSpPr>
          <p:nvPr/>
        </p:nvGrpSpPr>
        <p:grpSpPr bwMode="auto">
          <a:xfrm rot="-1005188">
            <a:off x="1363663" y="1908175"/>
            <a:ext cx="1984375" cy="3705225"/>
            <a:chOff x="1292" y="709"/>
            <a:chExt cx="1250" cy="2334"/>
          </a:xfrm>
        </p:grpSpPr>
        <p:sp>
          <p:nvSpPr>
            <p:cNvPr id="33849" name="Freeform 34"/>
            <p:cNvSpPr>
              <a:spLocks/>
            </p:cNvSpPr>
            <p:nvPr/>
          </p:nvSpPr>
          <p:spPr bwMode="auto">
            <a:xfrm rot="1034805">
              <a:off x="2198" y="709"/>
              <a:ext cx="344" cy="528"/>
            </a:xfrm>
            <a:custGeom>
              <a:avLst/>
              <a:gdLst>
                <a:gd name="T0" fmla="*/ 0 w 344"/>
                <a:gd name="T1" fmla="*/ 288 h 528"/>
                <a:gd name="T2" fmla="*/ 48 w 344"/>
                <a:gd name="T3" fmla="*/ 432 h 528"/>
                <a:gd name="T4" fmla="*/ 144 w 344"/>
                <a:gd name="T5" fmla="*/ 528 h 528"/>
                <a:gd name="T6" fmla="*/ 288 w 344"/>
                <a:gd name="T7" fmla="*/ 432 h 528"/>
                <a:gd name="T8" fmla="*/ 336 w 344"/>
                <a:gd name="T9" fmla="*/ 288 h 528"/>
                <a:gd name="T10" fmla="*/ 336 w 344"/>
                <a:gd name="T11" fmla="*/ 0 h 5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4"/>
                <a:gd name="T19" fmla="*/ 0 h 528"/>
                <a:gd name="T20" fmla="*/ 344 w 344"/>
                <a:gd name="T21" fmla="*/ 528 h 5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4" h="528">
                  <a:moveTo>
                    <a:pt x="0" y="288"/>
                  </a:moveTo>
                  <a:cubicBezTo>
                    <a:pt x="12" y="340"/>
                    <a:pt x="24" y="392"/>
                    <a:pt x="48" y="432"/>
                  </a:cubicBezTo>
                  <a:cubicBezTo>
                    <a:pt x="72" y="472"/>
                    <a:pt x="104" y="528"/>
                    <a:pt x="144" y="528"/>
                  </a:cubicBezTo>
                  <a:cubicBezTo>
                    <a:pt x="184" y="528"/>
                    <a:pt x="256" y="472"/>
                    <a:pt x="288" y="432"/>
                  </a:cubicBezTo>
                  <a:cubicBezTo>
                    <a:pt x="320" y="392"/>
                    <a:pt x="328" y="360"/>
                    <a:pt x="336" y="288"/>
                  </a:cubicBezTo>
                  <a:cubicBezTo>
                    <a:pt x="344" y="216"/>
                    <a:pt x="336" y="48"/>
                    <a:pt x="336" y="0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50" name="Text Box 35"/>
            <p:cNvSpPr txBox="1">
              <a:spLocks noChangeArrowheads="1"/>
            </p:cNvSpPr>
            <p:nvPr/>
          </p:nvSpPr>
          <p:spPr bwMode="auto">
            <a:xfrm rot="1034805">
              <a:off x="1292" y="2793"/>
              <a:ext cx="8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b="1">
                  <a:solidFill>
                    <a:schemeClr val="accent2"/>
                  </a:solidFill>
                  <a:latin typeface="Calibri" pitchFamily="34" charset="0"/>
                </a:rPr>
                <a:t>   </a:t>
              </a:r>
              <a:r>
                <a:rPr lang="en-GB" b="1">
                  <a:solidFill>
                    <a:srgbClr val="FFFF00"/>
                  </a:solidFill>
                  <a:latin typeface="Calibri" pitchFamily="34" charset="0"/>
                </a:rPr>
                <a:t>A A A</a:t>
              </a:r>
            </a:p>
          </p:txBody>
        </p:sp>
        <p:sp>
          <p:nvSpPr>
            <p:cNvPr id="33851" name="Oval 36"/>
            <p:cNvSpPr>
              <a:spLocks noChangeArrowheads="1"/>
            </p:cNvSpPr>
            <p:nvPr/>
          </p:nvSpPr>
          <p:spPr bwMode="auto">
            <a:xfrm rot="1034805">
              <a:off x="1683" y="2308"/>
              <a:ext cx="288" cy="384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pt-BR" sz="24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grpSp>
          <p:nvGrpSpPr>
            <p:cNvPr id="33852" name="Group 37"/>
            <p:cNvGrpSpPr>
              <a:grpSpLocks/>
            </p:cNvGrpSpPr>
            <p:nvPr/>
          </p:nvGrpSpPr>
          <p:grpSpPr bwMode="auto">
            <a:xfrm rot="1034805">
              <a:off x="1590" y="2681"/>
              <a:ext cx="324" cy="169"/>
              <a:chOff x="480" y="2256"/>
              <a:chExt cx="192" cy="192"/>
            </a:xfrm>
          </p:grpSpPr>
          <p:grpSp>
            <p:nvGrpSpPr>
              <p:cNvPr id="33856" name="Group 38"/>
              <p:cNvGrpSpPr>
                <a:grpSpLocks/>
              </p:cNvGrpSpPr>
              <p:nvPr/>
            </p:nvGrpSpPr>
            <p:grpSpPr bwMode="auto">
              <a:xfrm>
                <a:off x="480" y="2256"/>
                <a:ext cx="192" cy="192"/>
                <a:chOff x="480" y="2256"/>
                <a:chExt cx="192" cy="192"/>
              </a:xfrm>
            </p:grpSpPr>
            <p:sp>
              <p:nvSpPr>
                <p:cNvPr id="33858" name="Line 39"/>
                <p:cNvSpPr>
                  <a:spLocks noChangeShapeType="1"/>
                </p:cNvSpPr>
                <p:nvPr/>
              </p:nvSpPr>
              <p:spPr bwMode="auto">
                <a:xfrm>
                  <a:off x="480" y="2256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3859" name="Line 40"/>
                <p:cNvSpPr>
                  <a:spLocks noChangeShapeType="1"/>
                </p:cNvSpPr>
                <p:nvPr/>
              </p:nvSpPr>
              <p:spPr bwMode="auto">
                <a:xfrm>
                  <a:off x="672" y="2256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3860" name="Line 41"/>
                <p:cNvSpPr>
                  <a:spLocks noChangeShapeType="1"/>
                </p:cNvSpPr>
                <p:nvPr/>
              </p:nvSpPr>
              <p:spPr bwMode="auto">
                <a:xfrm>
                  <a:off x="576" y="2256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3857" name="Line 42"/>
              <p:cNvSpPr>
                <a:spLocks noChangeShapeType="1"/>
              </p:cNvSpPr>
              <p:nvPr/>
            </p:nvSpPr>
            <p:spPr bwMode="auto">
              <a:xfrm>
                <a:off x="480" y="22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3853" name="Oval 43"/>
            <p:cNvSpPr>
              <a:spLocks noChangeArrowheads="1"/>
            </p:cNvSpPr>
            <p:nvPr/>
          </p:nvSpPr>
          <p:spPr bwMode="auto">
            <a:xfrm rot="1034805">
              <a:off x="2047" y="1208"/>
              <a:ext cx="288" cy="384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pt-BR" sz="24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sp>
          <p:nvSpPr>
            <p:cNvPr id="33854" name="Oval 44"/>
            <p:cNvSpPr>
              <a:spLocks noChangeArrowheads="1"/>
            </p:cNvSpPr>
            <p:nvPr/>
          </p:nvSpPr>
          <p:spPr bwMode="auto">
            <a:xfrm rot="1034805">
              <a:off x="1933" y="1574"/>
              <a:ext cx="288" cy="384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pt-BR" sz="24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sp>
          <p:nvSpPr>
            <p:cNvPr id="33855" name="Oval 45"/>
            <p:cNvSpPr>
              <a:spLocks noChangeArrowheads="1"/>
            </p:cNvSpPr>
            <p:nvPr/>
          </p:nvSpPr>
          <p:spPr bwMode="auto">
            <a:xfrm rot="1034805">
              <a:off x="1819" y="1941"/>
              <a:ext cx="288" cy="384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pt-BR" sz="24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3822" name="Group 46"/>
          <p:cNvGrpSpPr>
            <a:grpSpLocks/>
          </p:cNvGrpSpPr>
          <p:nvPr/>
        </p:nvGrpSpPr>
        <p:grpSpPr bwMode="auto">
          <a:xfrm rot="-1429767">
            <a:off x="2441575" y="306388"/>
            <a:ext cx="3409950" cy="915987"/>
            <a:chOff x="1762" y="351"/>
            <a:chExt cx="2148" cy="577"/>
          </a:xfrm>
        </p:grpSpPr>
        <p:sp>
          <p:nvSpPr>
            <p:cNvPr id="33845" name="Text Box 47"/>
            <p:cNvSpPr txBox="1">
              <a:spLocks noChangeArrowheads="1"/>
            </p:cNvSpPr>
            <p:nvPr/>
          </p:nvSpPr>
          <p:spPr bwMode="auto">
            <a:xfrm rot="-876065">
              <a:off x="1762" y="351"/>
              <a:ext cx="2148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pt-BR" b="1">
                  <a:solidFill>
                    <a:srgbClr val="FF9900"/>
                  </a:solidFill>
                  <a:latin typeface="Calibri" pitchFamily="34" charset="0"/>
                </a:rPr>
                <a:t>             H    H         </a:t>
              </a:r>
              <a:r>
                <a:rPr lang="pt-BR" b="1">
                  <a:solidFill>
                    <a:srgbClr val="FF0000"/>
                  </a:solidFill>
                  <a:latin typeface="Calibri" pitchFamily="34" charset="0"/>
                </a:rPr>
                <a:t> H</a:t>
              </a:r>
            </a:p>
            <a:p>
              <a:pPr eaLnBrk="1" hangingPunct="1"/>
              <a:r>
                <a:rPr lang="pt-BR" b="1">
                  <a:solidFill>
                    <a:srgbClr val="FF9900"/>
                  </a:solidFill>
                  <a:latin typeface="Calibri" pitchFamily="34" charset="0"/>
                </a:rPr>
                <a:t>-OOC - C – N </a:t>
              </a:r>
              <a:r>
                <a:rPr lang="pt-BR" b="1">
                  <a:solidFill>
                    <a:srgbClr val="FF0000"/>
                  </a:solidFill>
                  <a:latin typeface="Calibri" pitchFamily="34" charset="0"/>
                </a:rPr>
                <a:t>– C – C – N-COH</a:t>
              </a:r>
              <a:endParaRPr lang="pt-BR" b="1" baseline="-25000">
                <a:solidFill>
                  <a:srgbClr val="FF0000"/>
                </a:solidFill>
                <a:latin typeface="Calibri" pitchFamily="34" charset="0"/>
              </a:endParaRPr>
            </a:p>
            <a:p>
              <a:pPr eaLnBrk="1" hangingPunct="1"/>
              <a:r>
                <a:rPr lang="pt-BR" b="1">
                  <a:solidFill>
                    <a:srgbClr val="FF9900"/>
                  </a:solidFill>
                  <a:latin typeface="Calibri" pitchFamily="34" charset="0"/>
                </a:rPr>
                <a:t>             R          </a:t>
              </a:r>
              <a:r>
                <a:rPr lang="pt-BR" b="1">
                  <a:solidFill>
                    <a:srgbClr val="FF0000"/>
                  </a:solidFill>
                  <a:latin typeface="Calibri" pitchFamily="34" charset="0"/>
                </a:rPr>
                <a:t>O    R</a:t>
              </a:r>
            </a:p>
          </p:txBody>
        </p:sp>
        <p:grpSp>
          <p:nvGrpSpPr>
            <p:cNvPr id="33846" name="Group 48"/>
            <p:cNvGrpSpPr>
              <a:grpSpLocks/>
            </p:cNvGrpSpPr>
            <p:nvPr/>
          </p:nvGrpSpPr>
          <p:grpSpPr bwMode="auto">
            <a:xfrm rot="-963599">
              <a:off x="2890" y="686"/>
              <a:ext cx="57" cy="44"/>
              <a:chOff x="3334" y="1207"/>
              <a:chExt cx="35" cy="46"/>
            </a:xfrm>
          </p:grpSpPr>
          <p:sp>
            <p:nvSpPr>
              <p:cNvPr id="33847" name="Line 49"/>
              <p:cNvSpPr>
                <a:spLocks noChangeShapeType="1"/>
              </p:cNvSpPr>
              <p:nvPr/>
            </p:nvSpPr>
            <p:spPr bwMode="auto">
              <a:xfrm>
                <a:off x="3334" y="1207"/>
                <a:ext cx="0" cy="4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848" name="Line 50"/>
              <p:cNvSpPr>
                <a:spLocks noChangeShapeType="1"/>
              </p:cNvSpPr>
              <p:nvPr/>
            </p:nvSpPr>
            <p:spPr bwMode="auto">
              <a:xfrm>
                <a:off x="3369" y="1207"/>
                <a:ext cx="0" cy="4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33823" name="Group 52"/>
          <p:cNvGrpSpPr>
            <a:grpSpLocks/>
          </p:cNvGrpSpPr>
          <p:nvPr/>
        </p:nvGrpSpPr>
        <p:grpSpPr bwMode="auto">
          <a:xfrm rot="24201">
            <a:off x="2708275" y="1784350"/>
            <a:ext cx="1295400" cy="3886200"/>
            <a:chOff x="1065" y="914"/>
            <a:chExt cx="816" cy="2448"/>
          </a:xfrm>
        </p:grpSpPr>
        <p:sp>
          <p:nvSpPr>
            <p:cNvPr id="33833" name="Freeform 53"/>
            <p:cNvSpPr>
              <a:spLocks/>
            </p:cNvSpPr>
            <p:nvPr/>
          </p:nvSpPr>
          <p:spPr bwMode="auto">
            <a:xfrm>
              <a:off x="1315" y="914"/>
              <a:ext cx="344" cy="528"/>
            </a:xfrm>
            <a:custGeom>
              <a:avLst/>
              <a:gdLst>
                <a:gd name="T0" fmla="*/ 0 w 344"/>
                <a:gd name="T1" fmla="*/ 288 h 528"/>
                <a:gd name="T2" fmla="*/ 48 w 344"/>
                <a:gd name="T3" fmla="*/ 432 h 528"/>
                <a:gd name="T4" fmla="*/ 144 w 344"/>
                <a:gd name="T5" fmla="*/ 528 h 528"/>
                <a:gd name="T6" fmla="*/ 288 w 344"/>
                <a:gd name="T7" fmla="*/ 432 h 528"/>
                <a:gd name="T8" fmla="*/ 336 w 344"/>
                <a:gd name="T9" fmla="*/ 288 h 528"/>
                <a:gd name="T10" fmla="*/ 336 w 344"/>
                <a:gd name="T11" fmla="*/ 0 h 5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4"/>
                <a:gd name="T19" fmla="*/ 0 h 528"/>
                <a:gd name="T20" fmla="*/ 344 w 344"/>
                <a:gd name="T21" fmla="*/ 528 h 5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4" h="528">
                  <a:moveTo>
                    <a:pt x="0" y="288"/>
                  </a:moveTo>
                  <a:cubicBezTo>
                    <a:pt x="12" y="340"/>
                    <a:pt x="24" y="392"/>
                    <a:pt x="48" y="432"/>
                  </a:cubicBezTo>
                  <a:cubicBezTo>
                    <a:pt x="72" y="472"/>
                    <a:pt x="104" y="528"/>
                    <a:pt x="144" y="528"/>
                  </a:cubicBezTo>
                  <a:cubicBezTo>
                    <a:pt x="184" y="528"/>
                    <a:pt x="256" y="472"/>
                    <a:pt x="288" y="432"/>
                  </a:cubicBezTo>
                  <a:cubicBezTo>
                    <a:pt x="320" y="392"/>
                    <a:pt x="328" y="360"/>
                    <a:pt x="336" y="288"/>
                  </a:cubicBezTo>
                  <a:cubicBezTo>
                    <a:pt x="344" y="216"/>
                    <a:pt x="336" y="48"/>
                    <a:pt x="336" y="0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34" name="Text Box 54"/>
            <p:cNvSpPr txBox="1">
              <a:spLocks noChangeArrowheads="1"/>
            </p:cNvSpPr>
            <p:nvPr/>
          </p:nvSpPr>
          <p:spPr bwMode="auto">
            <a:xfrm>
              <a:off x="1065" y="3112"/>
              <a:ext cx="8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b="1">
                  <a:latin typeface="Calibri" pitchFamily="34" charset="0"/>
                </a:rPr>
                <a:t>   </a:t>
              </a:r>
              <a:r>
                <a:rPr lang="en-GB" b="1">
                  <a:solidFill>
                    <a:srgbClr val="FFFF00"/>
                  </a:solidFill>
                  <a:latin typeface="Calibri" pitchFamily="34" charset="0"/>
                </a:rPr>
                <a:t>G A A</a:t>
              </a:r>
            </a:p>
          </p:txBody>
        </p:sp>
        <p:sp>
          <p:nvSpPr>
            <p:cNvPr id="33835" name="Oval 55"/>
            <p:cNvSpPr>
              <a:spLocks noChangeArrowheads="1"/>
            </p:cNvSpPr>
            <p:nvPr/>
          </p:nvSpPr>
          <p:spPr bwMode="auto">
            <a:xfrm>
              <a:off x="1315" y="2594"/>
              <a:ext cx="288" cy="384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pt-BR" sz="24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grpSp>
          <p:nvGrpSpPr>
            <p:cNvPr id="33836" name="Group 56"/>
            <p:cNvGrpSpPr>
              <a:grpSpLocks/>
            </p:cNvGrpSpPr>
            <p:nvPr/>
          </p:nvGrpSpPr>
          <p:grpSpPr bwMode="auto">
            <a:xfrm>
              <a:off x="1312" y="2976"/>
              <a:ext cx="303" cy="183"/>
              <a:chOff x="480" y="2256"/>
              <a:chExt cx="192" cy="192"/>
            </a:xfrm>
          </p:grpSpPr>
          <p:grpSp>
            <p:nvGrpSpPr>
              <p:cNvPr id="33840" name="Group 57"/>
              <p:cNvGrpSpPr>
                <a:grpSpLocks/>
              </p:cNvGrpSpPr>
              <p:nvPr/>
            </p:nvGrpSpPr>
            <p:grpSpPr bwMode="auto">
              <a:xfrm>
                <a:off x="480" y="2256"/>
                <a:ext cx="192" cy="192"/>
                <a:chOff x="480" y="2256"/>
                <a:chExt cx="192" cy="192"/>
              </a:xfrm>
            </p:grpSpPr>
            <p:sp>
              <p:nvSpPr>
                <p:cNvPr id="33842" name="Line 58"/>
                <p:cNvSpPr>
                  <a:spLocks noChangeShapeType="1"/>
                </p:cNvSpPr>
                <p:nvPr/>
              </p:nvSpPr>
              <p:spPr bwMode="auto">
                <a:xfrm>
                  <a:off x="480" y="2256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3843" name="Line 59"/>
                <p:cNvSpPr>
                  <a:spLocks noChangeShapeType="1"/>
                </p:cNvSpPr>
                <p:nvPr/>
              </p:nvSpPr>
              <p:spPr bwMode="auto">
                <a:xfrm>
                  <a:off x="672" y="2256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3844" name="Line 60"/>
                <p:cNvSpPr>
                  <a:spLocks noChangeShapeType="1"/>
                </p:cNvSpPr>
                <p:nvPr/>
              </p:nvSpPr>
              <p:spPr bwMode="auto">
                <a:xfrm>
                  <a:off x="576" y="2256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3841" name="Line 61"/>
              <p:cNvSpPr>
                <a:spLocks noChangeShapeType="1"/>
              </p:cNvSpPr>
              <p:nvPr/>
            </p:nvSpPr>
            <p:spPr bwMode="auto">
              <a:xfrm>
                <a:off x="480" y="22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3837" name="Oval 62"/>
            <p:cNvSpPr>
              <a:spLocks noChangeArrowheads="1"/>
            </p:cNvSpPr>
            <p:nvPr/>
          </p:nvSpPr>
          <p:spPr bwMode="auto">
            <a:xfrm>
              <a:off x="1315" y="1442"/>
              <a:ext cx="288" cy="384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pt-BR" sz="24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sp>
          <p:nvSpPr>
            <p:cNvPr id="33838" name="Oval 63"/>
            <p:cNvSpPr>
              <a:spLocks noChangeArrowheads="1"/>
            </p:cNvSpPr>
            <p:nvPr/>
          </p:nvSpPr>
          <p:spPr bwMode="auto">
            <a:xfrm>
              <a:off x="1315" y="1826"/>
              <a:ext cx="288" cy="384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pt-BR" sz="24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sp>
          <p:nvSpPr>
            <p:cNvPr id="33839" name="Oval 64"/>
            <p:cNvSpPr>
              <a:spLocks noChangeArrowheads="1"/>
            </p:cNvSpPr>
            <p:nvPr/>
          </p:nvSpPr>
          <p:spPr bwMode="auto">
            <a:xfrm>
              <a:off x="1315" y="2210"/>
              <a:ext cx="288" cy="384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pt-BR" sz="24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3824" name="Text Box 65"/>
          <p:cNvSpPr txBox="1">
            <a:spLocks noChangeArrowheads="1"/>
          </p:cNvSpPr>
          <p:nvPr/>
        </p:nvSpPr>
        <p:spPr bwMode="auto">
          <a:xfrm>
            <a:off x="3540125" y="1289050"/>
            <a:ext cx="181768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pt-BR" b="1">
                <a:solidFill>
                  <a:srgbClr val="0000FF"/>
                </a:solidFill>
                <a:latin typeface="Calibri" pitchFamily="34" charset="0"/>
              </a:rPr>
              <a:t>              H</a:t>
            </a:r>
          </a:p>
          <a:p>
            <a:pPr eaLnBrk="1" hangingPunct="1"/>
            <a:r>
              <a:rPr lang="pt-BR" b="1">
                <a:solidFill>
                  <a:srgbClr val="0000FF"/>
                </a:solidFill>
                <a:latin typeface="Calibri" pitchFamily="34" charset="0"/>
              </a:rPr>
              <a:t>-OOC – C - NH</a:t>
            </a:r>
            <a:r>
              <a:rPr lang="pt-BR" b="1" baseline="-25000">
                <a:solidFill>
                  <a:srgbClr val="0000FF"/>
                </a:solidFill>
                <a:latin typeface="Calibri" pitchFamily="34" charset="0"/>
              </a:rPr>
              <a:t>2</a:t>
            </a:r>
          </a:p>
          <a:p>
            <a:pPr eaLnBrk="1" hangingPunct="1"/>
            <a:r>
              <a:rPr lang="pt-BR" b="1">
                <a:solidFill>
                  <a:srgbClr val="0000FF"/>
                </a:solidFill>
                <a:latin typeface="Calibri" pitchFamily="34" charset="0"/>
              </a:rPr>
              <a:t>              R</a:t>
            </a:r>
          </a:p>
        </p:txBody>
      </p:sp>
      <p:sp>
        <p:nvSpPr>
          <p:cNvPr id="33825" name="Text Box 66"/>
          <p:cNvSpPr txBox="1">
            <a:spLocks noChangeArrowheads="1"/>
          </p:cNvSpPr>
          <p:nvPr/>
        </p:nvSpPr>
        <p:spPr bwMode="auto">
          <a:xfrm rot="-146742">
            <a:off x="4776788" y="1376363"/>
            <a:ext cx="395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pt-BR" b="1">
                <a:solidFill>
                  <a:srgbClr val="0000FF"/>
                </a:solidFill>
                <a:latin typeface="Calibri" pitchFamily="34" charset="0"/>
              </a:rPr>
              <a:t>..</a:t>
            </a:r>
          </a:p>
        </p:txBody>
      </p:sp>
      <p:sp>
        <p:nvSpPr>
          <p:cNvPr id="33826" name="Freeform 74"/>
          <p:cNvSpPr>
            <a:spLocks/>
          </p:cNvSpPr>
          <p:nvPr/>
        </p:nvSpPr>
        <p:spPr bwMode="auto">
          <a:xfrm>
            <a:off x="3419475" y="1160463"/>
            <a:ext cx="1536700" cy="468312"/>
          </a:xfrm>
          <a:custGeom>
            <a:avLst/>
            <a:gdLst>
              <a:gd name="T0" fmla="*/ 2147483647 w 968"/>
              <a:gd name="T1" fmla="*/ 2147483647 h 295"/>
              <a:gd name="T2" fmla="*/ 2147483647 w 968"/>
              <a:gd name="T3" fmla="*/ 2147483647 h 295"/>
              <a:gd name="T4" fmla="*/ 2147483647 w 968"/>
              <a:gd name="T5" fmla="*/ 2147483647 h 295"/>
              <a:gd name="T6" fmla="*/ 2147483647 w 968"/>
              <a:gd name="T7" fmla="*/ 2147483647 h 295"/>
              <a:gd name="T8" fmla="*/ 2147483647 w 968"/>
              <a:gd name="T9" fmla="*/ 2147483647 h 295"/>
              <a:gd name="T10" fmla="*/ 2147483647 w 968"/>
              <a:gd name="T11" fmla="*/ 2147483647 h 295"/>
              <a:gd name="T12" fmla="*/ 2147483647 w 968"/>
              <a:gd name="T13" fmla="*/ 2147483647 h 295"/>
              <a:gd name="T14" fmla="*/ 2147483647 w 968"/>
              <a:gd name="T15" fmla="*/ 2147483647 h 295"/>
              <a:gd name="T16" fmla="*/ 0 w 968"/>
              <a:gd name="T17" fmla="*/ 2147483647 h 29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68"/>
              <a:gd name="T28" fmla="*/ 0 h 295"/>
              <a:gd name="T29" fmla="*/ 968 w 968"/>
              <a:gd name="T30" fmla="*/ 295 h 29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68" h="295">
                <a:moveTo>
                  <a:pt x="953" y="295"/>
                </a:moveTo>
                <a:cubicBezTo>
                  <a:pt x="960" y="249"/>
                  <a:pt x="968" y="204"/>
                  <a:pt x="953" y="159"/>
                </a:cubicBezTo>
                <a:cubicBezTo>
                  <a:pt x="938" y="114"/>
                  <a:pt x="915" y="46"/>
                  <a:pt x="862" y="23"/>
                </a:cubicBezTo>
                <a:cubicBezTo>
                  <a:pt x="809" y="0"/>
                  <a:pt x="688" y="8"/>
                  <a:pt x="635" y="23"/>
                </a:cubicBezTo>
                <a:cubicBezTo>
                  <a:pt x="582" y="38"/>
                  <a:pt x="568" y="84"/>
                  <a:pt x="545" y="114"/>
                </a:cubicBezTo>
                <a:cubicBezTo>
                  <a:pt x="522" y="144"/>
                  <a:pt x="529" y="181"/>
                  <a:pt x="499" y="204"/>
                </a:cubicBezTo>
                <a:cubicBezTo>
                  <a:pt x="469" y="227"/>
                  <a:pt x="423" y="242"/>
                  <a:pt x="363" y="250"/>
                </a:cubicBezTo>
                <a:cubicBezTo>
                  <a:pt x="303" y="258"/>
                  <a:pt x="196" y="258"/>
                  <a:pt x="136" y="250"/>
                </a:cubicBezTo>
                <a:cubicBezTo>
                  <a:pt x="76" y="242"/>
                  <a:pt x="38" y="223"/>
                  <a:pt x="0" y="204"/>
                </a:cubicBez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33827" name="Group 75"/>
          <p:cNvGrpSpPr>
            <a:grpSpLocks/>
          </p:cNvGrpSpPr>
          <p:nvPr/>
        </p:nvGrpSpPr>
        <p:grpSpPr bwMode="auto">
          <a:xfrm rot="-2076046">
            <a:off x="3279775" y="781050"/>
            <a:ext cx="844550" cy="604838"/>
            <a:chOff x="1020" y="482"/>
            <a:chExt cx="532" cy="381"/>
          </a:xfrm>
        </p:grpSpPr>
        <p:sp>
          <p:nvSpPr>
            <p:cNvPr id="33830" name="Text Box 76"/>
            <p:cNvSpPr txBox="1">
              <a:spLocks noChangeArrowheads="1"/>
            </p:cNvSpPr>
            <p:nvPr/>
          </p:nvSpPr>
          <p:spPr bwMode="auto">
            <a:xfrm rot="-5400000">
              <a:off x="1043" y="636"/>
              <a:ext cx="20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pt-BR" b="1">
                  <a:solidFill>
                    <a:srgbClr val="FF9900"/>
                  </a:solidFill>
                  <a:latin typeface="Calibri" pitchFamily="34" charset="0"/>
                </a:rPr>
                <a:t>-</a:t>
              </a:r>
            </a:p>
          </p:txBody>
        </p:sp>
        <p:sp>
          <p:nvSpPr>
            <p:cNvPr id="33831" name="Text Box 77"/>
            <p:cNvSpPr txBox="1">
              <a:spLocks noChangeArrowheads="1"/>
            </p:cNvSpPr>
            <p:nvPr/>
          </p:nvSpPr>
          <p:spPr bwMode="auto">
            <a:xfrm rot="-5400000">
              <a:off x="1325" y="459"/>
              <a:ext cx="20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pt-BR" b="1">
                  <a:solidFill>
                    <a:srgbClr val="FF9900"/>
                  </a:solidFill>
                  <a:latin typeface="Calibri" pitchFamily="34" charset="0"/>
                </a:rPr>
                <a:t>-</a:t>
              </a:r>
            </a:p>
          </p:txBody>
        </p:sp>
        <p:sp>
          <p:nvSpPr>
            <p:cNvPr id="33832" name="Text Box 78"/>
            <p:cNvSpPr txBox="1">
              <a:spLocks noChangeArrowheads="1"/>
            </p:cNvSpPr>
            <p:nvPr/>
          </p:nvSpPr>
          <p:spPr bwMode="auto">
            <a:xfrm rot="-5400000">
              <a:off x="1043" y="475"/>
              <a:ext cx="20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pt-BR" b="1">
                  <a:solidFill>
                    <a:srgbClr val="FF9900"/>
                  </a:solidFill>
                  <a:latin typeface="Calibri" pitchFamily="34" charset="0"/>
                </a:rPr>
                <a:t>-</a:t>
              </a:r>
            </a:p>
          </p:txBody>
        </p:sp>
      </p:grpSp>
      <p:sp>
        <p:nvSpPr>
          <p:cNvPr id="33828" name="Text Box 79"/>
          <p:cNvSpPr txBox="1">
            <a:spLocks noChangeArrowheads="1"/>
          </p:cNvSpPr>
          <p:nvPr/>
        </p:nvSpPr>
        <p:spPr bwMode="auto">
          <a:xfrm rot="-8022447">
            <a:off x="4457701" y="363537"/>
            <a:ext cx="323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pt-BR" b="1">
                <a:solidFill>
                  <a:srgbClr val="FF0000"/>
                </a:solidFill>
                <a:latin typeface="Calibri" pitchFamily="34" charset="0"/>
              </a:rPr>
              <a:t>-</a:t>
            </a:r>
          </a:p>
        </p:txBody>
      </p:sp>
      <p:sp>
        <p:nvSpPr>
          <p:cNvPr id="33829" name="Text Box 80"/>
          <p:cNvSpPr txBox="1">
            <a:spLocks noChangeArrowheads="1"/>
          </p:cNvSpPr>
          <p:nvPr/>
        </p:nvSpPr>
        <p:spPr bwMode="auto">
          <a:xfrm rot="-8022447">
            <a:off x="4279901" y="146050"/>
            <a:ext cx="323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pt-BR" b="1">
                <a:solidFill>
                  <a:srgbClr val="FF0000"/>
                </a:solidFill>
                <a:latin typeface="Calibri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53106434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4"/>
          <p:cNvGrpSpPr>
            <a:grpSpLocks/>
          </p:cNvGrpSpPr>
          <p:nvPr/>
        </p:nvGrpSpPr>
        <p:grpSpPr bwMode="auto">
          <a:xfrm>
            <a:off x="1228725" y="4887913"/>
            <a:ext cx="2695575" cy="1905000"/>
            <a:chOff x="4860" y="2340"/>
            <a:chExt cx="1440" cy="1800"/>
          </a:xfrm>
        </p:grpSpPr>
        <p:sp>
          <p:nvSpPr>
            <p:cNvPr id="34881" name="Oval 5"/>
            <p:cNvSpPr>
              <a:spLocks noChangeArrowheads="1"/>
            </p:cNvSpPr>
            <p:nvPr/>
          </p:nvSpPr>
          <p:spPr bwMode="auto">
            <a:xfrm>
              <a:off x="4860" y="2340"/>
              <a:ext cx="1440" cy="144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latin typeface="Calibri" pitchFamily="34" charset="0"/>
              </a:endParaRPr>
            </a:p>
          </p:txBody>
        </p:sp>
        <p:sp>
          <p:nvSpPr>
            <p:cNvPr id="34882" name="Oval 6"/>
            <p:cNvSpPr>
              <a:spLocks noChangeArrowheads="1"/>
            </p:cNvSpPr>
            <p:nvPr/>
          </p:nvSpPr>
          <p:spPr bwMode="auto">
            <a:xfrm>
              <a:off x="5040" y="3240"/>
              <a:ext cx="1080" cy="90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latin typeface="Calibri" pitchFamily="34" charset="0"/>
              </a:endParaRPr>
            </a:p>
          </p:txBody>
        </p:sp>
      </p:grpSp>
      <p:sp>
        <p:nvSpPr>
          <p:cNvPr id="34819" name="Rectangle 7"/>
          <p:cNvSpPr>
            <a:spLocks noChangeArrowheads="1"/>
          </p:cNvSpPr>
          <p:nvPr/>
        </p:nvSpPr>
        <p:spPr bwMode="auto">
          <a:xfrm>
            <a:off x="1116013" y="6286500"/>
            <a:ext cx="6997700" cy="2333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34820" name="Line 8"/>
          <p:cNvSpPr>
            <a:spLocks noChangeShapeType="1"/>
          </p:cNvSpPr>
          <p:nvPr/>
        </p:nvSpPr>
        <p:spPr bwMode="auto">
          <a:xfrm>
            <a:off x="1471613" y="59705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821" name="Line 9"/>
          <p:cNvSpPr>
            <a:spLocks noChangeShapeType="1"/>
          </p:cNvSpPr>
          <p:nvPr/>
        </p:nvSpPr>
        <p:spPr bwMode="auto">
          <a:xfrm>
            <a:off x="1700213" y="59705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822" name="Line 10"/>
          <p:cNvSpPr>
            <a:spLocks noChangeShapeType="1"/>
          </p:cNvSpPr>
          <p:nvPr/>
        </p:nvSpPr>
        <p:spPr bwMode="auto">
          <a:xfrm>
            <a:off x="1928813" y="59705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823" name="Line 11"/>
          <p:cNvSpPr>
            <a:spLocks noChangeShapeType="1"/>
          </p:cNvSpPr>
          <p:nvPr/>
        </p:nvSpPr>
        <p:spPr bwMode="auto">
          <a:xfrm>
            <a:off x="2309813" y="59705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824" name="Line 12"/>
          <p:cNvSpPr>
            <a:spLocks noChangeShapeType="1"/>
          </p:cNvSpPr>
          <p:nvPr/>
        </p:nvSpPr>
        <p:spPr bwMode="auto">
          <a:xfrm>
            <a:off x="2538413" y="59705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825" name="Line 13"/>
          <p:cNvSpPr>
            <a:spLocks noChangeShapeType="1"/>
          </p:cNvSpPr>
          <p:nvPr/>
        </p:nvSpPr>
        <p:spPr bwMode="auto">
          <a:xfrm>
            <a:off x="2767013" y="59705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826" name="Line 14"/>
          <p:cNvSpPr>
            <a:spLocks noChangeShapeType="1"/>
          </p:cNvSpPr>
          <p:nvPr/>
        </p:nvSpPr>
        <p:spPr bwMode="auto">
          <a:xfrm>
            <a:off x="3119438" y="59705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827" name="Line 15"/>
          <p:cNvSpPr>
            <a:spLocks noChangeShapeType="1"/>
          </p:cNvSpPr>
          <p:nvPr/>
        </p:nvSpPr>
        <p:spPr bwMode="auto">
          <a:xfrm>
            <a:off x="3348038" y="59705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828" name="Line 16"/>
          <p:cNvSpPr>
            <a:spLocks noChangeShapeType="1"/>
          </p:cNvSpPr>
          <p:nvPr/>
        </p:nvSpPr>
        <p:spPr bwMode="auto">
          <a:xfrm>
            <a:off x="3576638" y="59705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829" name="Line 17"/>
          <p:cNvSpPr>
            <a:spLocks noChangeShapeType="1"/>
          </p:cNvSpPr>
          <p:nvPr/>
        </p:nvSpPr>
        <p:spPr bwMode="auto">
          <a:xfrm>
            <a:off x="3943350" y="59705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830" name="Line 18"/>
          <p:cNvSpPr>
            <a:spLocks noChangeShapeType="1"/>
          </p:cNvSpPr>
          <p:nvPr/>
        </p:nvSpPr>
        <p:spPr bwMode="auto">
          <a:xfrm>
            <a:off x="4171950" y="59705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831" name="Line 19"/>
          <p:cNvSpPr>
            <a:spLocks noChangeShapeType="1"/>
          </p:cNvSpPr>
          <p:nvPr/>
        </p:nvSpPr>
        <p:spPr bwMode="auto">
          <a:xfrm>
            <a:off x="4400550" y="59705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832" name="Line 20"/>
          <p:cNvSpPr>
            <a:spLocks noChangeShapeType="1"/>
          </p:cNvSpPr>
          <p:nvPr/>
        </p:nvSpPr>
        <p:spPr bwMode="auto">
          <a:xfrm>
            <a:off x="4776788" y="59705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833" name="Line 21"/>
          <p:cNvSpPr>
            <a:spLocks noChangeShapeType="1"/>
          </p:cNvSpPr>
          <p:nvPr/>
        </p:nvSpPr>
        <p:spPr bwMode="auto">
          <a:xfrm>
            <a:off x="5005388" y="59705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834" name="Line 22"/>
          <p:cNvSpPr>
            <a:spLocks noChangeShapeType="1"/>
          </p:cNvSpPr>
          <p:nvPr/>
        </p:nvSpPr>
        <p:spPr bwMode="auto">
          <a:xfrm>
            <a:off x="5233988" y="59705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835" name="Line 23"/>
          <p:cNvSpPr>
            <a:spLocks noChangeShapeType="1"/>
          </p:cNvSpPr>
          <p:nvPr/>
        </p:nvSpPr>
        <p:spPr bwMode="auto">
          <a:xfrm>
            <a:off x="5568950" y="59705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836" name="Line 24"/>
          <p:cNvSpPr>
            <a:spLocks noChangeShapeType="1"/>
          </p:cNvSpPr>
          <p:nvPr/>
        </p:nvSpPr>
        <p:spPr bwMode="auto">
          <a:xfrm>
            <a:off x="5797550" y="59705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837" name="Line 25"/>
          <p:cNvSpPr>
            <a:spLocks noChangeShapeType="1"/>
          </p:cNvSpPr>
          <p:nvPr/>
        </p:nvSpPr>
        <p:spPr bwMode="auto">
          <a:xfrm>
            <a:off x="6026150" y="5970588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838" name="Text Box 26"/>
          <p:cNvSpPr txBox="1">
            <a:spLocks noChangeArrowheads="1"/>
          </p:cNvSpPr>
          <p:nvPr/>
        </p:nvSpPr>
        <p:spPr bwMode="auto">
          <a:xfrm>
            <a:off x="1319213" y="5576888"/>
            <a:ext cx="6913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92D050"/>
                </a:solidFill>
                <a:latin typeface="Calibri" pitchFamily="34" charset="0"/>
              </a:rPr>
              <a:t>A U G   U U U   C U U   G A C   C C C   U G A   G G C   C A G</a:t>
            </a:r>
          </a:p>
        </p:txBody>
      </p:sp>
      <p:sp>
        <p:nvSpPr>
          <p:cNvPr id="34839" name="Line 27"/>
          <p:cNvSpPr>
            <a:spLocks noChangeShapeType="1"/>
          </p:cNvSpPr>
          <p:nvPr/>
        </p:nvSpPr>
        <p:spPr bwMode="auto">
          <a:xfrm>
            <a:off x="6416675" y="59690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840" name="Line 28"/>
          <p:cNvSpPr>
            <a:spLocks noChangeShapeType="1"/>
          </p:cNvSpPr>
          <p:nvPr/>
        </p:nvSpPr>
        <p:spPr bwMode="auto">
          <a:xfrm>
            <a:off x="6645275" y="59690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841" name="Line 29"/>
          <p:cNvSpPr>
            <a:spLocks noChangeShapeType="1"/>
          </p:cNvSpPr>
          <p:nvPr/>
        </p:nvSpPr>
        <p:spPr bwMode="auto">
          <a:xfrm>
            <a:off x="6873875" y="59690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842" name="Line 30"/>
          <p:cNvSpPr>
            <a:spLocks noChangeShapeType="1"/>
          </p:cNvSpPr>
          <p:nvPr/>
        </p:nvSpPr>
        <p:spPr bwMode="auto">
          <a:xfrm>
            <a:off x="7256463" y="59690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843" name="Line 31"/>
          <p:cNvSpPr>
            <a:spLocks noChangeShapeType="1"/>
          </p:cNvSpPr>
          <p:nvPr/>
        </p:nvSpPr>
        <p:spPr bwMode="auto">
          <a:xfrm>
            <a:off x="7485063" y="59690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844" name="Line 32"/>
          <p:cNvSpPr>
            <a:spLocks noChangeShapeType="1"/>
          </p:cNvSpPr>
          <p:nvPr/>
        </p:nvSpPr>
        <p:spPr bwMode="auto">
          <a:xfrm>
            <a:off x="7713663" y="59690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3" name="Group 33"/>
          <p:cNvGrpSpPr>
            <a:grpSpLocks/>
          </p:cNvGrpSpPr>
          <p:nvPr/>
        </p:nvGrpSpPr>
        <p:grpSpPr bwMode="auto">
          <a:xfrm rot="-1005188">
            <a:off x="1352550" y="1958975"/>
            <a:ext cx="1984375" cy="3705225"/>
            <a:chOff x="1292" y="709"/>
            <a:chExt cx="1250" cy="2334"/>
          </a:xfrm>
        </p:grpSpPr>
        <p:sp>
          <p:nvSpPr>
            <p:cNvPr id="34869" name="Freeform 34"/>
            <p:cNvSpPr>
              <a:spLocks/>
            </p:cNvSpPr>
            <p:nvPr/>
          </p:nvSpPr>
          <p:spPr bwMode="auto">
            <a:xfrm rot="1034805">
              <a:off x="2198" y="709"/>
              <a:ext cx="344" cy="528"/>
            </a:xfrm>
            <a:custGeom>
              <a:avLst/>
              <a:gdLst>
                <a:gd name="T0" fmla="*/ 0 w 344"/>
                <a:gd name="T1" fmla="*/ 288 h 528"/>
                <a:gd name="T2" fmla="*/ 48 w 344"/>
                <a:gd name="T3" fmla="*/ 432 h 528"/>
                <a:gd name="T4" fmla="*/ 144 w 344"/>
                <a:gd name="T5" fmla="*/ 528 h 528"/>
                <a:gd name="T6" fmla="*/ 288 w 344"/>
                <a:gd name="T7" fmla="*/ 432 h 528"/>
                <a:gd name="T8" fmla="*/ 336 w 344"/>
                <a:gd name="T9" fmla="*/ 288 h 528"/>
                <a:gd name="T10" fmla="*/ 336 w 344"/>
                <a:gd name="T11" fmla="*/ 0 h 5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4"/>
                <a:gd name="T19" fmla="*/ 0 h 528"/>
                <a:gd name="T20" fmla="*/ 344 w 344"/>
                <a:gd name="T21" fmla="*/ 528 h 5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4" h="528">
                  <a:moveTo>
                    <a:pt x="0" y="288"/>
                  </a:moveTo>
                  <a:cubicBezTo>
                    <a:pt x="12" y="340"/>
                    <a:pt x="24" y="392"/>
                    <a:pt x="48" y="432"/>
                  </a:cubicBezTo>
                  <a:cubicBezTo>
                    <a:pt x="72" y="472"/>
                    <a:pt x="104" y="528"/>
                    <a:pt x="144" y="528"/>
                  </a:cubicBezTo>
                  <a:cubicBezTo>
                    <a:pt x="184" y="528"/>
                    <a:pt x="256" y="472"/>
                    <a:pt x="288" y="432"/>
                  </a:cubicBezTo>
                  <a:cubicBezTo>
                    <a:pt x="320" y="392"/>
                    <a:pt x="328" y="360"/>
                    <a:pt x="336" y="288"/>
                  </a:cubicBezTo>
                  <a:cubicBezTo>
                    <a:pt x="344" y="216"/>
                    <a:pt x="336" y="48"/>
                    <a:pt x="336" y="0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870" name="Text Box 35"/>
            <p:cNvSpPr txBox="1">
              <a:spLocks noChangeArrowheads="1"/>
            </p:cNvSpPr>
            <p:nvPr/>
          </p:nvSpPr>
          <p:spPr bwMode="auto">
            <a:xfrm rot="1034805">
              <a:off x="1292" y="2793"/>
              <a:ext cx="8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b="1">
                  <a:solidFill>
                    <a:schemeClr val="accent2"/>
                  </a:solidFill>
                  <a:latin typeface="Calibri" pitchFamily="34" charset="0"/>
                </a:rPr>
                <a:t>   </a:t>
              </a:r>
              <a:r>
                <a:rPr lang="en-GB" b="1">
                  <a:solidFill>
                    <a:srgbClr val="FFFF00"/>
                  </a:solidFill>
                  <a:latin typeface="Calibri" pitchFamily="34" charset="0"/>
                </a:rPr>
                <a:t>A A A</a:t>
              </a:r>
            </a:p>
          </p:txBody>
        </p:sp>
        <p:sp>
          <p:nvSpPr>
            <p:cNvPr id="34871" name="Oval 36"/>
            <p:cNvSpPr>
              <a:spLocks noChangeArrowheads="1"/>
            </p:cNvSpPr>
            <p:nvPr/>
          </p:nvSpPr>
          <p:spPr bwMode="auto">
            <a:xfrm rot="1034805">
              <a:off x="1683" y="2308"/>
              <a:ext cx="288" cy="384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pt-BR" sz="24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grpSp>
          <p:nvGrpSpPr>
            <p:cNvPr id="34872" name="Group 37"/>
            <p:cNvGrpSpPr>
              <a:grpSpLocks/>
            </p:cNvGrpSpPr>
            <p:nvPr/>
          </p:nvGrpSpPr>
          <p:grpSpPr bwMode="auto">
            <a:xfrm rot="1034805">
              <a:off x="1590" y="2681"/>
              <a:ext cx="324" cy="169"/>
              <a:chOff x="480" y="2256"/>
              <a:chExt cx="192" cy="192"/>
            </a:xfrm>
          </p:grpSpPr>
          <p:grpSp>
            <p:nvGrpSpPr>
              <p:cNvPr id="34876" name="Group 38"/>
              <p:cNvGrpSpPr>
                <a:grpSpLocks/>
              </p:cNvGrpSpPr>
              <p:nvPr/>
            </p:nvGrpSpPr>
            <p:grpSpPr bwMode="auto">
              <a:xfrm>
                <a:off x="480" y="2256"/>
                <a:ext cx="192" cy="192"/>
                <a:chOff x="480" y="2256"/>
                <a:chExt cx="192" cy="192"/>
              </a:xfrm>
            </p:grpSpPr>
            <p:sp>
              <p:nvSpPr>
                <p:cNvPr id="34878" name="Line 39"/>
                <p:cNvSpPr>
                  <a:spLocks noChangeShapeType="1"/>
                </p:cNvSpPr>
                <p:nvPr/>
              </p:nvSpPr>
              <p:spPr bwMode="auto">
                <a:xfrm>
                  <a:off x="480" y="2256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4879" name="Line 40"/>
                <p:cNvSpPr>
                  <a:spLocks noChangeShapeType="1"/>
                </p:cNvSpPr>
                <p:nvPr/>
              </p:nvSpPr>
              <p:spPr bwMode="auto">
                <a:xfrm>
                  <a:off x="672" y="2256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4880" name="Line 41"/>
                <p:cNvSpPr>
                  <a:spLocks noChangeShapeType="1"/>
                </p:cNvSpPr>
                <p:nvPr/>
              </p:nvSpPr>
              <p:spPr bwMode="auto">
                <a:xfrm>
                  <a:off x="576" y="2256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4877" name="Line 42"/>
              <p:cNvSpPr>
                <a:spLocks noChangeShapeType="1"/>
              </p:cNvSpPr>
              <p:nvPr/>
            </p:nvSpPr>
            <p:spPr bwMode="auto">
              <a:xfrm>
                <a:off x="480" y="22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4873" name="Oval 43"/>
            <p:cNvSpPr>
              <a:spLocks noChangeArrowheads="1"/>
            </p:cNvSpPr>
            <p:nvPr/>
          </p:nvSpPr>
          <p:spPr bwMode="auto">
            <a:xfrm rot="1034805">
              <a:off x="2047" y="1208"/>
              <a:ext cx="288" cy="384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pt-BR" sz="24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sp>
          <p:nvSpPr>
            <p:cNvPr id="34874" name="Oval 44"/>
            <p:cNvSpPr>
              <a:spLocks noChangeArrowheads="1"/>
            </p:cNvSpPr>
            <p:nvPr/>
          </p:nvSpPr>
          <p:spPr bwMode="auto">
            <a:xfrm rot="1034805">
              <a:off x="1933" y="1574"/>
              <a:ext cx="288" cy="384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pt-BR" sz="24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sp>
          <p:nvSpPr>
            <p:cNvPr id="34875" name="Oval 45"/>
            <p:cNvSpPr>
              <a:spLocks noChangeArrowheads="1"/>
            </p:cNvSpPr>
            <p:nvPr/>
          </p:nvSpPr>
          <p:spPr bwMode="auto">
            <a:xfrm rot="1034805">
              <a:off x="1819" y="1941"/>
              <a:ext cx="288" cy="384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pt-BR" sz="24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4846" name="Group 51"/>
          <p:cNvGrpSpPr>
            <a:grpSpLocks/>
          </p:cNvGrpSpPr>
          <p:nvPr/>
        </p:nvGrpSpPr>
        <p:grpSpPr bwMode="auto">
          <a:xfrm rot="24201">
            <a:off x="2697163" y="1835150"/>
            <a:ext cx="1295400" cy="3886200"/>
            <a:chOff x="1065" y="914"/>
            <a:chExt cx="816" cy="2448"/>
          </a:xfrm>
        </p:grpSpPr>
        <p:sp>
          <p:nvSpPr>
            <p:cNvPr id="34857" name="Freeform 52"/>
            <p:cNvSpPr>
              <a:spLocks/>
            </p:cNvSpPr>
            <p:nvPr/>
          </p:nvSpPr>
          <p:spPr bwMode="auto">
            <a:xfrm>
              <a:off x="1315" y="914"/>
              <a:ext cx="344" cy="528"/>
            </a:xfrm>
            <a:custGeom>
              <a:avLst/>
              <a:gdLst>
                <a:gd name="T0" fmla="*/ 0 w 344"/>
                <a:gd name="T1" fmla="*/ 288 h 528"/>
                <a:gd name="T2" fmla="*/ 48 w 344"/>
                <a:gd name="T3" fmla="*/ 432 h 528"/>
                <a:gd name="T4" fmla="*/ 144 w 344"/>
                <a:gd name="T5" fmla="*/ 528 h 528"/>
                <a:gd name="T6" fmla="*/ 288 w 344"/>
                <a:gd name="T7" fmla="*/ 432 h 528"/>
                <a:gd name="T8" fmla="*/ 336 w 344"/>
                <a:gd name="T9" fmla="*/ 288 h 528"/>
                <a:gd name="T10" fmla="*/ 336 w 344"/>
                <a:gd name="T11" fmla="*/ 0 h 5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4"/>
                <a:gd name="T19" fmla="*/ 0 h 528"/>
                <a:gd name="T20" fmla="*/ 344 w 344"/>
                <a:gd name="T21" fmla="*/ 528 h 5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4" h="528">
                  <a:moveTo>
                    <a:pt x="0" y="288"/>
                  </a:moveTo>
                  <a:cubicBezTo>
                    <a:pt x="12" y="340"/>
                    <a:pt x="24" y="392"/>
                    <a:pt x="48" y="432"/>
                  </a:cubicBezTo>
                  <a:cubicBezTo>
                    <a:pt x="72" y="472"/>
                    <a:pt x="104" y="528"/>
                    <a:pt x="144" y="528"/>
                  </a:cubicBezTo>
                  <a:cubicBezTo>
                    <a:pt x="184" y="528"/>
                    <a:pt x="256" y="472"/>
                    <a:pt x="288" y="432"/>
                  </a:cubicBezTo>
                  <a:cubicBezTo>
                    <a:pt x="320" y="392"/>
                    <a:pt x="328" y="360"/>
                    <a:pt x="336" y="288"/>
                  </a:cubicBezTo>
                  <a:cubicBezTo>
                    <a:pt x="344" y="216"/>
                    <a:pt x="336" y="48"/>
                    <a:pt x="336" y="0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858" name="Text Box 53"/>
            <p:cNvSpPr txBox="1">
              <a:spLocks noChangeArrowheads="1"/>
            </p:cNvSpPr>
            <p:nvPr/>
          </p:nvSpPr>
          <p:spPr bwMode="auto">
            <a:xfrm>
              <a:off x="1065" y="3112"/>
              <a:ext cx="8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b="1">
                  <a:latin typeface="Calibri" pitchFamily="34" charset="0"/>
                </a:rPr>
                <a:t>   </a:t>
              </a:r>
              <a:r>
                <a:rPr lang="en-GB" b="1">
                  <a:solidFill>
                    <a:srgbClr val="FFFF00"/>
                  </a:solidFill>
                  <a:latin typeface="Calibri" pitchFamily="34" charset="0"/>
                </a:rPr>
                <a:t>G A A</a:t>
              </a:r>
            </a:p>
          </p:txBody>
        </p:sp>
        <p:sp>
          <p:nvSpPr>
            <p:cNvPr id="34859" name="Oval 54"/>
            <p:cNvSpPr>
              <a:spLocks noChangeArrowheads="1"/>
            </p:cNvSpPr>
            <p:nvPr/>
          </p:nvSpPr>
          <p:spPr bwMode="auto">
            <a:xfrm>
              <a:off x="1315" y="2594"/>
              <a:ext cx="288" cy="384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pt-BR" sz="24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grpSp>
          <p:nvGrpSpPr>
            <p:cNvPr id="34860" name="Group 55"/>
            <p:cNvGrpSpPr>
              <a:grpSpLocks/>
            </p:cNvGrpSpPr>
            <p:nvPr/>
          </p:nvGrpSpPr>
          <p:grpSpPr bwMode="auto">
            <a:xfrm>
              <a:off x="1312" y="2976"/>
              <a:ext cx="303" cy="183"/>
              <a:chOff x="480" y="2256"/>
              <a:chExt cx="192" cy="192"/>
            </a:xfrm>
          </p:grpSpPr>
          <p:grpSp>
            <p:nvGrpSpPr>
              <p:cNvPr id="34864" name="Group 56"/>
              <p:cNvGrpSpPr>
                <a:grpSpLocks/>
              </p:cNvGrpSpPr>
              <p:nvPr/>
            </p:nvGrpSpPr>
            <p:grpSpPr bwMode="auto">
              <a:xfrm>
                <a:off x="480" y="2256"/>
                <a:ext cx="192" cy="192"/>
                <a:chOff x="480" y="2256"/>
                <a:chExt cx="192" cy="192"/>
              </a:xfrm>
            </p:grpSpPr>
            <p:sp>
              <p:nvSpPr>
                <p:cNvPr id="34866" name="Line 57"/>
                <p:cNvSpPr>
                  <a:spLocks noChangeShapeType="1"/>
                </p:cNvSpPr>
                <p:nvPr/>
              </p:nvSpPr>
              <p:spPr bwMode="auto">
                <a:xfrm>
                  <a:off x="480" y="2256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4867" name="Line 58"/>
                <p:cNvSpPr>
                  <a:spLocks noChangeShapeType="1"/>
                </p:cNvSpPr>
                <p:nvPr/>
              </p:nvSpPr>
              <p:spPr bwMode="auto">
                <a:xfrm>
                  <a:off x="672" y="2256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4868" name="Line 59"/>
                <p:cNvSpPr>
                  <a:spLocks noChangeShapeType="1"/>
                </p:cNvSpPr>
                <p:nvPr/>
              </p:nvSpPr>
              <p:spPr bwMode="auto">
                <a:xfrm>
                  <a:off x="576" y="2256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4865" name="Line 60"/>
              <p:cNvSpPr>
                <a:spLocks noChangeShapeType="1"/>
              </p:cNvSpPr>
              <p:nvPr/>
            </p:nvSpPr>
            <p:spPr bwMode="auto">
              <a:xfrm>
                <a:off x="480" y="22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4861" name="Oval 61"/>
            <p:cNvSpPr>
              <a:spLocks noChangeArrowheads="1"/>
            </p:cNvSpPr>
            <p:nvPr/>
          </p:nvSpPr>
          <p:spPr bwMode="auto">
            <a:xfrm>
              <a:off x="1315" y="1442"/>
              <a:ext cx="288" cy="384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pt-BR" sz="24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sp>
          <p:nvSpPr>
            <p:cNvPr id="34862" name="Oval 62"/>
            <p:cNvSpPr>
              <a:spLocks noChangeArrowheads="1"/>
            </p:cNvSpPr>
            <p:nvPr/>
          </p:nvSpPr>
          <p:spPr bwMode="auto">
            <a:xfrm>
              <a:off x="1315" y="1826"/>
              <a:ext cx="288" cy="384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pt-BR" sz="24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sp>
          <p:nvSpPr>
            <p:cNvPr id="34863" name="Oval 63"/>
            <p:cNvSpPr>
              <a:spLocks noChangeArrowheads="1"/>
            </p:cNvSpPr>
            <p:nvPr/>
          </p:nvSpPr>
          <p:spPr bwMode="auto">
            <a:xfrm>
              <a:off x="1315" y="2210"/>
              <a:ext cx="288" cy="384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pt-BR" sz="24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847" name="Text Box 64"/>
          <p:cNvSpPr txBox="1">
            <a:spLocks noChangeArrowheads="1"/>
          </p:cNvSpPr>
          <p:nvPr/>
        </p:nvSpPr>
        <p:spPr bwMode="auto">
          <a:xfrm>
            <a:off x="3529013" y="1339850"/>
            <a:ext cx="432176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pt-BR" b="1" dirty="0">
                <a:solidFill>
                  <a:srgbClr val="0000FF"/>
                </a:solidFill>
                <a:latin typeface="Calibri" pitchFamily="34" charset="0"/>
              </a:rPr>
              <a:t>              H    </a:t>
            </a:r>
            <a:r>
              <a:rPr lang="pt-BR" b="1" dirty="0" smtClean="0">
                <a:solidFill>
                  <a:srgbClr val="0000FF"/>
                </a:solidFill>
                <a:latin typeface="Calibri" pitchFamily="34" charset="0"/>
              </a:rPr>
              <a:t>       </a:t>
            </a:r>
            <a:r>
              <a:rPr lang="pt-BR" b="1" dirty="0">
                <a:solidFill>
                  <a:srgbClr val="FF9900"/>
                </a:solidFill>
                <a:latin typeface="Calibri" pitchFamily="34" charset="0"/>
              </a:rPr>
              <a:t>O</a:t>
            </a:r>
            <a:r>
              <a:rPr lang="pt-BR" b="1" dirty="0">
                <a:solidFill>
                  <a:srgbClr val="0000FF"/>
                </a:solidFill>
                <a:latin typeface="Calibri" pitchFamily="34" charset="0"/>
              </a:rPr>
              <a:t>    </a:t>
            </a:r>
            <a:r>
              <a:rPr lang="pt-BR" b="1" dirty="0">
                <a:solidFill>
                  <a:srgbClr val="FF9900"/>
                </a:solidFill>
                <a:latin typeface="Calibri" pitchFamily="34" charset="0"/>
              </a:rPr>
              <a:t>H    </a:t>
            </a:r>
            <a:r>
              <a:rPr lang="pt-BR" b="1" dirty="0" err="1">
                <a:solidFill>
                  <a:srgbClr val="FF9900"/>
                </a:solidFill>
                <a:latin typeface="Calibri" pitchFamily="34" charset="0"/>
              </a:rPr>
              <a:t>H</a:t>
            </a:r>
            <a:r>
              <a:rPr lang="pt-BR" b="1" dirty="0">
                <a:solidFill>
                  <a:srgbClr val="0000FF"/>
                </a:solidFill>
                <a:latin typeface="Calibri" pitchFamily="34" charset="0"/>
              </a:rPr>
              <a:t>       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b="1" dirty="0" err="1">
                <a:solidFill>
                  <a:srgbClr val="FF0000"/>
                </a:solidFill>
                <a:latin typeface="Calibri" pitchFamily="34" charset="0"/>
              </a:rPr>
              <a:t>H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</a:rPr>
              <a:t>   </a:t>
            </a:r>
            <a:r>
              <a:rPr lang="pt-BR" b="1" dirty="0" err="1">
                <a:solidFill>
                  <a:srgbClr val="FF0000"/>
                </a:solidFill>
                <a:latin typeface="Calibri" pitchFamily="34" charset="0"/>
              </a:rPr>
              <a:t>H</a:t>
            </a:r>
            <a:endParaRPr lang="pt-BR" b="1" dirty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/>
            <a:r>
              <a:rPr lang="pt-BR" b="1" dirty="0">
                <a:solidFill>
                  <a:srgbClr val="0000FF"/>
                </a:solidFill>
                <a:latin typeface="Calibri" pitchFamily="34" charset="0"/>
              </a:rPr>
              <a:t>-OOC – C – N – </a:t>
            </a:r>
            <a:r>
              <a:rPr lang="pt-BR" b="1" dirty="0">
                <a:solidFill>
                  <a:srgbClr val="FF9900"/>
                </a:solidFill>
                <a:latin typeface="Calibri" pitchFamily="34" charset="0"/>
              </a:rPr>
              <a:t>C – C – N</a:t>
            </a:r>
            <a:r>
              <a:rPr lang="pt-BR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</a:rPr>
              <a:t>– C- C –N -COH</a:t>
            </a:r>
            <a:endParaRPr lang="pt-BR" b="1" baseline="-25000" dirty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/>
            <a:r>
              <a:rPr lang="pt-BR" b="1" dirty="0">
                <a:solidFill>
                  <a:srgbClr val="0000FF"/>
                </a:solidFill>
                <a:latin typeface="Calibri" pitchFamily="34" charset="0"/>
              </a:rPr>
              <a:t>              R   H           </a:t>
            </a:r>
            <a:r>
              <a:rPr lang="pt-BR" b="1" dirty="0">
                <a:solidFill>
                  <a:srgbClr val="FF9900"/>
                </a:solidFill>
                <a:latin typeface="Calibri" pitchFamily="34" charset="0"/>
              </a:rPr>
              <a:t>R</a:t>
            </a:r>
            <a:r>
              <a:rPr lang="pt-BR" b="1" dirty="0">
                <a:solidFill>
                  <a:srgbClr val="0000FF"/>
                </a:solidFill>
                <a:latin typeface="Calibri" pitchFamily="34" charset="0"/>
              </a:rPr>
              <a:t>           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</a:rPr>
              <a:t>O</a:t>
            </a:r>
            <a:r>
              <a:rPr lang="pt-BR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</a:rPr>
              <a:t> R</a:t>
            </a:r>
            <a:r>
              <a:rPr lang="pt-BR" b="1" dirty="0">
                <a:solidFill>
                  <a:srgbClr val="0000FF"/>
                </a:solidFill>
                <a:latin typeface="Calibri" pitchFamily="34" charset="0"/>
              </a:rPr>
              <a:t>  </a:t>
            </a:r>
          </a:p>
        </p:txBody>
      </p:sp>
      <p:grpSp>
        <p:nvGrpSpPr>
          <p:cNvPr id="34848" name="Group 67"/>
          <p:cNvGrpSpPr>
            <a:grpSpLocks/>
          </p:cNvGrpSpPr>
          <p:nvPr/>
        </p:nvGrpSpPr>
        <p:grpSpPr bwMode="auto">
          <a:xfrm>
            <a:off x="6613525" y="1890713"/>
            <a:ext cx="101600" cy="98425"/>
            <a:chOff x="3334" y="1207"/>
            <a:chExt cx="35" cy="46"/>
          </a:xfrm>
        </p:grpSpPr>
        <p:sp>
          <p:nvSpPr>
            <p:cNvPr id="34855" name="Line 68"/>
            <p:cNvSpPr>
              <a:spLocks noChangeShapeType="1"/>
            </p:cNvSpPr>
            <p:nvPr/>
          </p:nvSpPr>
          <p:spPr bwMode="auto">
            <a:xfrm>
              <a:off x="3334" y="1207"/>
              <a:ext cx="0" cy="4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856" name="Line 69"/>
            <p:cNvSpPr>
              <a:spLocks noChangeShapeType="1"/>
            </p:cNvSpPr>
            <p:nvPr/>
          </p:nvSpPr>
          <p:spPr bwMode="auto">
            <a:xfrm>
              <a:off x="3369" y="1207"/>
              <a:ext cx="0" cy="4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4849" name="Group 70"/>
          <p:cNvGrpSpPr>
            <a:grpSpLocks/>
          </p:cNvGrpSpPr>
          <p:nvPr/>
        </p:nvGrpSpPr>
        <p:grpSpPr bwMode="auto">
          <a:xfrm>
            <a:off x="5334000" y="1612900"/>
            <a:ext cx="101600" cy="98425"/>
            <a:chOff x="3334" y="1207"/>
            <a:chExt cx="35" cy="46"/>
          </a:xfrm>
        </p:grpSpPr>
        <p:sp>
          <p:nvSpPr>
            <p:cNvPr id="34853" name="Line 71"/>
            <p:cNvSpPr>
              <a:spLocks noChangeShapeType="1"/>
            </p:cNvSpPr>
            <p:nvPr/>
          </p:nvSpPr>
          <p:spPr bwMode="auto">
            <a:xfrm>
              <a:off x="3334" y="1207"/>
              <a:ext cx="0" cy="46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854" name="Line 72"/>
            <p:cNvSpPr>
              <a:spLocks noChangeShapeType="1"/>
            </p:cNvSpPr>
            <p:nvPr/>
          </p:nvSpPr>
          <p:spPr bwMode="auto">
            <a:xfrm>
              <a:off x="3369" y="1207"/>
              <a:ext cx="0" cy="46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4850" name="Text Box 73"/>
          <p:cNvSpPr txBox="1">
            <a:spLocks noChangeArrowheads="1"/>
          </p:cNvSpPr>
          <p:nvPr/>
        </p:nvSpPr>
        <p:spPr bwMode="auto">
          <a:xfrm rot="-5400000">
            <a:off x="5600701" y="1728787"/>
            <a:ext cx="323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pt-BR" b="1">
                <a:solidFill>
                  <a:srgbClr val="FF9900"/>
                </a:solidFill>
                <a:latin typeface="Calibri" pitchFamily="34" charset="0"/>
              </a:rPr>
              <a:t>-</a:t>
            </a:r>
          </a:p>
        </p:txBody>
      </p:sp>
      <p:sp>
        <p:nvSpPr>
          <p:cNvPr id="34851" name="Text Box 74"/>
          <p:cNvSpPr txBox="1">
            <a:spLocks noChangeArrowheads="1"/>
          </p:cNvSpPr>
          <p:nvPr/>
        </p:nvSpPr>
        <p:spPr bwMode="auto">
          <a:xfrm rot="-5400000">
            <a:off x="6048376" y="1447800"/>
            <a:ext cx="323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pt-BR" b="1">
                <a:solidFill>
                  <a:srgbClr val="FF9900"/>
                </a:solidFill>
                <a:latin typeface="Calibri" pitchFamily="34" charset="0"/>
              </a:rPr>
              <a:t>-</a:t>
            </a:r>
          </a:p>
        </p:txBody>
      </p:sp>
      <p:sp>
        <p:nvSpPr>
          <p:cNvPr id="34852" name="Text Box 75"/>
          <p:cNvSpPr txBox="1">
            <a:spLocks noChangeArrowheads="1"/>
          </p:cNvSpPr>
          <p:nvPr/>
        </p:nvSpPr>
        <p:spPr bwMode="auto">
          <a:xfrm rot="-5400000">
            <a:off x="5600701" y="1473200"/>
            <a:ext cx="323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pt-BR" b="1">
                <a:solidFill>
                  <a:srgbClr val="FF9900"/>
                </a:solidFill>
                <a:latin typeface="Calibri" pitchFamily="34" charset="0"/>
              </a:rPr>
              <a:t>-</a:t>
            </a:r>
          </a:p>
        </p:txBody>
      </p:sp>
      <p:sp>
        <p:nvSpPr>
          <p:cNvPr id="67" name="Text Box 64"/>
          <p:cNvSpPr txBox="1">
            <a:spLocks noChangeArrowheads="1"/>
          </p:cNvSpPr>
          <p:nvPr/>
        </p:nvSpPr>
        <p:spPr bwMode="auto">
          <a:xfrm>
            <a:off x="4744409" y="2321513"/>
            <a:ext cx="21062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pt-BR" sz="4000" b="1" dirty="0" smtClean="0">
                <a:latin typeface="Calibri" pitchFamily="34" charset="0"/>
              </a:rPr>
              <a:t>peptídeo</a:t>
            </a:r>
            <a:endParaRPr lang="pt-BR" sz="40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63399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611560" y="116632"/>
            <a:ext cx="7992888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dirty="0" smtClean="0"/>
              <a:t>MUTAÇÃO NO MATERIAL GENÉTICO</a:t>
            </a:r>
            <a:endParaRPr 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799288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3460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55576" y="116632"/>
            <a:ext cx="7848872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3600" dirty="0"/>
              <a:t>FENILCETONÚRIA E ALBINSIMO</a:t>
            </a:r>
          </a:p>
        </p:txBody>
      </p:sp>
      <p:pic>
        <p:nvPicPr>
          <p:cNvPr id="21509" name="Imagem 3" descr="Fenilcetonur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381635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Imagem 5" descr="FenilcetonuriaMolecula.jpg"/>
          <p:cNvPicPr>
            <a:picLocks noChangeAspect="1"/>
          </p:cNvPicPr>
          <p:nvPr/>
        </p:nvPicPr>
        <p:blipFill>
          <a:blip r:embed="rId3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836613"/>
            <a:ext cx="4392612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11188" y="4508500"/>
            <a:ext cx="3384550" cy="10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sz="3000" dirty="0"/>
              <a:t>Genes e erros no metabolismo</a:t>
            </a:r>
          </a:p>
        </p:txBody>
      </p:sp>
    </p:spTree>
    <p:extLst>
      <p:ext uri="{BB962C8B-B14F-4D97-AF65-F5344CB8AC3E}">
        <p14:creationId xmlns:p14="http://schemas.microsoft.com/office/powerpoint/2010/main" val="179888705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55576" y="116632"/>
            <a:ext cx="7848872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3600" dirty="0"/>
              <a:t>MELHORAMENTO GENÉTICO</a:t>
            </a:r>
          </a:p>
        </p:txBody>
      </p:sp>
      <p:pic>
        <p:nvPicPr>
          <p:cNvPr id="35845" name="Imagem 5" descr="Brocol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81075"/>
            <a:ext cx="31686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Imagem 6" descr="Couv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981075"/>
            <a:ext cx="38163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Imagem 7" descr="CouveFl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213100"/>
            <a:ext cx="381635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Imagem 8" descr="Repolh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141663"/>
            <a:ext cx="316865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CaixaDeTexto 9"/>
          <p:cNvSpPr txBox="1">
            <a:spLocks noChangeArrowheads="1"/>
          </p:cNvSpPr>
          <p:nvPr/>
        </p:nvSpPr>
        <p:spPr bwMode="auto">
          <a:xfrm>
            <a:off x="827088" y="5445125"/>
            <a:ext cx="55451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pt-BR" sz="4800" i="1"/>
              <a:t>Brassica oleracea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260350"/>
            <a:ext cx="8569325" cy="6264275"/>
          </a:xfrm>
        </p:spPr>
        <p:txBody>
          <a:bodyPr/>
          <a:lstStyle/>
          <a:p>
            <a:pPr marL="176213" indent="0" eaLnBrk="1" hangingPunct="1">
              <a:buFont typeface="Wingdings" pitchFamily="2" charset="2"/>
              <a:buNone/>
            </a:pPr>
            <a:r>
              <a:rPr lang="pt-BR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DNA  (ácido desoxirribonucleico)</a:t>
            </a:r>
          </a:p>
          <a:p>
            <a:pPr marL="176213" indent="0" eaLnBrk="1" hangingPunct="1">
              <a:buFont typeface="Wingdings" pitchFamily="2" charset="2"/>
              <a:buNone/>
            </a:pPr>
            <a:r>
              <a:rPr lang="pt-BR" sz="2100" b="1" dirty="0" smtClean="0">
                <a:solidFill>
                  <a:srgbClr val="CC3300"/>
                </a:solidFill>
              </a:rPr>
              <a:t>PAPEL BIOLÓGICO:</a:t>
            </a:r>
          </a:p>
          <a:p>
            <a:pPr marL="176213" indent="0" eaLnBrk="1" hangingPunct="1"/>
            <a:r>
              <a:rPr lang="pt-BR" sz="2100" dirty="0" smtClean="0"/>
              <a:t> Transmitir a informação genética de uma célula para a outra</a:t>
            </a:r>
          </a:p>
          <a:p>
            <a:pPr marL="176213" indent="0" eaLnBrk="1" hangingPunct="1"/>
            <a:r>
              <a:rPr lang="pt-BR" sz="2100" dirty="0" smtClean="0"/>
              <a:t> Síntese de </a:t>
            </a:r>
            <a:r>
              <a:rPr lang="pt-BR" sz="2100" b="1" dirty="0" smtClean="0">
                <a:solidFill>
                  <a:srgbClr val="006600"/>
                </a:solidFill>
              </a:rPr>
              <a:t>RNA</a:t>
            </a:r>
          </a:p>
          <a:p>
            <a:pPr marL="176213" indent="0" eaLnBrk="1" hangingPunct="1"/>
            <a:endParaRPr lang="pt-BR" sz="2100" b="1" dirty="0" smtClean="0">
              <a:solidFill>
                <a:srgbClr val="006600"/>
              </a:solidFill>
            </a:endParaRPr>
          </a:p>
          <a:p>
            <a:pPr marL="176213" indent="0" eaLnBrk="1" hangingPunct="1">
              <a:buFont typeface="Wingdings" pitchFamily="2" charset="2"/>
              <a:buNone/>
            </a:pPr>
            <a:r>
              <a:rPr lang="pt-BR" sz="2100" dirty="0" smtClean="0"/>
              <a:t>Os ácidos nucleicos são macro moléculas formadas pela união</a:t>
            </a:r>
            <a:r>
              <a:rPr lang="pt-BR" sz="2100" b="1" dirty="0" smtClean="0">
                <a:solidFill>
                  <a:srgbClr val="006600"/>
                </a:solidFill>
              </a:rPr>
              <a:t> </a:t>
            </a:r>
            <a:r>
              <a:rPr lang="pt-BR" sz="2100" dirty="0" smtClean="0"/>
              <a:t>de unidades menores chamadas</a:t>
            </a:r>
            <a:r>
              <a:rPr lang="pt-BR" sz="2100" b="1" dirty="0" smtClean="0">
                <a:solidFill>
                  <a:srgbClr val="006600"/>
                </a:solidFill>
              </a:rPr>
              <a:t>  NUCLEOTÍDEOS.</a:t>
            </a:r>
          </a:p>
          <a:p>
            <a:pPr marL="176213" indent="0" eaLnBrk="1" hangingPunct="1">
              <a:buFont typeface="Wingdings" pitchFamily="2" charset="2"/>
              <a:buNone/>
            </a:pPr>
            <a:r>
              <a:rPr lang="pt-BR" sz="2100" dirty="0" smtClean="0"/>
              <a:t>Um</a:t>
            </a:r>
            <a:r>
              <a:rPr lang="pt-BR" sz="2100" b="1" dirty="0" smtClean="0"/>
              <a:t> </a:t>
            </a:r>
            <a:r>
              <a:rPr lang="pt-BR" sz="2100" b="1" dirty="0" smtClean="0">
                <a:solidFill>
                  <a:srgbClr val="006600"/>
                </a:solidFill>
              </a:rPr>
              <a:t>NUCLEOTÍDEOS </a:t>
            </a:r>
            <a:r>
              <a:rPr lang="pt-BR" sz="2100" dirty="0" smtClean="0"/>
              <a:t>é formado por:</a:t>
            </a:r>
          </a:p>
          <a:p>
            <a:pPr marL="176213" indent="0" eaLnBrk="1" hangingPunct="1">
              <a:buFont typeface="Wingdings" pitchFamily="2" charset="2"/>
              <a:buNone/>
            </a:pPr>
            <a:endParaRPr lang="pt-BR" sz="2100" dirty="0" smtClean="0"/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1619250" y="4797425"/>
            <a:ext cx="3097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sz="2400">
              <a:latin typeface="Times New Roman" pitchFamily="18" charset="0"/>
            </a:endParaRPr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611188" y="4292600"/>
            <a:ext cx="2089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sz="2400">
              <a:latin typeface="Times New Roman" pitchFamily="18" charset="0"/>
            </a:endParaRPr>
          </a:p>
        </p:txBody>
      </p:sp>
      <p:graphicFrame>
        <p:nvGraphicFramePr>
          <p:cNvPr id="8197" name="Object 7"/>
          <p:cNvGraphicFramePr>
            <a:graphicFrameLocks noChangeAspect="1"/>
          </p:cNvGraphicFramePr>
          <p:nvPr/>
        </p:nvGraphicFramePr>
        <p:xfrm>
          <a:off x="5435600" y="4652963"/>
          <a:ext cx="161925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2" name="Imagem de bitmap" r:id="rId3" imgW="1619476" imgH="809738" progId="Paint.Picture">
                  <p:embed/>
                </p:oleObj>
              </mc:Choice>
              <mc:Fallback>
                <p:oleObj name="Imagem de bitmap" r:id="rId3" imgW="1619476" imgH="809738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4652963"/>
                        <a:ext cx="1619250" cy="80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Oval 8"/>
          <p:cNvSpPr>
            <a:spLocks noChangeArrowheads="1"/>
          </p:cNvSpPr>
          <p:nvPr/>
        </p:nvSpPr>
        <p:spPr bwMode="auto">
          <a:xfrm>
            <a:off x="1116013" y="4437063"/>
            <a:ext cx="1081087" cy="1008062"/>
          </a:xfrm>
          <a:prstGeom prst="ellipse">
            <a:avLst/>
          </a:prstGeom>
          <a:gradFill rotWithShape="1">
            <a:gsLst>
              <a:gs pos="0">
                <a:srgbClr val="5E5E76"/>
              </a:gs>
              <a:gs pos="100000">
                <a:srgbClr val="CC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199" name="Text Box 9"/>
          <p:cNvSpPr txBox="1">
            <a:spLocks noChangeArrowheads="1"/>
          </p:cNvSpPr>
          <p:nvPr/>
        </p:nvSpPr>
        <p:spPr bwMode="auto">
          <a:xfrm>
            <a:off x="3132138" y="5876925"/>
            <a:ext cx="1008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b="1">
                <a:latin typeface="Times New Roman" pitchFamily="18" charset="0"/>
              </a:rPr>
              <a:t>pentose</a:t>
            </a:r>
          </a:p>
        </p:txBody>
      </p:sp>
      <p:graphicFrame>
        <p:nvGraphicFramePr>
          <p:cNvPr id="8200" name="Object 10"/>
          <p:cNvGraphicFramePr>
            <a:graphicFrameLocks noChangeAspect="1"/>
          </p:cNvGraphicFramePr>
          <p:nvPr/>
        </p:nvGraphicFramePr>
        <p:xfrm>
          <a:off x="3059113" y="4365625"/>
          <a:ext cx="142875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3" name="Imagem de bitmap" r:id="rId5" imgW="1428949" imgH="1257476" progId="Paint.Picture">
                  <p:embed/>
                </p:oleObj>
              </mc:Choice>
              <mc:Fallback>
                <p:oleObj name="Imagem de bitmap" r:id="rId5" imgW="1428949" imgH="1257476" progId="Paint.Picture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4365625"/>
                        <a:ext cx="1428750" cy="125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1187450" y="5805488"/>
            <a:ext cx="1368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b="1">
                <a:latin typeface="Times New Roman" pitchFamily="18" charset="0"/>
              </a:rPr>
              <a:t>fosfato</a:t>
            </a:r>
          </a:p>
        </p:txBody>
      </p:sp>
      <p:sp>
        <p:nvSpPr>
          <p:cNvPr id="8202" name="Text Box 12"/>
          <p:cNvSpPr txBox="1">
            <a:spLocks noChangeArrowheads="1"/>
          </p:cNvSpPr>
          <p:nvPr/>
        </p:nvSpPr>
        <p:spPr bwMode="auto">
          <a:xfrm>
            <a:off x="1979613" y="5661025"/>
            <a:ext cx="115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sz="2400">
              <a:latin typeface="Times New Roman" pitchFamily="18" charset="0"/>
            </a:endParaRPr>
          </a:p>
        </p:txBody>
      </p:sp>
      <p:sp>
        <p:nvSpPr>
          <p:cNvPr id="8203" name="Text Box 13"/>
          <p:cNvSpPr txBox="1">
            <a:spLocks noChangeArrowheads="1"/>
          </p:cNvSpPr>
          <p:nvPr/>
        </p:nvSpPr>
        <p:spPr bwMode="auto">
          <a:xfrm>
            <a:off x="5364163" y="5734050"/>
            <a:ext cx="2232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b="1">
                <a:latin typeface="Times New Roman" pitchFamily="18" charset="0"/>
              </a:rPr>
              <a:t>base nitrogenada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55576" y="116632"/>
            <a:ext cx="7848872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3600" dirty="0"/>
              <a:t>MELHORAMENTO GENÉTICO</a:t>
            </a:r>
          </a:p>
        </p:txBody>
      </p:sp>
      <p:sp>
        <p:nvSpPr>
          <p:cNvPr id="36869" name="CaixaDeTexto 9"/>
          <p:cNvSpPr txBox="1">
            <a:spLocks noChangeArrowheads="1"/>
          </p:cNvSpPr>
          <p:nvPr/>
        </p:nvSpPr>
        <p:spPr bwMode="auto">
          <a:xfrm>
            <a:off x="539750" y="5876925"/>
            <a:ext cx="55451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pt-BR" sz="4800">
                <a:solidFill>
                  <a:srgbClr val="FF0000"/>
                </a:solidFill>
              </a:rPr>
              <a:t>Milho híbrido</a:t>
            </a:r>
          </a:p>
        </p:txBody>
      </p:sp>
      <p:pic>
        <p:nvPicPr>
          <p:cNvPr id="11" name="Imagem 10" descr="MilhoHibrido.jpg"/>
          <p:cNvPicPr>
            <a:picLocks noChangeAspect="1"/>
          </p:cNvPicPr>
          <p:nvPr/>
        </p:nvPicPr>
        <p:blipFill>
          <a:blip r:embed="rId2" cstate="print">
            <a:lum bright="-40000" contrast="40000"/>
          </a:blip>
          <a:stretch>
            <a:fillRect/>
          </a:stretch>
        </p:blipFill>
        <p:spPr>
          <a:xfrm>
            <a:off x="395536" y="908720"/>
            <a:ext cx="3688285" cy="49434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Imagem 11" descr="MilhoHibrido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980728"/>
            <a:ext cx="4104456" cy="3456384"/>
          </a:xfrm>
          <a:prstGeom prst="rect">
            <a:avLst/>
          </a:prstGeom>
          <a:ln w="762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140968"/>
            <a:ext cx="2664296" cy="346137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55576" y="116632"/>
            <a:ext cx="7848872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3600" dirty="0"/>
              <a:t>ACONSELHAMENTO GENÉTICO</a:t>
            </a:r>
          </a:p>
        </p:txBody>
      </p:sp>
      <p:pic>
        <p:nvPicPr>
          <p:cNvPr id="37893" name="Imagem 5" descr="Amniocente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" r="874" b="7211"/>
          <a:stretch>
            <a:fillRect/>
          </a:stretch>
        </p:blipFill>
        <p:spPr bwMode="auto">
          <a:xfrm>
            <a:off x="395288" y="1268413"/>
            <a:ext cx="8137525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5435600" y="908050"/>
            <a:ext cx="2665413" cy="4778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sz="2500" b="1" dirty="0" err="1">
                <a:solidFill>
                  <a:srgbClr val="FF0000"/>
                </a:solidFill>
              </a:rPr>
              <a:t>Amniocentese</a:t>
            </a:r>
            <a:endParaRPr lang="pt-BR" sz="2500" b="1" dirty="0">
              <a:solidFill>
                <a:srgbClr val="FF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627313" y="5805488"/>
            <a:ext cx="3313112" cy="4762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sz="2500" b="1" dirty="0">
                <a:solidFill>
                  <a:srgbClr val="FF0000"/>
                </a:solidFill>
              </a:rPr>
              <a:t>Amostra coriônica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55576" y="116632"/>
            <a:ext cx="7848872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3600" dirty="0"/>
              <a:t>GENÉTICA MOLECULAR</a:t>
            </a:r>
          </a:p>
        </p:txBody>
      </p:sp>
      <p:pic>
        <p:nvPicPr>
          <p:cNvPr id="7" name="Imagem 6" descr="EngenhariaGenetica.jpg"/>
          <p:cNvPicPr>
            <a:picLocks noChangeAspect="1"/>
          </p:cNvPicPr>
          <p:nvPr/>
        </p:nvPicPr>
        <p:blipFill>
          <a:blip r:embed="rId2" cstate="print">
            <a:lum bright="-30000" contrast="40000"/>
          </a:blip>
          <a:srcRect l="3747" t="2643" r="6119" b="2224"/>
          <a:stretch>
            <a:fillRect/>
          </a:stretch>
        </p:blipFill>
        <p:spPr>
          <a:xfrm>
            <a:off x="611560" y="908720"/>
            <a:ext cx="8064896" cy="54726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aixaDeTexto 3"/>
          <p:cNvSpPr txBox="1"/>
          <p:nvPr/>
        </p:nvSpPr>
        <p:spPr>
          <a:xfrm>
            <a:off x="683568" y="2276872"/>
            <a:ext cx="1800200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dirty="0"/>
              <a:t>Engenharia Genética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83568" y="3429000"/>
            <a:ext cx="1800200" cy="16312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dirty="0"/>
              <a:t>Produção de insulina, hormônio do crescimento e fator VIII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55576" y="116632"/>
            <a:ext cx="7848872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3600" dirty="0"/>
              <a:t>ENGENHARIA GENÉTICA</a:t>
            </a:r>
          </a:p>
        </p:txBody>
      </p:sp>
      <p:pic>
        <p:nvPicPr>
          <p:cNvPr id="6" name="Imagem 5" descr="EngenhariaGenetica2.jpg"/>
          <p:cNvPicPr>
            <a:picLocks noChangeAspect="1"/>
          </p:cNvPicPr>
          <p:nvPr/>
        </p:nvPicPr>
        <p:blipFill>
          <a:blip r:embed="rId2" cstate="print">
            <a:lum bright="-30000" contrast="40000"/>
          </a:blip>
          <a:srcRect l="3252" r="10032" b="8165"/>
          <a:stretch>
            <a:fillRect/>
          </a:stretch>
        </p:blipFill>
        <p:spPr>
          <a:xfrm>
            <a:off x="1187624" y="1124744"/>
            <a:ext cx="7416824" cy="453650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aixaDeTexto 3"/>
          <p:cNvSpPr txBox="1"/>
          <p:nvPr/>
        </p:nvSpPr>
        <p:spPr>
          <a:xfrm>
            <a:off x="1187624" y="1412776"/>
            <a:ext cx="18002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dirty="0"/>
              <a:t>Transgênicos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55576" y="116632"/>
            <a:ext cx="7848872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3600" dirty="0"/>
              <a:t>CAMUNDONGO VERDE</a:t>
            </a:r>
          </a:p>
        </p:txBody>
      </p:sp>
      <p:pic>
        <p:nvPicPr>
          <p:cNvPr id="41989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125538"/>
            <a:ext cx="6697663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55576" y="116632"/>
            <a:ext cx="7848872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3600" dirty="0"/>
              <a:t>TRANSGÊNICOS</a:t>
            </a:r>
          </a:p>
        </p:txBody>
      </p:sp>
      <p:pic>
        <p:nvPicPr>
          <p:cNvPr id="4" name="Imagem 3" descr="TabacoTransgenico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rcRect l="3604" b="10959"/>
          <a:stretch>
            <a:fillRect/>
          </a:stretch>
        </p:blipFill>
        <p:spPr>
          <a:xfrm>
            <a:off x="899592" y="1340768"/>
            <a:ext cx="7704856" cy="46805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aixaDeTexto 5"/>
          <p:cNvSpPr txBox="1"/>
          <p:nvPr/>
        </p:nvSpPr>
        <p:spPr>
          <a:xfrm>
            <a:off x="251520" y="1052737"/>
            <a:ext cx="2376264" cy="193899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dirty="0" err="1"/>
              <a:t>luciferina</a:t>
            </a:r>
            <a:endParaRPr lang="pt-BR" dirty="0"/>
          </a:p>
          <a:p>
            <a:pPr>
              <a:defRPr/>
            </a:pPr>
            <a:endParaRPr lang="pt-BR" dirty="0"/>
          </a:p>
          <a:p>
            <a:pPr>
              <a:defRPr/>
            </a:pPr>
            <a:r>
              <a:rPr lang="pt-BR" dirty="0"/>
              <a:t>         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lucifer</a:t>
            </a:r>
            <a:r>
              <a:rPr lang="pt-BR" b="1" dirty="0" err="1">
                <a:solidFill>
                  <a:srgbClr val="FF0000"/>
                </a:solidFill>
              </a:rPr>
              <a:t>ase</a:t>
            </a:r>
            <a:endParaRPr lang="pt-BR" b="1" dirty="0">
              <a:solidFill>
                <a:srgbClr val="FF0000"/>
              </a:solidFill>
            </a:endParaRPr>
          </a:p>
          <a:p>
            <a:pPr>
              <a:defRPr/>
            </a:pPr>
            <a:endParaRPr lang="pt-BR" dirty="0"/>
          </a:p>
          <a:p>
            <a:pPr>
              <a:defRPr/>
            </a:pPr>
            <a:r>
              <a:rPr lang="pt-BR" dirty="0"/>
              <a:t>energia </a:t>
            </a:r>
            <a:r>
              <a:rPr lang="pt-BR" sz="1500" dirty="0"/>
              <a:t>(bioluminescência)</a:t>
            </a:r>
            <a:r>
              <a:rPr lang="pt-BR" dirty="0"/>
              <a:t>        </a:t>
            </a:r>
          </a:p>
        </p:txBody>
      </p:sp>
      <p:cxnSp>
        <p:nvCxnSpPr>
          <p:cNvPr id="8" name="Conector de seta reta 7"/>
          <p:cNvCxnSpPr/>
          <p:nvPr/>
        </p:nvCxnSpPr>
        <p:spPr>
          <a:xfrm>
            <a:off x="827088" y="1484313"/>
            <a:ext cx="0" cy="8651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55576" y="116632"/>
            <a:ext cx="7848872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3600" dirty="0"/>
              <a:t>CLONAGEM</a:t>
            </a:r>
          </a:p>
        </p:txBody>
      </p:sp>
      <p:pic>
        <p:nvPicPr>
          <p:cNvPr id="44037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5656263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7"/>
          <a:stretch>
            <a:fillRect/>
          </a:stretch>
        </p:blipFill>
        <p:spPr bwMode="auto">
          <a:xfrm>
            <a:off x="6300788" y="3287713"/>
            <a:ext cx="2519362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372225" y="1700213"/>
            <a:ext cx="1944688" cy="4000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dirty="0"/>
              <a:t>Dolly - 1996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55576" y="116632"/>
            <a:ext cx="7848872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3600" dirty="0" smtClean="0"/>
              <a:t>CLONAGEM</a:t>
            </a:r>
            <a:endParaRPr lang="pt-BR" sz="36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8" t="2214"/>
          <a:stretch/>
        </p:blipFill>
        <p:spPr>
          <a:xfrm>
            <a:off x="755576" y="908720"/>
            <a:ext cx="7776864" cy="5472608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55576" y="116632"/>
            <a:ext cx="7848872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3600" dirty="0"/>
              <a:t>PROJETO GENOMA </a:t>
            </a:r>
          </a:p>
        </p:txBody>
      </p:sp>
      <p:sp>
        <p:nvSpPr>
          <p:cNvPr id="43013" name="CaixaDeTexto 6"/>
          <p:cNvSpPr txBox="1">
            <a:spLocks noChangeArrowheads="1"/>
          </p:cNvSpPr>
          <p:nvPr/>
        </p:nvSpPr>
        <p:spPr bwMode="auto">
          <a:xfrm>
            <a:off x="395288" y="1052513"/>
            <a:ext cx="8497887" cy="147732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pt-BR" dirty="0"/>
              <a:t> </a:t>
            </a:r>
            <a:r>
              <a:rPr lang="pt-BR" sz="3000" dirty="0" smtClean="0"/>
              <a:t>Conjunto de genes;</a:t>
            </a:r>
          </a:p>
          <a:p>
            <a:pPr eaLnBrk="1" hangingPunct="1">
              <a:buFont typeface="Arial" charset="0"/>
              <a:buChar char="•"/>
            </a:pPr>
            <a:r>
              <a:rPr lang="pt-BR" sz="3000" dirty="0" smtClean="0"/>
              <a:t> Vermes, </a:t>
            </a:r>
            <a:r>
              <a:rPr lang="pt-BR" sz="3000" dirty="0" err="1" smtClean="0"/>
              <a:t>drosófila</a:t>
            </a:r>
            <a:r>
              <a:rPr lang="pt-BR" sz="3000" dirty="0" smtClean="0"/>
              <a:t> (mosca das frutas);</a:t>
            </a:r>
          </a:p>
          <a:p>
            <a:pPr eaLnBrk="1" hangingPunct="1">
              <a:buFont typeface="Arial" charset="0"/>
              <a:buChar char="•"/>
            </a:pPr>
            <a:r>
              <a:rPr lang="pt-BR" sz="3000" dirty="0" smtClean="0"/>
              <a:t>2000 (Brasil) – </a:t>
            </a:r>
            <a:r>
              <a:rPr lang="pt-BR" sz="3000" i="1" dirty="0" err="1" smtClean="0"/>
              <a:t>Xylela</a:t>
            </a:r>
            <a:r>
              <a:rPr lang="pt-BR" sz="3000" i="1" dirty="0" smtClean="0"/>
              <a:t> fastidiosa</a:t>
            </a:r>
            <a:r>
              <a:rPr lang="pt-BR" sz="3000" dirty="0" smtClean="0"/>
              <a:t>;</a:t>
            </a:r>
            <a:endParaRPr lang="pt-BR" sz="30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2780928"/>
            <a:ext cx="4677679" cy="311236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780928"/>
            <a:ext cx="2536298" cy="253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3524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55576" y="116632"/>
            <a:ext cx="7848872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3600" dirty="0"/>
              <a:t>PROJETO GENOMA HUMANO</a:t>
            </a:r>
          </a:p>
        </p:txBody>
      </p:sp>
      <p:sp>
        <p:nvSpPr>
          <p:cNvPr id="43013" name="CaixaDeTexto 6"/>
          <p:cNvSpPr txBox="1">
            <a:spLocks noChangeArrowheads="1"/>
          </p:cNvSpPr>
          <p:nvPr/>
        </p:nvSpPr>
        <p:spPr bwMode="auto">
          <a:xfrm>
            <a:off x="395288" y="1052513"/>
            <a:ext cx="8497887" cy="4402137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pt-BR" dirty="0"/>
              <a:t> Iniciado em out./1.990;</a:t>
            </a:r>
          </a:p>
          <a:p>
            <a:pPr eaLnBrk="1" hangingPunct="1">
              <a:buFont typeface="Arial" charset="0"/>
              <a:buChar char="•"/>
            </a:pPr>
            <a:r>
              <a:rPr lang="pt-BR" dirty="0"/>
              <a:t> Visava determinar a sequência de nucleotídeos do DNA;</a:t>
            </a:r>
          </a:p>
          <a:p>
            <a:pPr eaLnBrk="1" hangingPunct="1">
              <a:buFont typeface="Arial" charset="0"/>
              <a:buChar char="•"/>
            </a:pPr>
            <a:r>
              <a:rPr lang="pt-BR" dirty="0"/>
              <a:t> 2 agências do Governo Americano + </a:t>
            </a:r>
            <a:r>
              <a:rPr lang="pt-BR" i="1" dirty="0"/>
              <a:t>Celera </a:t>
            </a:r>
            <a:r>
              <a:rPr lang="pt-BR" i="1" dirty="0" err="1"/>
              <a:t>Gnomics</a:t>
            </a:r>
            <a:r>
              <a:rPr lang="pt-BR" dirty="0"/>
              <a:t>;</a:t>
            </a:r>
          </a:p>
          <a:p>
            <a:pPr eaLnBrk="1" hangingPunct="1">
              <a:buFont typeface="Arial" charset="0"/>
              <a:buChar char="•"/>
            </a:pPr>
            <a:r>
              <a:rPr lang="pt-BR" dirty="0"/>
              <a:t> Finalizado no ano de 2.000;</a:t>
            </a:r>
          </a:p>
          <a:p>
            <a:pPr eaLnBrk="1" hangingPunct="1">
              <a:buFont typeface="Arial" charset="0"/>
              <a:buChar char="•"/>
            </a:pPr>
            <a:r>
              <a:rPr lang="pt-BR" dirty="0"/>
              <a:t> 3 bilhões de pares de nucleotídeos no DNA;</a:t>
            </a:r>
          </a:p>
          <a:p>
            <a:pPr eaLnBrk="1" hangingPunct="1">
              <a:buFont typeface="Arial" charset="0"/>
              <a:buChar char="•"/>
            </a:pPr>
            <a:r>
              <a:rPr lang="pt-BR" dirty="0"/>
              <a:t> ATCG – 1000 livros;</a:t>
            </a:r>
          </a:p>
          <a:p>
            <a:pPr eaLnBrk="1" hangingPunct="1">
              <a:buFont typeface="Arial" charset="0"/>
              <a:buChar char="•"/>
            </a:pPr>
            <a:r>
              <a:rPr lang="pt-BR" dirty="0"/>
              <a:t> </a:t>
            </a:r>
            <a:r>
              <a:rPr lang="pt-BR" dirty="0" smtClean="0"/>
              <a:t>5% </a:t>
            </a:r>
            <a:r>
              <a:rPr lang="pt-BR" dirty="0"/>
              <a:t>são </a:t>
            </a:r>
            <a:r>
              <a:rPr lang="pt-BR" dirty="0" smtClean="0"/>
              <a:t>genes, 95% </a:t>
            </a:r>
            <a:r>
              <a:rPr lang="pt-BR" dirty="0"/>
              <a:t>“DNA lixo”;</a:t>
            </a:r>
          </a:p>
          <a:p>
            <a:pPr eaLnBrk="1" hangingPunct="1">
              <a:buFont typeface="Arial" charset="0"/>
              <a:buChar char="•"/>
            </a:pPr>
            <a:r>
              <a:rPr lang="pt-BR" dirty="0"/>
              <a:t> </a:t>
            </a:r>
            <a:r>
              <a:rPr lang="pt-BR" dirty="0" smtClean="0"/>
              <a:t>40.000 </a:t>
            </a:r>
            <a:r>
              <a:rPr lang="pt-BR" dirty="0"/>
              <a:t>genes codificam proteínas ou outras substâncias;</a:t>
            </a:r>
          </a:p>
          <a:p>
            <a:pPr eaLnBrk="1" hangingPunct="1">
              <a:buFont typeface="Arial" charset="0"/>
              <a:buChar char="•"/>
            </a:pPr>
            <a:r>
              <a:rPr lang="pt-BR" dirty="0"/>
              <a:t> 13.000 genes estão nas moscas;</a:t>
            </a:r>
          </a:p>
          <a:p>
            <a:pPr eaLnBrk="1" hangingPunct="1">
              <a:buFont typeface="Arial" charset="0"/>
              <a:buChar char="•"/>
            </a:pPr>
            <a:r>
              <a:rPr lang="pt-BR" dirty="0"/>
              <a:t> Compartilhamos com:</a:t>
            </a:r>
          </a:p>
          <a:p>
            <a:pPr eaLnBrk="1" hangingPunct="1"/>
            <a:r>
              <a:rPr lang="pt-BR" dirty="0"/>
              <a:t>     - vermes nematódeos: 40%</a:t>
            </a:r>
          </a:p>
          <a:p>
            <a:pPr eaLnBrk="1" hangingPunct="1"/>
            <a:r>
              <a:rPr lang="pt-BR" dirty="0"/>
              <a:t>     - </a:t>
            </a:r>
            <a:r>
              <a:rPr lang="pt-BR" dirty="0" err="1"/>
              <a:t>drosófilas</a:t>
            </a:r>
            <a:r>
              <a:rPr lang="pt-BR" dirty="0"/>
              <a:t>: 60%</a:t>
            </a:r>
          </a:p>
          <a:p>
            <a:pPr eaLnBrk="1" hangingPunct="1"/>
            <a:r>
              <a:rPr lang="pt-BR" dirty="0"/>
              <a:t>     - camundongos: 90%</a:t>
            </a:r>
          </a:p>
          <a:p>
            <a:pPr eaLnBrk="1" hangingPunct="1"/>
            <a:r>
              <a:rPr lang="pt-BR" dirty="0"/>
              <a:t>     - chimpanzé: </a:t>
            </a:r>
            <a:r>
              <a:rPr lang="pt-BR" dirty="0" smtClean="0"/>
              <a:t>98,5%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8789316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260649"/>
            <a:ext cx="8713788" cy="640844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pt-BR" dirty="0" smtClean="0"/>
              <a:t>              Fosfato</a:t>
            </a:r>
          </a:p>
        </p:txBody>
      </p:sp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468313" y="549275"/>
            <a:ext cx="1223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sz="2400">
              <a:latin typeface="Times New Roman" pitchFamily="18" charset="0"/>
            </a:endParaRPr>
          </a:p>
        </p:txBody>
      </p:sp>
      <p:sp>
        <p:nvSpPr>
          <p:cNvPr id="9220" name="Oval 5"/>
          <p:cNvSpPr>
            <a:spLocks noChangeArrowheads="1"/>
          </p:cNvSpPr>
          <p:nvPr/>
        </p:nvSpPr>
        <p:spPr bwMode="auto">
          <a:xfrm>
            <a:off x="250825" y="476250"/>
            <a:ext cx="1081088" cy="1008063"/>
          </a:xfrm>
          <a:prstGeom prst="ellipse">
            <a:avLst/>
          </a:prstGeom>
          <a:gradFill rotWithShape="1">
            <a:gsLst>
              <a:gs pos="0">
                <a:srgbClr val="CCCCFF"/>
              </a:gs>
              <a:gs pos="100000">
                <a:srgbClr val="5E5E7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5000" dirty="0"/>
              <a:t>P</a:t>
            </a:r>
            <a:endParaRPr lang="pt-BR" sz="5000" dirty="0">
              <a:solidFill>
                <a:srgbClr val="CCCCFF"/>
              </a:solidFill>
              <a:latin typeface="Times New Roman" pitchFamily="18" charset="0"/>
            </a:endParaRPr>
          </a:p>
        </p:txBody>
      </p:sp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611188" y="1989138"/>
            <a:ext cx="2376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sz="2400">
              <a:latin typeface="Times New Roman" pitchFamily="18" charset="0"/>
            </a:endParaRPr>
          </a:p>
        </p:txBody>
      </p:sp>
      <p:graphicFrame>
        <p:nvGraphicFramePr>
          <p:cNvPr id="9222" name="Object 7"/>
          <p:cNvGraphicFramePr>
            <a:graphicFrameLocks noChangeAspect="1"/>
          </p:cNvGraphicFramePr>
          <p:nvPr/>
        </p:nvGraphicFramePr>
        <p:xfrm>
          <a:off x="250825" y="1916113"/>
          <a:ext cx="142875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06" name="Imagem de bitmap" r:id="rId3" imgW="1428949" imgH="1257476" progId="Paint.Picture">
                  <p:embed/>
                </p:oleObj>
              </mc:Choice>
              <mc:Fallback>
                <p:oleObj name="Imagem de bitmap" r:id="rId3" imgW="1428949" imgH="1257476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916113"/>
                        <a:ext cx="1428750" cy="125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Text Box 8"/>
          <p:cNvSpPr txBox="1">
            <a:spLocks noChangeArrowheads="1"/>
          </p:cNvSpPr>
          <p:nvPr/>
        </p:nvSpPr>
        <p:spPr bwMode="auto">
          <a:xfrm>
            <a:off x="1908175" y="2276475"/>
            <a:ext cx="19446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400" b="1">
                <a:latin typeface="Times New Roman" pitchFamily="18" charset="0"/>
              </a:rPr>
              <a:t>Pentose: desoxirribose</a:t>
            </a:r>
          </a:p>
        </p:txBody>
      </p:sp>
      <p:sp>
        <p:nvSpPr>
          <p:cNvPr id="9224" name="Text Box 9"/>
          <p:cNvSpPr txBox="1">
            <a:spLocks noChangeArrowheads="1"/>
          </p:cNvSpPr>
          <p:nvPr/>
        </p:nvSpPr>
        <p:spPr bwMode="auto">
          <a:xfrm>
            <a:off x="5003800" y="1844675"/>
            <a:ext cx="295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sz="2400">
              <a:latin typeface="Times New Roman" pitchFamily="18" charset="0"/>
            </a:endParaRPr>
          </a:p>
        </p:txBody>
      </p:sp>
      <p:sp>
        <p:nvSpPr>
          <p:cNvPr id="9225" name="Text Box 10"/>
          <p:cNvSpPr txBox="1">
            <a:spLocks noChangeArrowheads="1"/>
          </p:cNvSpPr>
          <p:nvPr/>
        </p:nvSpPr>
        <p:spPr bwMode="auto">
          <a:xfrm>
            <a:off x="4643438" y="2276475"/>
            <a:ext cx="2160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sz="2400">
              <a:latin typeface="Times New Roman" pitchFamily="18" charset="0"/>
            </a:endParaRPr>
          </a:p>
        </p:txBody>
      </p:sp>
      <p:graphicFrame>
        <p:nvGraphicFramePr>
          <p:cNvPr id="9226" name="Object 11"/>
          <p:cNvGraphicFramePr>
            <a:graphicFrameLocks noChangeAspect="1"/>
          </p:cNvGraphicFramePr>
          <p:nvPr/>
        </p:nvGraphicFramePr>
        <p:xfrm>
          <a:off x="5364163" y="1844675"/>
          <a:ext cx="1419225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07" name="Imagem de bitmap" r:id="rId5" imgW="1419048" imgH="1314286" progId="Paint.Picture">
                  <p:embed/>
                </p:oleObj>
              </mc:Choice>
              <mc:Fallback>
                <p:oleObj name="Imagem de bitmap" r:id="rId5" imgW="1419048" imgH="1314286" progId="Paint.Picture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1844675"/>
                        <a:ext cx="1419225" cy="1314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7" name="Text Box 12"/>
          <p:cNvSpPr txBox="1">
            <a:spLocks noChangeArrowheads="1"/>
          </p:cNvSpPr>
          <p:nvPr/>
        </p:nvSpPr>
        <p:spPr bwMode="auto">
          <a:xfrm>
            <a:off x="6804025" y="2276475"/>
            <a:ext cx="16557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400" b="1" dirty="0" smtClean="0">
                <a:latin typeface="Times New Roman" pitchFamily="18" charset="0"/>
              </a:rPr>
              <a:t>Pentose: </a:t>
            </a:r>
            <a:r>
              <a:rPr lang="pt-BR" sz="2400" b="1" dirty="0">
                <a:latin typeface="Times New Roman" pitchFamily="18" charset="0"/>
              </a:rPr>
              <a:t>ribose</a:t>
            </a:r>
          </a:p>
        </p:txBody>
      </p:sp>
      <p:sp>
        <p:nvSpPr>
          <p:cNvPr id="9228" name="Text Box 13"/>
          <p:cNvSpPr txBox="1">
            <a:spLocks noChangeArrowheads="1"/>
          </p:cNvSpPr>
          <p:nvPr/>
        </p:nvSpPr>
        <p:spPr bwMode="auto">
          <a:xfrm>
            <a:off x="468313" y="4868863"/>
            <a:ext cx="1655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sz="2400">
              <a:latin typeface="Times New Roman" pitchFamily="18" charset="0"/>
            </a:endParaRPr>
          </a:p>
        </p:txBody>
      </p:sp>
      <p:graphicFrame>
        <p:nvGraphicFramePr>
          <p:cNvPr id="9229" name="Object 14"/>
          <p:cNvGraphicFramePr>
            <a:graphicFrameLocks noChangeAspect="1"/>
          </p:cNvGraphicFramePr>
          <p:nvPr/>
        </p:nvGraphicFramePr>
        <p:xfrm>
          <a:off x="179388" y="4437063"/>
          <a:ext cx="156210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08" name="Imagem de bitmap" r:id="rId7" imgW="1561905" imgH="857143" progId="Paint.Picture">
                  <p:embed/>
                </p:oleObj>
              </mc:Choice>
              <mc:Fallback>
                <p:oleObj name="Imagem de bitmap" r:id="rId7" imgW="1561905" imgH="857143" progId="Paint.Picture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4437063"/>
                        <a:ext cx="1562100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0" name="Text Box 15"/>
          <p:cNvSpPr txBox="1">
            <a:spLocks noChangeArrowheads="1"/>
          </p:cNvSpPr>
          <p:nvPr/>
        </p:nvSpPr>
        <p:spPr bwMode="auto">
          <a:xfrm>
            <a:off x="2916238" y="4437063"/>
            <a:ext cx="1871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sz="2400">
              <a:latin typeface="Times New Roman" pitchFamily="18" charset="0"/>
            </a:endParaRPr>
          </a:p>
        </p:txBody>
      </p:sp>
      <p:sp>
        <p:nvSpPr>
          <p:cNvPr id="9231" name="Text Box 17"/>
          <p:cNvSpPr txBox="1">
            <a:spLocks noChangeArrowheads="1"/>
          </p:cNvSpPr>
          <p:nvPr/>
        </p:nvSpPr>
        <p:spPr bwMode="auto">
          <a:xfrm>
            <a:off x="4716463" y="4581525"/>
            <a:ext cx="1800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sz="2400">
              <a:latin typeface="Times New Roman" pitchFamily="18" charset="0"/>
            </a:endParaRPr>
          </a:p>
        </p:txBody>
      </p:sp>
      <p:sp>
        <p:nvSpPr>
          <p:cNvPr id="9232" name="Text Box 19"/>
          <p:cNvSpPr txBox="1">
            <a:spLocks noChangeArrowheads="1"/>
          </p:cNvSpPr>
          <p:nvPr/>
        </p:nvSpPr>
        <p:spPr bwMode="auto">
          <a:xfrm>
            <a:off x="6443663" y="4508500"/>
            <a:ext cx="1800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sz="2400">
              <a:latin typeface="Times New Roman" pitchFamily="18" charset="0"/>
            </a:endParaRPr>
          </a:p>
        </p:txBody>
      </p:sp>
      <p:sp>
        <p:nvSpPr>
          <p:cNvPr id="9233" name="Text Box 21"/>
          <p:cNvSpPr txBox="1">
            <a:spLocks noChangeArrowheads="1"/>
          </p:cNvSpPr>
          <p:nvPr/>
        </p:nvSpPr>
        <p:spPr bwMode="auto">
          <a:xfrm>
            <a:off x="5364088" y="5445125"/>
            <a:ext cx="18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400" b="1" dirty="0" smtClean="0">
                <a:latin typeface="Times New Roman" pitchFamily="18" charset="0"/>
              </a:rPr>
              <a:t>Adenina (A)</a:t>
            </a:r>
            <a:endParaRPr lang="pt-BR" sz="2400" b="1" dirty="0">
              <a:latin typeface="Times New Roman" pitchFamily="18" charset="0"/>
            </a:endParaRPr>
          </a:p>
        </p:txBody>
      </p:sp>
      <p:sp>
        <p:nvSpPr>
          <p:cNvPr id="9234" name="Text Box 22"/>
          <p:cNvSpPr txBox="1">
            <a:spLocks noChangeArrowheads="1"/>
          </p:cNvSpPr>
          <p:nvPr/>
        </p:nvSpPr>
        <p:spPr bwMode="auto">
          <a:xfrm>
            <a:off x="179387" y="5445125"/>
            <a:ext cx="15128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400" b="1" dirty="0" smtClean="0">
                <a:latin typeface="Times New Roman" pitchFamily="18" charset="0"/>
              </a:rPr>
              <a:t>timina(T)</a:t>
            </a:r>
            <a:endParaRPr lang="pt-BR" sz="2400" b="1" dirty="0">
              <a:latin typeface="Times New Roman" pitchFamily="18" charset="0"/>
            </a:endParaRPr>
          </a:p>
        </p:txBody>
      </p:sp>
      <p:sp>
        <p:nvSpPr>
          <p:cNvPr id="9235" name="Text Box 23"/>
          <p:cNvSpPr txBox="1">
            <a:spLocks noChangeArrowheads="1"/>
          </p:cNvSpPr>
          <p:nvPr/>
        </p:nvSpPr>
        <p:spPr bwMode="auto">
          <a:xfrm>
            <a:off x="3635896" y="5445125"/>
            <a:ext cx="17997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400" b="1" dirty="0" smtClean="0">
                <a:latin typeface="Times New Roman" pitchFamily="18" charset="0"/>
              </a:rPr>
              <a:t>Citosina(C)</a:t>
            </a:r>
            <a:endParaRPr lang="pt-BR" sz="2400" b="1" dirty="0">
              <a:latin typeface="Times New Roman" pitchFamily="18" charset="0"/>
            </a:endParaRPr>
          </a:p>
        </p:txBody>
      </p:sp>
      <p:sp>
        <p:nvSpPr>
          <p:cNvPr id="9236" name="Text Box 24"/>
          <p:cNvSpPr txBox="1">
            <a:spLocks noChangeArrowheads="1"/>
          </p:cNvSpPr>
          <p:nvPr/>
        </p:nvSpPr>
        <p:spPr bwMode="auto">
          <a:xfrm>
            <a:off x="7236296" y="5445125"/>
            <a:ext cx="18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400" b="1" dirty="0" smtClean="0">
                <a:latin typeface="Times New Roman" pitchFamily="18" charset="0"/>
              </a:rPr>
              <a:t>Guanina(G)</a:t>
            </a:r>
            <a:endParaRPr lang="pt-BR" sz="2400" b="1" dirty="0">
              <a:latin typeface="Times New Roman" pitchFamily="18" charset="0"/>
            </a:endParaRPr>
          </a:p>
        </p:txBody>
      </p:sp>
      <p:graphicFrame>
        <p:nvGraphicFramePr>
          <p:cNvPr id="92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0678340"/>
              </p:ext>
            </p:extLst>
          </p:nvPr>
        </p:nvGraphicFramePr>
        <p:xfrm>
          <a:off x="7221996" y="4405312"/>
          <a:ext cx="182880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09" name="Imagem de bitmap" r:id="rId9" imgW="1828571" imgH="809738" progId="Paint.Picture">
                  <p:embed/>
                </p:oleObj>
              </mc:Choice>
              <mc:Fallback>
                <p:oleObj name="Imagem de bitmap" r:id="rId9" imgW="1828571" imgH="809738" progId="Paint.Picture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1996" y="4405312"/>
                        <a:ext cx="1828800" cy="80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8" name="Object 37"/>
          <p:cNvGraphicFramePr>
            <a:graphicFrameLocks noChangeAspect="1"/>
          </p:cNvGraphicFramePr>
          <p:nvPr/>
        </p:nvGraphicFramePr>
        <p:xfrm>
          <a:off x="3779838" y="4437063"/>
          <a:ext cx="1584325" cy="8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10" name="Imagem de bitmap" r:id="rId11" imgW="1476190" imgH="743054" progId="Paint.Picture">
                  <p:embed/>
                </p:oleObj>
              </mc:Choice>
              <mc:Fallback>
                <p:oleObj name="Imagem de bitmap" r:id="rId11" imgW="1476190" imgH="743054" progId="Paint.Picture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4437063"/>
                        <a:ext cx="1584325" cy="814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9" name="Object 38"/>
          <p:cNvGraphicFramePr>
            <a:graphicFrameLocks noChangeAspect="1"/>
          </p:cNvGraphicFramePr>
          <p:nvPr/>
        </p:nvGraphicFramePr>
        <p:xfrm>
          <a:off x="5364163" y="4437063"/>
          <a:ext cx="1762125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11" name="Imagem de bitmap" r:id="rId13" imgW="1762371" imgH="828791" progId="Paint.Picture">
                  <p:embed/>
                </p:oleObj>
              </mc:Choice>
              <mc:Fallback>
                <p:oleObj name="Imagem de bitmap" r:id="rId13" imgW="1762371" imgH="828791" progId="Paint.Picture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4437063"/>
                        <a:ext cx="1762125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40" name="Text Box 39"/>
          <p:cNvSpPr txBox="1">
            <a:spLocks noChangeArrowheads="1"/>
          </p:cNvSpPr>
          <p:nvPr/>
        </p:nvSpPr>
        <p:spPr bwMode="auto">
          <a:xfrm>
            <a:off x="1908175" y="5445125"/>
            <a:ext cx="1655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400" b="1" dirty="0" smtClean="0">
                <a:latin typeface="Times New Roman" pitchFamily="18" charset="0"/>
              </a:rPr>
              <a:t>Uracila(U)</a:t>
            </a:r>
            <a:endParaRPr lang="pt-BR" sz="2400" b="1" dirty="0">
              <a:latin typeface="Times New Roman" pitchFamily="18" charset="0"/>
            </a:endParaRPr>
          </a:p>
        </p:txBody>
      </p:sp>
      <p:pic>
        <p:nvPicPr>
          <p:cNvPr id="9241" name="Picture 4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508500"/>
            <a:ext cx="16573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11188" y="2217738"/>
            <a:ext cx="8283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dirty="0"/>
              <a:t>D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5688385" y="2090843"/>
            <a:ext cx="8283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dirty="0" smtClean="0"/>
              <a:t>R</a:t>
            </a:r>
            <a:endParaRPr lang="pt-BR" sz="5000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Trinta-Anima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0"/>
            <a:ext cx="5503863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WordArt 6"/>
          <p:cNvSpPr>
            <a:spLocks noChangeArrowheads="1" noChangeShapeType="1" noTextEdit="1"/>
          </p:cNvSpPr>
          <p:nvPr/>
        </p:nvSpPr>
        <p:spPr bwMode="auto">
          <a:xfrm>
            <a:off x="2555875" y="6308725"/>
            <a:ext cx="3887788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www.detonei.com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7772400" cy="574675"/>
          </a:xfrm>
        </p:spPr>
        <p:txBody>
          <a:bodyPr/>
          <a:lstStyle/>
          <a:p>
            <a:pPr eaLnBrk="1" hangingPunct="1"/>
            <a:r>
              <a:rPr lang="pt-BR" sz="3000" b="1" smtClean="0">
                <a:solidFill>
                  <a:schemeClr val="accent1"/>
                </a:solidFill>
              </a:rPr>
              <a:t>NUCLEOTÍDEO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052513"/>
            <a:ext cx="7772400" cy="50434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pt-BR" sz="2100" smtClean="0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555875" y="3141663"/>
            <a:ext cx="223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sz="2400">
              <a:latin typeface="Times New Roman" pitchFamily="18" charset="0"/>
            </a:endParaRPr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2555875" y="2565400"/>
            <a:ext cx="3311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sz="2400">
              <a:latin typeface="Times New Roman" pitchFamily="18" charset="0"/>
            </a:endParaRPr>
          </a:p>
        </p:txBody>
      </p:sp>
      <p:graphicFrame>
        <p:nvGraphicFramePr>
          <p:cNvPr id="1024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3771907"/>
              </p:ext>
            </p:extLst>
          </p:nvPr>
        </p:nvGraphicFramePr>
        <p:xfrm>
          <a:off x="1966913" y="1657350"/>
          <a:ext cx="5210175" cy="354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1" name="Imagem de bitmap" r:id="rId3" imgW="5210902" imgH="3543795" progId="Paint.Picture">
                  <p:embed/>
                </p:oleObj>
              </mc:Choice>
              <mc:Fallback>
                <p:oleObj name="Imagem de bitmap" r:id="rId3" imgW="5210902" imgH="3543795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6913" y="1657350"/>
                        <a:ext cx="5210175" cy="354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3947610" y="3362386"/>
            <a:ext cx="8283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dirty="0"/>
              <a:t>D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724128" y="2489578"/>
            <a:ext cx="7014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dirty="0" smtClean="0"/>
              <a:t>T</a:t>
            </a:r>
            <a:endParaRPr lang="pt-BR" sz="4500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15888"/>
            <a:ext cx="8713787" cy="66262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pt-BR" dirty="0" smtClean="0"/>
              <a:t>  DNA                                            RNA</a:t>
            </a:r>
          </a:p>
        </p:txBody>
      </p:sp>
      <p:graphicFrame>
        <p:nvGraphicFramePr>
          <p:cNvPr id="1126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5978915"/>
              </p:ext>
            </p:extLst>
          </p:nvPr>
        </p:nvGraphicFramePr>
        <p:xfrm>
          <a:off x="395288" y="765175"/>
          <a:ext cx="1584325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1" name="Imagem de bitmap" r:id="rId3" imgW="1428949" imgH="1257476" progId="Paint.Picture">
                  <p:embed/>
                </p:oleObj>
              </mc:Choice>
              <mc:Fallback>
                <p:oleObj name="Imagem de bitmap" r:id="rId3" imgW="1428949" imgH="1257476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765175"/>
                        <a:ext cx="1584325" cy="125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9500"/>
            <a:ext cx="180022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69" name="Object 13"/>
          <p:cNvGraphicFramePr>
            <a:graphicFrameLocks noChangeAspect="1"/>
          </p:cNvGraphicFramePr>
          <p:nvPr/>
        </p:nvGraphicFramePr>
        <p:xfrm>
          <a:off x="5292725" y="836613"/>
          <a:ext cx="1419225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2" name="Imagem de bitmap" r:id="rId6" imgW="1419048" imgH="1314286" progId="Paint.Picture">
                  <p:embed/>
                </p:oleObj>
              </mc:Choice>
              <mc:Fallback>
                <p:oleObj name="Imagem de bitmap" r:id="rId6" imgW="1419048" imgH="1314286" progId="Paint.Picture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836613"/>
                        <a:ext cx="1419225" cy="1314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" name="Object 14"/>
          <p:cNvGraphicFramePr>
            <a:graphicFrameLocks noChangeAspect="1"/>
          </p:cNvGraphicFramePr>
          <p:nvPr/>
        </p:nvGraphicFramePr>
        <p:xfrm>
          <a:off x="5292725" y="3500438"/>
          <a:ext cx="1762125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3" name="Imagem de bitmap" r:id="rId8" imgW="1762371" imgH="828791" progId="Paint.Picture">
                  <p:embed/>
                </p:oleObj>
              </mc:Choice>
              <mc:Fallback>
                <p:oleObj name="Imagem de bitmap" r:id="rId8" imgW="1762371" imgH="828791" progId="Paint.Picture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3500438"/>
                        <a:ext cx="1762125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1" name="Object 19"/>
          <p:cNvGraphicFramePr>
            <a:graphicFrameLocks noChangeAspect="1"/>
          </p:cNvGraphicFramePr>
          <p:nvPr/>
        </p:nvGraphicFramePr>
        <p:xfrm>
          <a:off x="5292725" y="4581525"/>
          <a:ext cx="1871663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4" name="Imagem de bitmap" r:id="rId10" imgW="1476190" imgH="743054" progId="Paint.Picture">
                  <p:embed/>
                </p:oleObj>
              </mc:Choice>
              <mc:Fallback>
                <p:oleObj name="Imagem de bitmap" r:id="rId10" imgW="1476190" imgH="743054" progId="Paint.Picture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4581525"/>
                        <a:ext cx="1871663" cy="814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2" name="Object 20"/>
          <p:cNvGraphicFramePr>
            <a:graphicFrameLocks noChangeAspect="1"/>
          </p:cNvGraphicFramePr>
          <p:nvPr/>
        </p:nvGraphicFramePr>
        <p:xfrm>
          <a:off x="323850" y="4581525"/>
          <a:ext cx="1871663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5" name="Imagem de bitmap" r:id="rId12" imgW="1476190" imgH="743054" progId="Paint.Picture">
                  <p:embed/>
                </p:oleObj>
              </mc:Choice>
              <mc:Fallback>
                <p:oleObj name="Imagem de bitmap" r:id="rId12" imgW="1476190" imgH="743054" progId="Paint.Picture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4581525"/>
                        <a:ext cx="1871663" cy="814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3" name="Object 21"/>
          <p:cNvGraphicFramePr>
            <a:graphicFrameLocks noChangeAspect="1"/>
          </p:cNvGraphicFramePr>
          <p:nvPr/>
        </p:nvGraphicFramePr>
        <p:xfrm>
          <a:off x="250825" y="5516563"/>
          <a:ext cx="1981200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6" name="Imagem de bitmap" r:id="rId13" imgW="1828571" imgH="809738" progId="Paint.Picture">
                  <p:embed/>
                </p:oleObj>
              </mc:Choice>
              <mc:Fallback>
                <p:oleObj name="Imagem de bitmap" r:id="rId13" imgW="1828571" imgH="809738" progId="Paint.Picture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5516563"/>
                        <a:ext cx="1981200" cy="935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4" name="Object 22"/>
          <p:cNvGraphicFramePr>
            <a:graphicFrameLocks noChangeAspect="1"/>
          </p:cNvGraphicFramePr>
          <p:nvPr/>
        </p:nvGraphicFramePr>
        <p:xfrm>
          <a:off x="5219700" y="5589588"/>
          <a:ext cx="1981200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7" name="Imagem de bitmap" r:id="rId15" imgW="1828571" imgH="809738" progId="Paint.Picture">
                  <p:embed/>
                </p:oleObj>
              </mc:Choice>
              <mc:Fallback>
                <p:oleObj name="Imagem de bitmap" r:id="rId15" imgW="1828571" imgH="809738" progId="Paint.Picture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5589588"/>
                        <a:ext cx="1981200" cy="935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5" name="Object 23"/>
          <p:cNvGraphicFramePr>
            <a:graphicFrameLocks noChangeAspect="1"/>
          </p:cNvGraphicFramePr>
          <p:nvPr/>
        </p:nvGraphicFramePr>
        <p:xfrm>
          <a:off x="323850" y="3573463"/>
          <a:ext cx="1833563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8" name="Imagem de bitmap" r:id="rId16" imgW="1762371" imgH="828791" progId="Paint.Picture">
                  <p:embed/>
                </p:oleObj>
              </mc:Choice>
              <mc:Fallback>
                <p:oleObj name="Imagem de bitmap" r:id="rId16" imgW="1762371" imgH="828791" progId="Paint.Picture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3573463"/>
                        <a:ext cx="1833563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6" name="Object 24"/>
          <p:cNvGraphicFramePr>
            <a:graphicFrameLocks noChangeAspect="1"/>
          </p:cNvGraphicFramePr>
          <p:nvPr/>
        </p:nvGraphicFramePr>
        <p:xfrm>
          <a:off x="5219700" y="2420938"/>
          <a:ext cx="1944688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9" name="Imagem de bitmap" r:id="rId17" imgW="1552792" imgH="781159" progId="Paint.Picture">
                  <p:embed/>
                </p:oleObj>
              </mc:Choice>
              <mc:Fallback>
                <p:oleObj name="Imagem de bitmap" r:id="rId17" imgW="1552792" imgH="781159" progId="Paint.Picture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2420938"/>
                        <a:ext cx="1944688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7" name="Rectangle 26"/>
          <p:cNvSpPr>
            <a:spLocks noChangeArrowheads="1"/>
          </p:cNvSpPr>
          <p:nvPr/>
        </p:nvSpPr>
        <p:spPr bwMode="auto">
          <a:xfrm>
            <a:off x="5435600" y="3644900"/>
            <a:ext cx="431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3200">
                <a:latin typeface="Franklin Gothic Demi" pitchFamily="34" charset="0"/>
              </a:rPr>
              <a:t>A</a:t>
            </a:r>
          </a:p>
        </p:txBody>
      </p:sp>
      <p:sp>
        <p:nvSpPr>
          <p:cNvPr id="11278" name="Text Box 29"/>
          <p:cNvSpPr txBox="1">
            <a:spLocks noChangeArrowheads="1"/>
          </p:cNvSpPr>
          <p:nvPr/>
        </p:nvSpPr>
        <p:spPr bwMode="auto">
          <a:xfrm>
            <a:off x="468313" y="3716338"/>
            <a:ext cx="3603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3200" b="1">
                <a:latin typeface="Franklin Gothic Demi" pitchFamily="34" charset="0"/>
              </a:rPr>
              <a:t>A</a:t>
            </a:r>
          </a:p>
        </p:txBody>
      </p:sp>
      <p:sp>
        <p:nvSpPr>
          <p:cNvPr id="11279" name="Text Box 30"/>
          <p:cNvSpPr txBox="1">
            <a:spLocks noChangeArrowheads="1"/>
          </p:cNvSpPr>
          <p:nvPr/>
        </p:nvSpPr>
        <p:spPr bwMode="auto">
          <a:xfrm>
            <a:off x="395288" y="4652963"/>
            <a:ext cx="5762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3200" b="1">
                <a:latin typeface="Franklin Gothic Demi" pitchFamily="34" charset="0"/>
              </a:rPr>
              <a:t>c</a:t>
            </a:r>
          </a:p>
        </p:txBody>
      </p:sp>
      <p:sp>
        <p:nvSpPr>
          <p:cNvPr id="11280" name="Text Box 31"/>
          <p:cNvSpPr txBox="1">
            <a:spLocks noChangeArrowheads="1"/>
          </p:cNvSpPr>
          <p:nvPr/>
        </p:nvSpPr>
        <p:spPr bwMode="auto">
          <a:xfrm>
            <a:off x="5364163" y="4724400"/>
            <a:ext cx="431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3200" b="1">
                <a:latin typeface="Franklin Gothic Demi" pitchFamily="34" charset="0"/>
              </a:rPr>
              <a:t>c</a:t>
            </a:r>
          </a:p>
        </p:txBody>
      </p:sp>
      <p:sp>
        <p:nvSpPr>
          <p:cNvPr id="11281" name="Text Box 32"/>
          <p:cNvSpPr txBox="1">
            <a:spLocks noChangeArrowheads="1"/>
          </p:cNvSpPr>
          <p:nvPr/>
        </p:nvSpPr>
        <p:spPr bwMode="auto">
          <a:xfrm>
            <a:off x="395288" y="5734050"/>
            <a:ext cx="5762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3200" b="1">
                <a:latin typeface="Franklin Gothic Demi" pitchFamily="34" charset="0"/>
              </a:rPr>
              <a:t>G</a:t>
            </a:r>
          </a:p>
        </p:txBody>
      </p:sp>
      <p:sp>
        <p:nvSpPr>
          <p:cNvPr id="11282" name="Text Box 33"/>
          <p:cNvSpPr txBox="1">
            <a:spLocks noChangeArrowheads="1"/>
          </p:cNvSpPr>
          <p:nvPr/>
        </p:nvSpPr>
        <p:spPr bwMode="auto">
          <a:xfrm>
            <a:off x="5292725" y="5805488"/>
            <a:ext cx="6492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3200" b="1">
                <a:latin typeface="Franklin Gothic Demi" pitchFamily="34" charset="0"/>
              </a:rPr>
              <a:t>G </a:t>
            </a:r>
            <a:endParaRPr lang="pt-BR" sz="2400">
              <a:latin typeface="Times New Roman" pitchFamily="18" charset="0"/>
            </a:endParaRPr>
          </a:p>
        </p:txBody>
      </p:sp>
      <p:sp>
        <p:nvSpPr>
          <p:cNvPr id="11283" name="Text Box 34"/>
          <p:cNvSpPr txBox="1">
            <a:spLocks noChangeArrowheads="1"/>
          </p:cNvSpPr>
          <p:nvPr/>
        </p:nvSpPr>
        <p:spPr bwMode="auto">
          <a:xfrm>
            <a:off x="468313" y="2565400"/>
            <a:ext cx="6492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3200">
                <a:solidFill>
                  <a:schemeClr val="bg1"/>
                </a:solidFill>
                <a:latin typeface="Franklin Gothic Demi" pitchFamily="34" charset="0"/>
              </a:rPr>
              <a:t>T</a:t>
            </a:r>
          </a:p>
        </p:txBody>
      </p:sp>
      <p:sp>
        <p:nvSpPr>
          <p:cNvPr id="11284" name="Text Box 35"/>
          <p:cNvSpPr txBox="1">
            <a:spLocks noChangeArrowheads="1"/>
          </p:cNvSpPr>
          <p:nvPr/>
        </p:nvSpPr>
        <p:spPr bwMode="auto">
          <a:xfrm>
            <a:off x="5292725" y="2565400"/>
            <a:ext cx="431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3200">
                <a:solidFill>
                  <a:schemeClr val="bg1"/>
                </a:solidFill>
                <a:latin typeface="Franklin Gothic Demi" pitchFamily="34" charset="0"/>
              </a:rPr>
              <a:t>U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792956" y="980728"/>
            <a:ext cx="8283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dirty="0" smtClean="0"/>
              <a:t>D</a:t>
            </a:r>
            <a:endParaRPr lang="pt-BR" sz="5000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5570448" y="1124744"/>
            <a:ext cx="9457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dirty="0" smtClean="0"/>
              <a:t> R</a:t>
            </a:r>
            <a:endParaRPr lang="pt-BR" sz="5000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15888"/>
            <a:ext cx="8785225" cy="6553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pt-BR" smtClean="0"/>
              <a:t>  </a:t>
            </a:r>
            <a:r>
              <a:rPr lang="pt-BR" b="1" smtClean="0"/>
              <a:t>Nucleotídeos </a:t>
            </a:r>
          </a:p>
          <a:p>
            <a:pPr eaLnBrk="1" hangingPunct="1">
              <a:buFont typeface="Wingdings" pitchFamily="2" charset="2"/>
              <a:buNone/>
            </a:pPr>
            <a:r>
              <a:rPr lang="pt-BR" b="1" smtClean="0"/>
              <a:t>      DNA</a:t>
            </a:r>
          </a:p>
        </p:txBody>
      </p:sp>
      <p:graphicFrame>
        <p:nvGraphicFramePr>
          <p:cNvPr id="12291" name="Object 4"/>
          <p:cNvGraphicFramePr>
            <a:graphicFrameLocks noChangeAspect="1"/>
          </p:cNvGraphicFramePr>
          <p:nvPr/>
        </p:nvGraphicFramePr>
        <p:xfrm>
          <a:off x="1258888" y="1557338"/>
          <a:ext cx="935037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0" name="Imagem de bitmap" r:id="rId3" imgW="1428949" imgH="1257476" progId="Paint.Picture">
                  <p:embed/>
                </p:oleObj>
              </mc:Choice>
              <mc:Fallback>
                <p:oleObj name="Imagem de bitmap" r:id="rId3" imgW="1428949" imgH="1257476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1557338"/>
                        <a:ext cx="935037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2" name="Object 7"/>
          <p:cNvGraphicFramePr>
            <a:graphicFrameLocks noChangeAspect="1"/>
          </p:cNvGraphicFramePr>
          <p:nvPr/>
        </p:nvGraphicFramePr>
        <p:xfrm>
          <a:off x="1258888" y="2708275"/>
          <a:ext cx="935037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1" name="Imagem de bitmap" r:id="rId5" imgW="1428949" imgH="1257476" progId="Paint.Picture">
                  <p:embed/>
                </p:oleObj>
              </mc:Choice>
              <mc:Fallback>
                <p:oleObj name="Imagem de bitmap" r:id="rId5" imgW="1428949" imgH="1257476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2708275"/>
                        <a:ext cx="935037" cy="79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3" name="Object 8"/>
          <p:cNvGraphicFramePr>
            <a:graphicFrameLocks noChangeAspect="1"/>
          </p:cNvGraphicFramePr>
          <p:nvPr/>
        </p:nvGraphicFramePr>
        <p:xfrm>
          <a:off x="1042988" y="5445125"/>
          <a:ext cx="935037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2" name="Imagem de bitmap" r:id="rId6" imgW="1428949" imgH="1257476" progId="Paint.Picture">
                  <p:embed/>
                </p:oleObj>
              </mc:Choice>
              <mc:Fallback>
                <p:oleObj name="Imagem de bitmap" r:id="rId6" imgW="1428949" imgH="1257476" progId="Paint.Picture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5445125"/>
                        <a:ext cx="935037" cy="79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Oval 9"/>
          <p:cNvSpPr>
            <a:spLocks noChangeArrowheads="1"/>
          </p:cNvSpPr>
          <p:nvPr/>
        </p:nvSpPr>
        <p:spPr bwMode="auto">
          <a:xfrm>
            <a:off x="250825" y="1268413"/>
            <a:ext cx="647700" cy="576262"/>
          </a:xfrm>
          <a:prstGeom prst="ellipse">
            <a:avLst/>
          </a:prstGeom>
          <a:gradFill rotWithShape="1">
            <a:gsLst>
              <a:gs pos="0">
                <a:srgbClr val="CCCCFF"/>
              </a:gs>
              <a:gs pos="100000">
                <a:srgbClr val="5E5E7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pt-BR" sz="2400">
              <a:solidFill>
                <a:srgbClr val="CCCCFF"/>
              </a:solidFill>
              <a:latin typeface="Times New Roman" pitchFamily="18" charset="0"/>
            </a:endParaRPr>
          </a:p>
        </p:txBody>
      </p:sp>
      <p:sp>
        <p:nvSpPr>
          <p:cNvPr id="12295" name="Oval 10"/>
          <p:cNvSpPr>
            <a:spLocks noChangeArrowheads="1"/>
          </p:cNvSpPr>
          <p:nvPr/>
        </p:nvSpPr>
        <p:spPr bwMode="auto">
          <a:xfrm>
            <a:off x="250825" y="2565400"/>
            <a:ext cx="647700" cy="576263"/>
          </a:xfrm>
          <a:prstGeom prst="ellipse">
            <a:avLst/>
          </a:prstGeom>
          <a:gradFill rotWithShape="1">
            <a:gsLst>
              <a:gs pos="0">
                <a:srgbClr val="CCCCFF"/>
              </a:gs>
              <a:gs pos="100000">
                <a:srgbClr val="5E5E7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pt-BR" sz="2400">
              <a:solidFill>
                <a:srgbClr val="CCCCFF"/>
              </a:solidFill>
              <a:latin typeface="Times New Roman" pitchFamily="18" charset="0"/>
            </a:endParaRPr>
          </a:p>
        </p:txBody>
      </p:sp>
      <p:sp>
        <p:nvSpPr>
          <p:cNvPr id="12296" name="Oval 11"/>
          <p:cNvSpPr>
            <a:spLocks noChangeArrowheads="1"/>
          </p:cNvSpPr>
          <p:nvPr/>
        </p:nvSpPr>
        <p:spPr bwMode="auto">
          <a:xfrm>
            <a:off x="107950" y="4941888"/>
            <a:ext cx="647700" cy="576262"/>
          </a:xfrm>
          <a:prstGeom prst="ellipse">
            <a:avLst/>
          </a:prstGeom>
          <a:gradFill rotWithShape="1">
            <a:gsLst>
              <a:gs pos="0">
                <a:srgbClr val="CCCCFF"/>
              </a:gs>
              <a:gs pos="100000">
                <a:srgbClr val="5E5E7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pt-BR" sz="2400">
              <a:solidFill>
                <a:srgbClr val="CCCCFF"/>
              </a:solidFill>
              <a:latin typeface="Times New Roman" pitchFamily="18" charset="0"/>
            </a:endParaRPr>
          </a:p>
        </p:txBody>
      </p:sp>
      <p:sp>
        <p:nvSpPr>
          <p:cNvPr id="12297" name="Oval 12"/>
          <p:cNvSpPr>
            <a:spLocks noChangeArrowheads="1"/>
          </p:cNvSpPr>
          <p:nvPr/>
        </p:nvSpPr>
        <p:spPr bwMode="auto">
          <a:xfrm>
            <a:off x="8316913" y="2420938"/>
            <a:ext cx="647700" cy="576262"/>
          </a:xfrm>
          <a:prstGeom prst="ellipse">
            <a:avLst/>
          </a:prstGeom>
          <a:gradFill rotWithShape="1">
            <a:gsLst>
              <a:gs pos="0">
                <a:srgbClr val="CCCCFF"/>
              </a:gs>
              <a:gs pos="100000">
                <a:srgbClr val="5E5E7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pt-BR" sz="2400">
              <a:solidFill>
                <a:srgbClr val="CCCCFF"/>
              </a:solidFill>
              <a:latin typeface="Times New Roman" pitchFamily="18" charset="0"/>
            </a:endParaRPr>
          </a:p>
        </p:txBody>
      </p:sp>
      <p:sp>
        <p:nvSpPr>
          <p:cNvPr id="12298" name="Oval 13"/>
          <p:cNvSpPr>
            <a:spLocks noChangeArrowheads="1"/>
          </p:cNvSpPr>
          <p:nvPr/>
        </p:nvSpPr>
        <p:spPr bwMode="auto">
          <a:xfrm>
            <a:off x="8316913" y="5084763"/>
            <a:ext cx="647700" cy="576262"/>
          </a:xfrm>
          <a:prstGeom prst="ellipse">
            <a:avLst/>
          </a:prstGeom>
          <a:gradFill rotWithShape="1">
            <a:gsLst>
              <a:gs pos="0">
                <a:srgbClr val="CCCCFF"/>
              </a:gs>
              <a:gs pos="100000">
                <a:srgbClr val="5E5E7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pt-BR" sz="2400">
              <a:solidFill>
                <a:srgbClr val="CCCCFF"/>
              </a:solidFill>
              <a:latin typeface="Times New Roman" pitchFamily="18" charset="0"/>
            </a:endParaRPr>
          </a:p>
        </p:txBody>
      </p:sp>
      <p:sp>
        <p:nvSpPr>
          <p:cNvPr id="12299" name="Oval 14"/>
          <p:cNvSpPr>
            <a:spLocks noChangeArrowheads="1"/>
          </p:cNvSpPr>
          <p:nvPr/>
        </p:nvSpPr>
        <p:spPr bwMode="auto">
          <a:xfrm>
            <a:off x="8316913" y="3789363"/>
            <a:ext cx="647700" cy="576262"/>
          </a:xfrm>
          <a:prstGeom prst="ellipse">
            <a:avLst/>
          </a:prstGeom>
          <a:gradFill rotWithShape="1">
            <a:gsLst>
              <a:gs pos="0">
                <a:srgbClr val="CCCCFF"/>
              </a:gs>
              <a:gs pos="100000">
                <a:srgbClr val="5E5E7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pt-BR" sz="2400">
              <a:solidFill>
                <a:srgbClr val="CCCCFF"/>
              </a:solidFill>
              <a:latin typeface="Times New Roman" pitchFamily="18" charset="0"/>
            </a:endParaRPr>
          </a:p>
        </p:txBody>
      </p:sp>
      <p:graphicFrame>
        <p:nvGraphicFramePr>
          <p:cNvPr id="12300" name="Object 15"/>
          <p:cNvGraphicFramePr>
            <a:graphicFrameLocks noChangeAspect="1"/>
          </p:cNvGraphicFramePr>
          <p:nvPr/>
        </p:nvGraphicFramePr>
        <p:xfrm>
          <a:off x="7235825" y="1484313"/>
          <a:ext cx="863600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3" name="Imagem de bitmap" r:id="rId7" imgW="1419048" imgH="1314286" progId="Paint.Picture">
                  <p:embed/>
                </p:oleObj>
              </mc:Choice>
              <mc:Fallback>
                <p:oleObj name="Imagem de bitmap" r:id="rId7" imgW="1419048" imgH="1314286" progId="Paint.Picture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5825" y="1484313"/>
                        <a:ext cx="863600" cy="73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1" name="Object 16"/>
          <p:cNvGraphicFramePr>
            <a:graphicFrameLocks noChangeAspect="1"/>
          </p:cNvGraphicFramePr>
          <p:nvPr/>
        </p:nvGraphicFramePr>
        <p:xfrm>
          <a:off x="7164388" y="2781300"/>
          <a:ext cx="935037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4" name="Imagem de bitmap" r:id="rId9" imgW="1419048" imgH="1314286" progId="Paint.Picture">
                  <p:embed/>
                </p:oleObj>
              </mc:Choice>
              <mc:Fallback>
                <p:oleObj name="Imagem de bitmap" r:id="rId9" imgW="1419048" imgH="1314286" progId="Paint.Picture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388" y="2781300"/>
                        <a:ext cx="935037" cy="801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2" name="Object 17"/>
          <p:cNvGraphicFramePr>
            <a:graphicFrameLocks noChangeAspect="1"/>
          </p:cNvGraphicFramePr>
          <p:nvPr/>
        </p:nvGraphicFramePr>
        <p:xfrm>
          <a:off x="7164388" y="5445125"/>
          <a:ext cx="936625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5" name="Imagem de bitmap" r:id="rId10" imgW="1419048" imgH="1314286" progId="Paint.Picture">
                  <p:embed/>
                </p:oleObj>
              </mc:Choice>
              <mc:Fallback>
                <p:oleObj name="Imagem de bitmap" r:id="rId10" imgW="1419048" imgH="1314286" progId="Paint.Picture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388" y="5445125"/>
                        <a:ext cx="936625" cy="801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303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557338"/>
            <a:ext cx="10810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304" name="Object 19"/>
          <p:cNvGraphicFramePr>
            <a:graphicFrameLocks noChangeAspect="1"/>
          </p:cNvGraphicFramePr>
          <p:nvPr/>
        </p:nvGraphicFramePr>
        <p:xfrm>
          <a:off x="2411413" y="2781300"/>
          <a:ext cx="1008062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6" name="Imagem de bitmap" r:id="rId12" imgW="1762371" imgH="828791" progId="Paint.Picture">
                  <p:embed/>
                </p:oleObj>
              </mc:Choice>
              <mc:Fallback>
                <p:oleObj name="Imagem de bitmap" r:id="rId12" imgW="1762371" imgH="828791" progId="Paint.Picture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2781300"/>
                        <a:ext cx="1008062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5" name="Oval 20"/>
          <p:cNvSpPr>
            <a:spLocks noChangeArrowheads="1"/>
          </p:cNvSpPr>
          <p:nvPr/>
        </p:nvSpPr>
        <p:spPr bwMode="auto">
          <a:xfrm>
            <a:off x="323850" y="3573463"/>
            <a:ext cx="647700" cy="576262"/>
          </a:xfrm>
          <a:prstGeom prst="ellipse">
            <a:avLst/>
          </a:prstGeom>
          <a:gradFill rotWithShape="1">
            <a:gsLst>
              <a:gs pos="0">
                <a:srgbClr val="CCCCFF"/>
              </a:gs>
              <a:gs pos="100000">
                <a:srgbClr val="5E5E7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pt-BR" sz="2400">
              <a:solidFill>
                <a:srgbClr val="CCCCFF"/>
              </a:solidFill>
              <a:latin typeface="Times New Roman" pitchFamily="18" charset="0"/>
            </a:endParaRPr>
          </a:p>
        </p:txBody>
      </p:sp>
      <p:sp>
        <p:nvSpPr>
          <p:cNvPr id="12306" name="Oval 21"/>
          <p:cNvSpPr>
            <a:spLocks noChangeArrowheads="1"/>
          </p:cNvSpPr>
          <p:nvPr/>
        </p:nvSpPr>
        <p:spPr bwMode="auto">
          <a:xfrm>
            <a:off x="8243888" y="1125538"/>
            <a:ext cx="647700" cy="576262"/>
          </a:xfrm>
          <a:prstGeom prst="ellipse">
            <a:avLst/>
          </a:prstGeom>
          <a:gradFill rotWithShape="1">
            <a:gsLst>
              <a:gs pos="0">
                <a:srgbClr val="CCCCFF"/>
              </a:gs>
              <a:gs pos="100000">
                <a:srgbClr val="5E5E7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pt-BR" sz="2400">
              <a:solidFill>
                <a:srgbClr val="CCCCFF"/>
              </a:solidFill>
              <a:latin typeface="Times New Roman" pitchFamily="18" charset="0"/>
            </a:endParaRPr>
          </a:p>
        </p:txBody>
      </p:sp>
      <p:graphicFrame>
        <p:nvGraphicFramePr>
          <p:cNvPr id="12307" name="Object 22"/>
          <p:cNvGraphicFramePr>
            <a:graphicFrameLocks noChangeAspect="1"/>
          </p:cNvGraphicFramePr>
          <p:nvPr/>
        </p:nvGraphicFramePr>
        <p:xfrm>
          <a:off x="2411413" y="3933825"/>
          <a:ext cx="93662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7" name="Imagem de bitmap" r:id="rId14" imgW="1476190" imgH="743054" progId="Paint.Picture">
                  <p:embed/>
                </p:oleObj>
              </mc:Choice>
              <mc:Fallback>
                <p:oleObj name="Imagem de bitmap" r:id="rId14" imgW="1476190" imgH="743054" progId="Paint.Picture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3933825"/>
                        <a:ext cx="936625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8" name="Object 23"/>
          <p:cNvGraphicFramePr>
            <a:graphicFrameLocks noChangeAspect="1"/>
          </p:cNvGraphicFramePr>
          <p:nvPr/>
        </p:nvGraphicFramePr>
        <p:xfrm>
          <a:off x="1258888" y="3789363"/>
          <a:ext cx="935037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8" name="Imagem de bitmap" r:id="rId16" imgW="1428949" imgH="1257476" progId="Paint.Picture">
                  <p:embed/>
                </p:oleObj>
              </mc:Choice>
              <mc:Fallback>
                <p:oleObj name="Imagem de bitmap" r:id="rId16" imgW="1428949" imgH="1257476" progId="Paint.Picture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3789363"/>
                        <a:ext cx="935037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9" name="Object 24"/>
          <p:cNvGraphicFramePr>
            <a:graphicFrameLocks noChangeAspect="1"/>
          </p:cNvGraphicFramePr>
          <p:nvPr/>
        </p:nvGraphicFramePr>
        <p:xfrm>
          <a:off x="2195513" y="5516563"/>
          <a:ext cx="115093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9" name="Imagem de bitmap" r:id="rId17" imgW="1828571" imgH="809738" progId="Paint.Picture">
                  <p:embed/>
                </p:oleObj>
              </mc:Choice>
              <mc:Fallback>
                <p:oleObj name="Imagem de bitmap" r:id="rId17" imgW="1828571" imgH="809738" progId="Paint.Picture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5516563"/>
                        <a:ext cx="1150937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10" name="Object 25"/>
          <p:cNvGraphicFramePr>
            <a:graphicFrameLocks noChangeAspect="1"/>
          </p:cNvGraphicFramePr>
          <p:nvPr/>
        </p:nvGraphicFramePr>
        <p:xfrm>
          <a:off x="7235825" y="4076700"/>
          <a:ext cx="863600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60" name="Imagem de bitmap" r:id="rId19" imgW="1419048" imgH="1314286" progId="Paint.Picture">
                  <p:embed/>
                </p:oleObj>
              </mc:Choice>
              <mc:Fallback>
                <p:oleObj name="Imagem de bitmap" r:id="rId19" imgW="1419048" imgH="1314286" progId="Paint.Picture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5825" y="4076700"/>
                        <a:ext cx="863600" cy="73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11" name="Object 26"/>
          <p:cNvGraphicFramePr>
            <a:graphicFrameLocks noChangeAspect="1"/>
          </p:cNvGraphicFramePr>
          <p:nvPr/>
        </p:nvGraphicFramePr>
        <p:xfrm>
          <a:off x="6011863" y="2924175"/>
          <a:ext cx="9334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61" name="Imagem de bitmap" r:id="rId20" imgW="1724266" imgH="847843" progId="Paint.Picture">
                  <p:embed/>
                </p:oleObj>
              </mc:Choice>
              <mc:Fallback>
                <p:oleObj name="Imagem de bitmap" r:id="rId20" imgW="1724266" imgH="847843" progId="Paint.Picture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2924175"/>
                        <a:ext cx="93345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12" name="Object 27"/>
          <p:cNvGraphicFramePr>
            <a:graphicFrameLocks noChangeAspect="1"/>
          </p:cNvGraphicFramePr>
          <p:nvPr/>
        </p:nvGraphicFramePr>
        <p:xfrm>
          <a:off x="6084888" y="5589588"/>
          <a:ext cx="865187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62" name="Imagem de bitmap" r:id="rId22" imgW="1752381" imgH="838095" progId="Paint.Picture">
                  <p:embed/>
                </p:oleObj>
              </mc:Choice>
              <mc:Fallback>
                <p:oleObj name="Imagem de bitmap" r:id="rId22" imgW="1752381" imgH="838095" progId="Paint.Picture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5589588"/>
                        <a:ext cx="865187" cy="563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13" name="Object 28"/>
          <p:cNvGraphicFramePr>
            <a:graphicFrameLocks noChangeAspect="1"/>
          </p:cNvGraphicFramePr>
          <p:nvPr/>
        </p:nvGraphicFramePr>
        <p:xfrm>
          <a:off x="6156325" y="4149725"/>
          <a:ext cx="865188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63" name="Imagem de bitmap" r:id="rId24" imgW="1523810" imgH="819048" progId="Paint.Picture">
                  <p:embed/>
                </p:oleObj>
              </mc:Choice>
              <mc:Fallback>
                <p:oleObj name="Imagem de bitmap" r:id="rId24" imgW="1523810" imgH="819048" progId="Paint.Picture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4149725"/>
                        <a:ext cx="865188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314" name="Picture 30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484313"/>
            <a:ext cx="10795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5" name="Line 31"/>
          <p:cNvSpPr>
            <a:spLocks noChangeShapeType="1"/>
          </p:cNvSpPr>
          <p:nvPr/>
        </p:nvSpPr>
        <p:spPr bwMode="auto">
          <a:xfrm>
            <a:off x="900113" y="1628775"/>
            <a:ext cx="43180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316" name="Line 32"/>
          <p:cNvSpPr>
            <a:spLocks noChangeShapeType="1"/>
          </p:cNvSpPr>
          <p:nvPr/>
        </p:nvSpPr>
        <p:spPr bwMode="auto">
          <a:xfrm>
            <a:off x="900113" y="2852738"/>
            <a:ext cx="43180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317" name="Line 33"/>
          <p:cNvSpPr>
            <a:spLocks noChangeShapeType="1"/>
          </p:cNvSpPr>
          <p:nvPr/>
        </p:nvSpPr>
        <p:spPr bwMode="auto">
          <a:xfrm>
            <a:off x="971550" y="3933825"/>
            <a:ext cx="43180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318" name="Line 34"/>
          <p:cNvSpPr>
            <a:spLocks noChangeShapeType="1"/>
          </p:cNvSpPr>
          <p:nvPr/>
        </p:nvSpPr>
        <p:spPr bwMode="auto">
          <a:xfrm>
            <a:off x="755650" y="5373688"/>
            <a:ext cx="431800" cy="3587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319" name="Line 35"/>
          <p:cNvSpPr>
            <a:spLocks noChangeShapeType="1"/>
          </p:cNvSpPr>
          <p:nvPr/>
        </p:nvSpPr>
        <p:spPr bwMode="auto">
          <a:xfrm flipV="1">
            <a:off x="8101013" y="1557338"/>
            <a:ext cx="287337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320" name="Line 36"/>
          <p:cNvSpPr>
            <a:spLocks noChangeShapeType="1"/>
          </p:cNvSpPr>
          <p:nvPr/>
        </p:nvSpPr>
        <p:spPr bwMode="auto">
          <a:xfrm>
            <a:off x="2124075" y="1916113"/>
            <a:ext cx="2159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321" name="Line 37"/>
          <p:cNvSpPr>
            <a:spLocks noChangeShapeType="1"/>
          </p:cNvSpPr>
          <p:nvPr/>
        </p:nvSpPr>
        <p:spPr bwMode="auto">
          <a:xfrm flipV="1">
            <a:off x="8027988" y="2852738"/>
            <a:ext cx="360362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322" name="Line 38"/>
          <p:cNvSpPr>
            <a:spLocks noChangeShapeType="1"/>
          </p:cNvSpPr>
          <p:nvPr/>
        </p:nvSpPr>
        <p:spPr bwMode="auto">
          <a:xfrm flipV="1">
            <a:off x="8027988" y="4221163"/>
            <a:ext cx="360362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323" name="Line 39"/>
          <p:cNvSpPr>
            <a:spLocks noChangeShapeType="1"/>
          </p:cNvSpPr>
          <p:nvPr/>
        </p:nvSpPr>
        <p:spPr bwMode="auto">
          <a:xfrm flipV="1">
            <a:off x="8027988" y="5589588"/>
            <a:ext cx="360362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324" name="Line 40"/>
          <p:cNvSpPr>
            <a:spLocks noChangeShapeType="1"/>
          </p:cNvSpPr>
          <p:nvPr/>
        </p:nvSpPr>
        <p:spPr bwMode="auto">
          <a:xfrm>
            <a:off x="2124075" y="3068638"/>
            <a:ext cx="2873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325" name="Line 41"/>
          <p:cNvSpPr>
            <a:spLocks noChangeShapeType="1"/>
          </p:cNvSpPr>
          <p:nvPr/>
        </p:nvSpPr>
        <p:spPr bwMode="auto">
          <a:xfrm>
            <a:off x="2124075" y="4076700"/>
            <a:ext cx="2873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326" name="Line 42"/>
          <p:cNvSpPr>
            <a:spLocks noChangeShapeType="1"/>
          </p:cNvSpPr>
          <p:nvPr/>
        </p:nvSpPr>
        <p:spPr bwMode="auto">
          <a:xfrm>
            <a:off x="1908175" y="5734050"/>
            <a:ext cx="2873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327" name="Line 43"/>
          <p:cNvSpPr>
            <a:spLocks noChangeShapeType="1"/>
          </p:cNvSpPr>
          <p:nvPr/>
        </p:nvSpPr>
        <p:spPr bwMode="auto">
          <a:xfrm>
            <a:off x="7019925" y="1773238"/>
            <a:ext cx="2873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328" name="Line 44"/>
          <p:cNvSpPr>
            <a:spLocks noChangeShapeType="1"/>
          </p:cNvSpPr>
          <p:nvPr/>
        </p:nvSpPr>
        <p:spPr bwMode="auto">
          <a:xfrm>
            <a:off x="6948488" y="3141663"/>
            <a:ext cx="28733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329" name="Line 45"/>
          <p:cNvSpPr>
            <a:spLocks noChangeShapeType="1"/>
          </p:cNvSpPr>
          <p:nvPr/>
        </p:nvSpPr>
        <p:spPr bwMode="auto">
          <a:xfrm>
            <a:off x="7019925" y="4365625"/>
            <a:ext cx="2873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330" name="Line 46"/>
          <p:cNvSpPr>
            <a:spLocks noChangeShapeType="1"/>
          </p:cNvSpPr>
          <p:nvPr/>
        </p:nvSpPr>
        <p:spPr bwMode="auto">
          <a:xfrm>
            <a:off x="6948488" y="5805488"/>
            <a:ext cx="28733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331" name="Text Box 47"/>
          <p:cNvSpPr txBox="1">
            <a:spLocks noChangeArrowheads="1"/>
          </p:cNvSpPr>
          <p:nvPr/>
        </p:nvSpPr>
        <p:spPr bwMode="auto">
          <a:xfrm>
            <a:off x="5651500" y="188913"/>
            <a:ext cx="25193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2800" b="1">
                <a:latin typeface="Times New Roman" pitchFamily="18" charset="0"/>
              </a:rPr>
              <a:t>Nucleotídeos                  RNA</a:t>
            </a:r>
          </a:p>
        </p:txBody>
      </p:sp>
      <p:sp>
        <p:nvSpPr>
          <p:cNvPr id="12332" name="Rectangle 49"/>
          <p:cNvSpPr>
            <a:spLocks noChangeArrowheads="1"/>
          </p:cNvSpPr>
          <p:nvPr/>
        </p:nvSpPr>
        <p:spPr bwMode="auto">
          <a:xfrm>
            <a:off x="179388" y="1268413"/>
            <a:ext cx="3455987" cy="1081087"/>
          </a:xfrm>
          <a:prstGeom prst="rect">
            <a:avLst/>
          </a:prstGeom>
          <a:noFill/>
          <a:ln w="57150">
            <a:solidFill>
              <a:srgbClr val="FF99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2333" name="Rectangle 50"/>
          <p:cNvSpPr>
            <a:spLocks noChangeArrowheads="1"/>
          </p:cNvSpPr>
          <p:nvPr/>
        </p:nvSpPr>
        <p:spPr bwMode="auto">
          <a:xfrm>
            <a:off x="5724525" y="1125538"/>
            <a:ext cx="3311525" cy="1150937"/>
          </a:xfrm>
          <a:prstGeom prst="rect">
            <a:avLst/>
          </a:prstGeom>
          <a:noFill/>
          <a:ln w="38100">
            <a:solidFill>
              <a:schemeClr val="hlink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76250"/>
            <a:ext cx="8137525" cy="936625"/>
          </a:xfrm>
        </p:spPr>
        <p:txBody>
          <a:bodyPr/>
          <a:lstStyle/>
          <a:p>
            <a:pPr eaLnBrk="1" hangingPunct="1"/>
            <a:r>
              <a:rPr lang="pt-BR" smtClean="0"/>
              <a:t>A molécula de </a:t>
            </a:r>
            <a:r>
              <a:rPr lang="pt-BR" b="1" smtClean="0">
                <a:solidFill>
                  <a:srgbClr val="3366FF"/>
                </a:solidFill>
              </a:rPr>
              <a:t>DNA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35163"/>
            <a:ext cx="8229600" cy="3941762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t-BR" dirty="0" smtClean="0"/>
              <a:t>Molécula de </a:t>
            </a:r>
            <a:r>
              <a:rPr lang="pt-BR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fita dupla</a:t>
            </a:r>
            <a:r>
              <a:rPr lang="pt-BR" dirty="0" smtClean="0"/>
              <a:t> formando uma </a:t>
            </a:r>
            <a:r>
              <a:rPr lang="pt-BR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dupla hélice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t-BR" dirty="0" smtClean="0"/>
              <a:t>As fitas estão unidas pelas </a:t>
            </a:r>
            <a:r>
              <a:rPr lang="pt-BR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ligações de Hidrogênio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pt-BR" sz="4800" dirty="0" smtClean="0"/>
              <a:t>A = T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pt-BR" sz="4800" dirty="0" smtClean="0"/>
              <a:t>C = G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188640"/>
            <a:ext cx="4610100" cy="6220098"/>
          </a:xfrm>
        </p:spPr>
      </p:pic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323528" y="4725871"/>
            <a:ext cx="4535488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dirty="0" smtClean="0">
                <a:latin typeface="Arial Black" pitchFamily="34" charset="0"/>
                <a:cs typeface="Aharoni" pitchFamily="2" charset="-79"/>
              </a:rPr>
              <a:t>James Watson e</a:t>
            </a:r>
          </a:p>
          <a:p>
            <a:pPr eaLnBrk="1" hangingPunct="1">
              <a:spcBef>
                <a:spcPct val="50000"/>
              </a:spcBef>
            </a:pPr>
            <a:r>
              <a:rPr lang="pt-BR" dirty="0" smtClean="0">
                <a:latin typeface="Arial Black" pitchFamily="34" charset="0"/>
                <a:cs typeface="Aharoni" pitchFamily="2" charset="-79"/>
              </a:rPr>
              <a:t>Francis Crick </a:t>
            </a:r>
            <a:r>
              <a:rPr lang="pt-BR" dirty="0">
                <a:latin typeface="Arial Black" pitchFamily="34" charset="0"/>
                <a:cs typeface="Aharoni" pitchFamily="2" charset="-79"/>
              </a:rPr>
              <a:t>– </a:t>
            </a:r>
            <a:r>
              <a:rPr lang="pt-BR" b="1" dirty="0">
                <a:latin typeface="Arial Black" pitchFamily="34" charset="0"/>
                <a:cs typeface="Aharoni" pitchFamily="2" charset="-79"/>
              </a:rPr>
              <a:t>1953</a:t>
            </a:r>
          </a:p>
          <a:p>
            <a:pPr eaLnBrk="1" hangingPunct="1">
              <a:spcBef>
                <a:spcPct val="50000"/>
              </a:spcBef>
            </a:pPr>
            <a:r>
              <a:rPr lang="pt-BR" sz="2400" dirty="0">
                <a:latin typeface="Arial Black" pitchFamily="34" charset="0"/>
                <a:cs typeface="Aharoni" pitchFamily="2" charset="-79"/>
              </a:rPr>
              <a:t>Modelo da Dupla </a:t>
            </a:r>
            <a:r>
              <a:rPr lang="pt-BR" sz="2400" dirty="0" smtClean="0">
                <a:latin typeface="Arial Black" pitchFamily="34" charset="0"/>
                <a:cs typeface="Aharoni" pitchFamily="2" charset="-79"/>
              </a:rPr>
              <a:t>Hélice</a:t>
            </a:r>
            <a:endParaRPr lang="pt-BR" sz="24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900113" y="4365625"/>
            <a:ext cx="2808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/>
          </a:p>
        </p:txBody>
      </p:sp>
      <p:pic>
        <p:nvPicPr>
          <p:cNvPr id="1434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96011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xo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x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x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ux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ux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1147</TotalTime>
  <Words>832</Words>
  <Application>Microsoft Office PowerPoint</Application>
  <PresentationFormat>Apresentação na tela (4:3)</PresentationFormat>
  <Paragraphs>197</Paragraphs>
  <Slides>40</Slides>
  <Notes>5</Notes>
  <HiddenSlides>0</HiddenSlides>
  <MMClips>0</MMClips>
  <ScaleCrop>false</ScaleCrop>
  <HeadingPairs>
    <vt:vector size="8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40</vt:i4>
      </vt:variant>
    </vt:vector>
  </HeadingPairs>
  <TitlesOfParts>
    <vt:vector size="55" baseType="lpstr">
      <vt:lpstr>Aharoni</vt:lpstr>
      <vt:lpstr>Arial</vt:lpstr>
      <vt:lpstr>Arial Black</vt:lpstr>
      <vt:lpstr>Calibri</vt:lpstr>
      <vt:lpstr>Comic Sans MS</vt:lpstr>
      <vt:lpstr>Constantia</vt:lpstr>
      <vt:lpstr>Franklin Gothic Demi</vt:lpstr>
      <vt:lpstr>Lucida Sans Unicode</vt:lpstr>
      <vt:lpstr>Times New Roman</vt:lpstr>
      <vt:lpstr>Verdana</vt:lpstr>
      <vt:lpstr>Wingdings</vt:lpstr>
      <vt:lpstr>Wingdings 2</vt:lpstr>
      <vt:lpstr>Fluxo</vt:lpstr>
      <vt:lpstr>Imagem de Bitmap</vt:lpstr>
      <vt:lpstr>Imagem de bitmap</vt:lpstr>
      <vt:lpstr>Biotecnologia</vt:lpstr>
      <vt:lpstr>Apresentação do PowerPoint</vt:lpstr>
      <vt:lpstr>Apresentação do PowerPoint</vt:lpstr>
      <vt:lpstr>Apresentação do PowerPoint</vt:lpstr>
      <vt:lpstr>NUCLEOTÍDEO</vt:lpstr>
      <vt:lpstr>Apresentação do PowerPoint</vt:lpstr>
      <vt:lpstr>Apresentação do PowerPoint</vt:lpstr>
      <vt:lpstr>A molécula de DNA</vt:lpstr>
      <vt:lpstr>Apresentação do PowerPoint</vt:lpstr>
      <vt:lpstr>Apresentação do PowerPoint</vt:lpstr>
      <vt:lpstr>Apresentação do PowerPoint</vt:lpstr>
      <vt:lpstr>Apresentação do PowerPoint</vt:lpstr>
      <vt:lpstr>As fitas originais se separam</vt:lpstr>
      <vt:lpstr>Formam –se 2 moléculas de DNA idênticas</vt:lpstr>
      <vt:lpstr>Apresentação do PowerPoint</vt:lpstr>
      <vt:lpstr> Transcrição Gênica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Evolução</dc:title>
  <dc:creator>Marcelo Vinícius</dc:creator>
  <cp:lastModifiedBy>Conta da Microsoft</cp:lastModifiedBy>
  <cp:revision>207</cp:revision>
  <dcterms:created xsi:type="dcterms:W3CDTF">2003-09-01T21:22:21Z</dcterms:created>
  <dcterms:modified xsi:type="dcterms:W3CDTF">2024-02-29T20:51:00Z</dcterms:modified>
</cp:coreProperties>
</file>