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9" r:id="rId22"/>
    <p:sldId id="320" r:id="rId23"/>
    <p:sldId id="277" r:id="rId24"/>
    <p:sldId id="318" r:id="rId25"/>
    <p:sldId id="321" r:id="rId26"/>
    <p:sldId id="278" r:id="rId27"/>
    <p:sldId id="31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9D8F-2E62-4D96-B5C3-5F2E249B4A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91EB-D63C-4294-9241-29C159C6DE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C0267-6A65-4F5F-817B-1B0827030A2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898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BC26-56DF-41DB-9762-55AF815AFBE5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109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80630-1AF6-4069-92AB-71A7E573DC8A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9701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523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3568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51430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D6EF8-69C8-41D5-A8F2-99E0AC8BA08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4727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DE794-FE0E-4759-B740-0277F103F9A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2133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6A65D-7E7C-4C36-8985-48E76429E4C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9824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70F0A-36A7-4557-A670-404DC8808C7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93475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E2F181-1039-43F6-BB26-BD1BC4E65B7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4935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B6256-6688-447E-BF14-2B9F381EC243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27519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A9FA6-54EB-41AE-A537-72024F5130E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4795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354A7-227F-4918-B9E1-B3FF1528D94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00246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0031-90A9-4053-B6D4-9E78B98FB49D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77159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B5BA84-AA43-4DBF-BCD1-85CFE9527ED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55425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C4633-42D0-4EA1-89C7-AFC913D2894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8283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7212E-42E5-4005-A9F2-3AB6593E6C6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4907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7BE66-4D97-4D9B-99CE-996483129D3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16974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83C414-FC45-4245-85A5-8E96283F9ED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57652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2BB88-3C91-461A-AC69-B801F77A2BF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8789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79F38-D2F5-4C46-817F-18E145B8D01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317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60C46-F393-4208-9F74-F77F6352B622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69489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62344-3426-4BF0-A15A-63F4776DBCB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26750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B192A-ED83-4CE4-B923-FCD6A1EDBFA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43361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331D0D-D3FA-43E6-9C90-D67056EB05C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46272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935E3-9CB9-4C95-A378-5B6CC12E016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07849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8CF79-2114-4300-A7E6-F555B94AA0C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67438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16E75-A11D-433D-A637-C2CD3815256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19674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EF942-364B-416A-AA05-60F4D155AE0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24005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2842D-9471-4010-A5F3-558BE897D5CC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7784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A9260-7E38-4F05-89CF-6496C88E7545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4317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FAC3F1-6BEA-4C08-BD4C-89DB088CD73F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8889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95200-5BD8-4220-86A8-3FA6C8D26F6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9605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1E688E-1C77-483D-91C2-FE7607E88B1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07356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EBF2E-8224-4FBB-8D27-1FAA5EC32B4A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90172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FA365-995F-43DC-8D22-ECFA55AB14A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11473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4B445-1CD4-41C5-95FB-CE4DC009EA2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0167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3579E-12A9-412A-B688-FF581E03A9FD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57175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C915A-25EF-4503-821C-595A359075A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5278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DB709-09A1-4242-B35F-7AECE6E46B93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37577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D5F96-E377-49A6-A9F3-44FE8366A37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50840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DC2F8-2D31-48AC-91C7-79C53E11DB7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90654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545CD-92C2-4558-AEAC-EFE55401CF7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747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270BC-EC36-4BFD-BC34-5F09CD6DCF5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383341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23867-D7DD-46DB-930D-A211A73B547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357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5FC70-BF30-4571-A82F-1460C86D3F1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1811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CD6CDB-C156-4CFA-8662-0397E8B5065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7616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B78A3-EFD9-43D0-BC91-CDB87DB1A52F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5979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71999-E5C9-4DDB-AB73-E27A8B160F12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1495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7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307" y="927279"/>
            <a:ext cx="11140225" cy="493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8000" b="1" dirty="0"/>
              <a:t>CICLOS BIOGEOQUÍMICOS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Prof</a:t>
            </a:r>
            <a:r>
              <a:rPr lang="pt-BR" sz="4000" dirty="0"/>
              <a:t>. Lourenço</a:t>
            </a:r>
            <a:br>
              <a:rPr lang="pt-BR" sz="4000" dirty="0"/>
            </a:br>
            <a:r>
              <a:rPr lang="pt-BR" sz="2800" dirty="0"/>
              <a:t>www.detonei.com</a:t>
            </a:r>
          </a:p>
        </p:txBody>
      </p:sp>
    </p:spTree>
    <p:extLst>
      <p:ext uri="{BB962C8B-B14F-4D97-AF65-F5344CB8AC3E}">
        <p14:creationId xmlns:p14="http://schemas.microsoft.com/office/powerpoint/2010/main" val="293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438274"/>
            <a:ext cx="11650484" cy="51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28194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Movimento das nuvens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95952" y="1583161"/>
            <a:ext cx="15240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684986" y="4692650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905000" y="5254177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4999686" y="4979384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5791200" y="48006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72390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6934200" y="4191000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2131219" y="3732054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PEQUENO CICLO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3848100" y="3078162"/>
            <a:ext cx="16764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0493" name="Text Box 18"/>
          <p:cNvSpPr txBox="1">
            <a:spLocks noChangeArrowheads="1"/>
          </p:cNvSpPr>
          <p:nvPr/>
        </p:nvSpPr>
        <p:spPr bwMode="auto">
          <a:xfrm>
            <a:off x="3733800" y="2438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7810500" y="2895601"/>
            <a:ext cx="2209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Morros recobertos </a:t>
            </a:r>
            <a:br>
              <a:rPr lang="pt-BR" altLang="pt-BR" sz="1600" b="1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</a:rPr>
              <a:t>de floresta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3837" y="453757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1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1" y="1455314"/>
            <a:ext cx="11727757" cy="52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389772" y="5576071"/>
            <a:ext cx="2514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Água infiltrada no solo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667000" y="4800600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055019" y="5252976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942150" y="5020133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791200" y="48006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72390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6934200" y="4191000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2055019" y="3735746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PEQUENO CICLO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3714247" y="2986087"/>
            <a:ext cx="16764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114800" y="1600200"/>
            <a:ext cx="28194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Movimento das nuvens</a:t>
            </a:r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7391400" y="1447801"/>
            <a:ext cx="15240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3733800" y="2438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7086600" y="3429001"/>
            <a:ext cx="2209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Morros recobertos </a:t>
            </a:r>
            <a:br>
              <a:rPr lang="pt-BR" altLang="pt-BR" sz="1600" b="1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</a:rPr>
              <a:t>de floresta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3837" y="453757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" y="1429152"/>
            <a:ext cx="11663363" cy="52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415270" y="5675519"/>
            <a:ext cx="2514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Água infiltrada no solo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475372" y="2742306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GRANDE CICLO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267200" y="3387725"/>
            <a:ext cx="2514600" cy="825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Transpiração e respiração de plantas e animais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216819" y="4404127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1902619" y="5178157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43815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791200" y="48006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72390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7010400" y="4270399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2297034" y="3644899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PEQUENO CICLO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2743200" y="2692666"/>
            <a:ext cx="16764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4114800" y="1600200"/>
            <a:ext cx="28194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Movimento das nuvens</a:t>
            </a: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7391400" y="1447801"/>
            <a:ext cx="15240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8458200" y="3553946"/>
            <a:ext cx="2209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Morros recobertos </a:t>
            </a:r>
            <a:br>
              <a:rPr lang="pt-BR" altLang="pt-BR" sz="1600" b="1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</a:rPr>
              <a:t>de floresta</a:t>
            </a:r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>
            <a:off x="3733800" y="2438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23837" y="453757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48300" y="2551627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</p:spTree>
    <p:extLst>
      <p:ext uri="{BB962C8B-B14F-4D97-AF65-F5344CB8AC3E}">
        <p14:creationId xmlns:p14="http://schemas.microsoft.com/office/powerpoint/2010/main" val="22426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 autoUpdateAnimBg="0"/>
      <p:bldP spid="542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 descr="morte-de-peixes-rio-tie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360608"/>
            <a:ext cx="998112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gua1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144464"/>
            <a:ext cx="8873544" cy="66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WordArt 7" descr="Gotas"/>
          <p:cNvSpPr>
            <a:spLocks noChangeArrowheads="1" noChangeShapeType="1" noTextEdit="1"/>
          </p:cNvSpPr>
          <p:nvPr/>
        </p:nvSpPr>
        <p:spPr bwMode="auto">
          <a:xfrm>
            <a:off x="2910625" y="2807595"/>
            <a:ext cx="5100034" cy="214542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r>
              <a:rPr lang="en-US" sz="72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Cuide</a:t>
            </a:r>
            <a:r>
              <a:rPr lang="en-US" sz="72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57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" y="1146220"/>
            <a:ext cx="11766394" cy="5321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109482" y="1346402"/>
            <a:ext cx="248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217613"/>
            <a:ext cx="11397803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080871" y="1475191"/>
            <a:ext cx="20585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92429" y="2384114"/>
            <a:ext cx="1790163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ssimilação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pela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fotossíntese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85257" y="3037520"/>
            <a:ext cx="1695614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Moléculas orgânicas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 autoUpdateAnimBg="0"/>
      <p:bldP spid="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217613"/>
            <a:ext cx="11694017" cy="5233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494727" y="2646395"/>
            <a:ext cx="172576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Assimilação 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 C pelos herbívoros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62917" y="1488069"/>
            <a:ext cx="2923505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73080" y="2235368"/>
            <a:ext cx="1790163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ssimilação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pela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fotossíntese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 autoUpdateAnimBg="0"/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230492"/>
            <a:ext cx="11797047" cy="5233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24282" y="1489575"/>
            <a:ext cx="2781835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79161" y="1916333"/>
            <a:ext cx="157384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respiração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5047" y="2140287"/>
            <a:ext cx="1790163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ssimilação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pela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fotossíntese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489395" y="2648118"/>
            <a:ext cx="172576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Assimilação 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 C pelos herbívoros</a:t>
            </a:r>
          </a:p>
        </p:txBody>
      </p:sp>
    </p:spTree>
    <p:extLst>
      <p:ext uri="{BB962C8B-B14F-4D97-AF65-F5344CB8AC3E}">
        <p14:creationId xmlns:p14="http://schemas.microsoft.com/office/powerpoint/2010/main" val="11644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217612"/>
            <a:ext cx="11534574" cy="55437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5782614" y="1463519"/>
            <a:ext cx="2794716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432780" y="6087550"/>
            <a:ext cx="2086378" cy="581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Microrganismos </a:t>
            </a:r>
            <a:b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409169" y="4572000"/>
            <a:ext cx="21336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Morte e decomposição de plantas e animais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6476207" y="4648200"/>
            <a:ext cx="1370013" cy="33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Excrementos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5199" y="2235368"/>
            <a:ext cx="1790163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ssimilação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pela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fotossíntese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17832" y="2743199"/>
            <a:ext cx="172576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Assimilação 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 C pelos herbívoros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32780" y="1960533"/>
            <a:ext cx="157384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respiração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790410" y="2470114"/>
            <a:ext cx="157384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respiração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nimBg="1" autoUpdateAnimBg="0"/>
      <p:bldP spid="82957" grpId="0" animBg="1" autoUpdateAnimBg="0"/>
      <p:bldP spid="82959" grpId="0" animBg="1" autoUpdateAnimBg="0"/>
      <p:bldP spid="12" grpId="0" animBg="1" autoUpdateAnimBg="0"/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ic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296213"/>
            <a:ext cx="11294771" cy="62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366715" y="1587623"/>
            <a:ext cx="3766087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400" dirty="0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637933" y="4465515"/>
            <a:ext cx="30972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400" dirty="0">
                <a:latin typeface="Verdana" panose="020B0604030504040204" pitchFamily="34" charset="0"/>
              </a:rPr>
              <a:t>Nitrogênio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168066" y="4495331"/>
            <a:ext cx="3097212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400" dirty="0">
                <a:latin typeface="Verdana" panose="020B0604030504040204" pitchFamily="34" charset="0"/>
              </a:rPr>
              <a:t>Oxigênio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348144" y="1441512"/>
            <a:ext cx="30972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400" dirty="0">
                <a:latin typeface="Verdana" panose="020B0604030504040204" pitchFamily="34" charset="0"/>
              </a:rPr>
              <a:t>Carbono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solidFill>
                  <a:srgbClr val="FF0000"/>
                </a:solidFill>
                <a:latin typeface="Verdana" panose="020B0604030504040204" pitchFamily="34" charset="0"/>
              </a:rPr>
              <a:t>CICLOS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solidFill>
                  <a:srgbClr val="FF0000"/>
                </a:solidFill>
                <a:latin typeface="Verdana" panose="020B0604030504040204" pitchFamily="34" charset="0"/>
              </a:rPr>
              <a:t> BIOGEOQUÍMICOS</a:t>
            </a:r>
          </a:p>
        </p:txBody>
      </p:sp>
    </p:spTree>
    <p:extLst>
      <p:ext uri="{BB962C8B-B14F-4D97-AF65-F5344CB8AC3E}">
        <p14:creationId xmlns:p14="http://schemas.microsoft.com/office/powerpoint/2010/main" val="27907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102895"/>
            <a:ext cx="11642500" cy="56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477000" y="4723330"/>
            <a:ext cx="1370013" cy="33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Excrementos</a:t>
            </a:r>
            <a:endParaRPr lang="pt-BR" altLang="pt-B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719849" y="5969829"/>
            <a:ext cx="1674813" cy="581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Microrganismos </a:t>
            </a:r>
            <a:b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030299" y="5989619"/>
            <a:ext cx="3200400" cy="581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Decomposição de matéria orgânica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4456090" y="2819228"/>
            <a:ext cx="1625165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Assimilação 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 C pelos herbívoros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3581400" y="4603887"/>
            <a:ext cx="21336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Morte e decomposição de plantas e animais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3836" y="2346349"/>
            <a:ext cx="1790163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ssimilação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pela</a:t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fotossíntese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</a:t>
            </a:r>
            <a:r>
              <a:rPr lang="pt-BR" altLang="pt-BR" sz="4800" dirty="0" smtClean="0">
                <a:latin typeface="Arial Black" panose="020B0A04020102020204" pitchFamily="34" charset="0"/>
              </a:rPr>
              <a:t>DO CARBONO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898524" y="1366274"/>
            <a:ext cx="2781835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32780" y="1960533"/>
            <a:ext cx="157384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respiração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843579" y="2360643"/>
            <a:ext cx="157384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respiração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 autoUpdateAnimBg="0"/>
      <p:bldP spid="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362201" y="2590800"/>
            <a:ext cx="701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FOTOSSÍNTESE</a:t>
            </a:r>
          </a:p>
        </p:txBody>
      </p:sp>
    </p:spTree>
    <p:extLst>
      <p:ext uri="{BB962C8B-B14F-4D97-AF65-F5344CB8AC3E}">
        <p14:creationId xmlns:p14="http://schemas.microsoft.com/office/powerpoint/2010/main" val="18048199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otos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64515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Combustíveis Fósseis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155221"/>
            <a:ext cx="11495937" cy="54059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5003" y="1360799"/>
            <a:ext cx="33742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SERES VIVOS (</a:t>
            </a:r>
            <a:r>
              <a:rPr lang="en-US" sz="2400" b="1" dirty="0" err="1" smtClean="0"/>
              <a:t>vegetais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animais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microrganismos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80776" y="1533190"/>
            <a:ext cx="22044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SOTERRAMENTO</a:t>
            </a:r>
            <a:endParaRPr lang="en-US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4102" y="3441517"/>
            <a:ext cx="202412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Condições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especiais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pressão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temperatura</a:t>
            </a:r>
            <a:r>
              <a:rPr lang="en-US" sz="2000" b="1" dirty="0" smtClean="0"/>
              <a:t> etc.)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632881" y="5245348"/>
            <a:ext cx="23740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Petróleo</a:t>
            </a:r>
            <a:endParaRPr lang="en-US" sz="2000" b="1" dirty="0" smtClean="0"/>
          </a:p>
          <a:p>
            <a:r>
              <a:rPr lang="en-US" sz="2000" b="1" dirty="0" err="1" smtClean="0"/>
              <a:t>Carvão</a:t>
            </a:r>
            <a:r>
              <a:rPr lang="en-US" sz="2000" b="1" dirty="0" smtClean="0"/>
              <a:t> Mineral</a:t>
            </a:r>
          </a:p>
          <a:p>
            <a:r>
              <a:rPr lang="en-US" sz="2000" b="1" dirty="0" err="1" smtClean="0"/>
              <a:t>Gás</a:t>
            </a:r>
            <a:r>
              <a:rPr lang="en-US" sz="2000" b="1" dirty="0" smtClean="0"/>
              <a:t> Natural</a:t>
            </a:r>
            <a:endParaRPr lang="en-US" sz="2000" b="1" dirty="0"/>
          </a:p>
        </p:txBody>
      </p:sp>
      <p:sp>
        <p:nvSpPr>
          <p:cNvPr id="7" name="Seta para baixo 6"/>
          <p:cNvSpPr/>
          <p:nvPr/>
        </p:nvSpPr>
        <p:spPr>
          <a:xfrm rot="16588864">
            <a:off x="4181149" y="1193358"/>
            <a:ext cx="592428" cy="89269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baixo 11"/>
          <p:cNvSpPr/>
          <p:nvPr/>
        </p:nvSpPr>
        <p:spPr>
          <a:xfrm>
            <a:off x="6109952" y="200042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baixo 12"/>
          <p:cNvSpPr/>
          <p:nvPr/>
        </p:nvSpPr>
        <p:spPr>
          <a:xfrm rot="17789831">
            <a:off x="6634027" y="490786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7802454" y="3367102"/>
            <a:ext cx="18567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COMBUSTÃO</a:t>
            </a:r>
            <a:endParaRPr lang="en-US" sz="2000" b="1" dirty="0"/>
          </a:p>
        </p:txBody>
      </p:sp>
      <p:sp>
        <p:nvSpPr>
          <p:cNvPr id="15" name="Seta para baixo 14"/>
          <p:cNvSpPr/>
          <p:nvPr/>
        </p:nvSpPr>
        <p:spPr>
          <a:xfrm rot="10800000">
            <a:off x="8573035" y="384569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ta para baixo 15"/>
          <p:cNvSpPr/>
          <p:nvPr/>
        </p:nvSpPr>
        <p:spPr>
          <a:xfrm rot="10800000">
            <a:off x="8523669" y="2628804"/>
            <a:ext cx="592428" cy="63879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7767033" y="1984408"/>
            <a:ext cx="220443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CO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81439" y="285751"/>
            <a:ext cx="527740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/>
              <a:t>ENERGIA NAS REAÇÕES QUÍMICAS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3657601" y="1333500"/>
            <a:ext cx="868363" cy="800100"/>
            <a:chOff x="1456" y="840"/>
            <a:chExt cx="593" cy="504"/>
          </a:xfrm>
        </p:grpSpPr>
        <p:grpSp>
          <p:nvGrpSpPr>
            <p:cNvPr id="15428" name="Group 66"/>
            <p:cNvGrpSpPr>
              <a:grpSpLocks/>
            </p:cNvGrpSpPr>
            <p:nvPr/>
          </p:nvGrpSpPr>
          <p:grpSpPr bwMode="auto">
            <a:xfrm>
              <a:off x="1737" y="840"/>
              <a:ext cx="312" cy="312"/>
              <a:chOff x="1737" y="840"/>
              <a:chExt cx="312" cy="312"/>
            </a:xfrm>
          </p:grpSpPr>
          <p:sp>
            <p:nvSpPr>
              <p:cNvPr id="15430" name="Oval 11"/>
              <p:cNvSpPr>
                <a:spLocks noChangeArrowheads="1"/>
              </p:cNvSpPr>
              <p:nvPr/>
            </p:nvSpPr>
            <p:spPr bwMode="auto">
              <a:xfrm>
                <a:off x="1893" y="840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1" name="Oval 12"/>
              <p:cNvSpPr>
                <a:spLocks noChangeArrowheads="1"/>
              </p:cNvSpPr>
              <p:nvPr/>
            </p:nvSpPr>
            <p:spPr bwMode="auto">
              <a:xfrm>
                <a:off x="1945" y="996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2" name="Oval 13"/>
              <p:cNvSpPr>
                <a:spLocks noChangeArrowheads="1"/>
              </p:cNvSpPr>
              <p:nvPr/>
            </p:nvSpPr>
            <p:spPr bwMode="auto">
              <a:xfrm>
                <a:off x="1737" y="892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3" name="Oval 14"/>
              <p:cNvSpPr>
                <a:spLocks noChangeArrowheads="1"/>
              </p:cNvSpPr>
              <p:nvPr/>
            </p:nvSpPr>
            <p:spPr bwMode="auto">
              <a:xfrm>
                <a:off x="1789" y="1048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4" name="Oval 15"/>
              <p:cNvSpPr>
                <a:spLocks noChangeArrowheads="1"/>
              </p:cNvSpPr>
              <p:nvPr/>
            </p:nvSpPr>
            <p:spPr bwMode="auto">
              <a:xfrm>
                <a:off x="1789" y="944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5" name="Oval 16"/>
              <p:cNvSpPr>
                <a:spLocks noChangeArrowheads="1"/>
              </p:cNvSpPr>
              <p:nvPr/>
            </p:nvSpPr>
            <p:spPr bwMode="auto">
              <a:xfrm>
                <a:off x="1841" y="996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1841" y="892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7" name="Oval 18"/>
              <p:cNvSpPr>
                <a:spLocks noChangeArrowheads="1"/>
              </p:cNvSpPr>
              <p:nvPr/>
            </p:nvSpPr>
            <p:spPr bwMode="auto">
              <a:xfrm>
                <a:off x="1893" y="944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15429" name="Text Box 26"/>
            <p:cNvSpPr txBox="1">
              <a:spLocks noChangeArrowheads="1"/>
            </p:cNvSpPr>
            <p:nvPr/>
          </p:nvSpPr>
          <p:spPr bwMode="auto">
            <a:xfrm>
              <a:off x="1456" y="1152"/>
              <a:ext cx="5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 dirty="0"/>
                <a:t>produto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544764" y="1149351"/>
            <a:ext cx="1127125" cy="746125"/>
            <a:chOff x="697" y="724"/>
            <a:chExt cx="769" cy="470"/>
          </a:xfrm>
        </p:grpSpPr>
        <p:sp>
          <p:nvSpPr>
            <p:cNvPr id="15426" name="AutoShape 27"/>
            <p:cNvSpPr>
              <a:spLocks noChangeArrowheads="1"/>
            </p:cNvSpPr>
            <p:nvPr/>
          </p:nvSpPr>
          <p:spPr bwMode="auto">
            <a:xfrm rot="-160355">
              <a:off x="1071" y="810"/>
              <a:ext cx="395" cy="384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427" name="Text Box 28"/>
            <p:cNvSpPr txBox="1">
              <a:spLocks noChangeArrowheads="1"/>
            </p:cNvSpPr>
            <p:nvPr/>
          </p:nvSpPr>
          <p:spPr bwMode="auto">
            <a:xfrm>
              <a:off x="697" y="724"/>
              <a:ext cx="5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energia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657601" y="4552950"/>
            <a:ext cx="950913" cy="635000"/>
            <a:chOff x="1456" y="2868"/>
            <a:chExt cx="649" cy="400"/>
          </a:xfrm>
        </p:grpSpPr>
        <p:grpSp>
          <p:nvGrpSpPr>
            <p:cNvPr id="15414" name="Group 69"/>
            <p:cNvGrpSpPr>
              <a:grpSpLocks/>
            </p:cNvGrpSpPr>
            <p:nvPr/>
          </p:nvGrpSpPr>
          <p:grpSpPr bwMode="auto">
            <a:xfrm>
              <a:off x="1477" y="2868"/>
              <a:ext cx="520" cy="208"/>
              <a:chOff x="1477" y="2868"/>
              <a:chExt cx="520" cy="208"/>
            </a:xfrm>
          </p:grpSpPr>
          <p:grpSp>
            <p:nvGrpSpPr>
              <p:cNvPr id="15416" name="Group 29"/>
              <p:cNvGrpSpPr>
                <a:grpSpLocks/>
              </p:cNvGrpSpPr>
              <p:nvPr/>
            </p:nvGrpSpPr>
            <p:grpSpPr bwMode="auto">
              <a:xfrm>
                <a:off x="1789" y="2868"/>
                <a:ext cx="208" cy="208"/>
                <a:chOff x="2592" y="3792"/>
                <a:chExt cx="192" cy="192"/>
              </a:xfrm>
            </p:grpSpPr>
            <p:sp>
              <p:nvSpPr>
                <p:cNvPr id="15422" name="Oval 30"/>
                <p:cNvSpPr>
                  <a:spLocks noChangeArrowheads="1"/>
                </p:cNvSpPr>
                <p:nvPr/>
              </p:nvSpPr>
              <p:spPr bwMode="auto">
                <a:xfrm>
                  <a:off x="2592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3" name="Oval 31"/>
                <p:cNvSpPr>
                  <a:spLocks noChangeArrowheads="1"/>
                </p:cNvSpPr>
                <p:nvPr/>
              </p:nvSpPr>
              <p:spPr bwMode="auto">
                <a:xfrm>
                  <a:off x="2640" y="388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4" name="Oval 32"/>
                <p:cNvSpPr>
                  <a:spLocks noChangeArrowheads="1"/>
                </p:cNvSpPr>
                <p:nvPr/>
              </p:nvSpPr>
              <p:spPr bwMode="auto">
                <a:xfrm>
                  <a:off x="2640" y="379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5" name="Oval 33"/>
                <p:cNvSpPr>
                  <a:spLocks noChangeArrowheads="1"/>
                </p:cNvSpPr>
                <p:nvPr/>
              </p:nvSpPr>
              <p:spPr bwMode="auto">
                <a:xfrm>
                  <a:off x="2688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grpSp>
            <p:nvGrpSpPr>
              <p:cNvPr id="15417" name="Group 34"/>
              <p:cNvGrpSpPr>
                <a:grpSpLocks/>
              </p:cNvGrpSpPr>
              <p:nvPr/>
            </p:nvGrpSpPr>
            <p:grpSpPr bwMode="auto">
              <a:xfrm>
                <a:off x="1477" y="2868"/>
                <a:ext cx="208" cy="208"/>
                <a:chOff x="2880" y="3792"/>
                <a:chExt cx="192" cy="192"/>
              </a:xfrm>
            </p:grpSpPr>
            <p:sp>
              <p:nvSpPr>
                <p:cNvPr id="15418" name="Oval 35"/>
                <p:cNvSpPr>
                  <a:spLocks noChangeArrowheads="1"/>
                </p:cNvSpPr>
                <p:nvPr/>
              </p:nvSpPr>
              <p:spPr bwMode="auto">
                <a:xfrm>
                  <a:off x="2880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19" name="Oval 36"/>
                <p:cNvSpPr>
                  <a:spLocks noChangeArrowheads="1"/>
                </p:cNvSpPr>
                <p:nvPr/>
              </p:nvSpPr>
              <p:spPr bwMode="auto">
                <a:xfrm>
                  <a:off x="2928" y="388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0" name="Oval 37"/>
                <p:cNvSpPr>
                  <a:spLocks noChangeArrowheads="1"/>
                </p:cNvSpPr>
                <p:nvPr/>
              </p:nvSpPr>
              <p:spPr bwMode="auto">
                <a:xfrm>
                  <a:off x="2928" y="379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1" name="Oval 38"/>
                <p:cNvSpPr>
                  <a:spLocks noChangeArrowheads="1"/>
                </p:cNvSpPr>
                <p:nvPr/>
              </p:nvSpPr>
              <p:spPr bwMode="auto">
                <a:xfrm>
                  <a:off x="2976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15415" name="Text Box 54"/>
            <p:cNvSpPr txBox="1">
              <a:spLocks noChangeArrowheads="1"/>
            </p:cNvSpPr>
            <p:nvPr/>
          </p:nvSpPr>
          <p:spPr bwMode="auto">
            <a:xfrm>
              <a:off x="1456" y="3076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produtos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4449763" y="4267200"/>
            <a:ext cx="1066800" cy="717550"/>
            <a:chOff x="1997" y="2688"/>
            <a:chExt cx="728" cy="452"/>
          </a:xfrm>
        </p:grpSpPr>
        <p:sp>
          <p:nvSpPr>
            <p:cNvPr id="15412" name="AutoShape 55"/>
            <p:cNvSpPr>
              <a:spLocks noChangeArrowheads="1"/>
            </p:cNvSpPr>
            <p:nvPr/>
          </p:nvSpPr>
          <p:spPr bwMode="auto">
            <a:xfrm rot="-4919663">
              <a:off x="2023" y="2662"/>
              <a:ext cx="364" cy="416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413" name="Text Box 56"/>
            <p:cNvSpPr txBox="1">
              <a:spLocks noChangeArrowheads="1"/>
            </p:cNvSpPr>
            <p:nvPr/>
          </p:nvSpPr>
          <p:spPr bwMode="auto">
            <a:xfrm>
              <a:off x="2143" y="2948"/>
              <a:ext cx="5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energia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2392364" y="3740150"/>
            <a:ext cx="922337" cy="762000"/>
            <a:chOff x="593" y="2356"/>
            <a:chExt cx="629" cy="480"/>
          </a:xfrm>
        </p:grpSpPr>
        <p:sp>
          <p:nvSpPr>
            <p:cNvPr id="15402" name="Text Box 53"/>
            <p:cNvSpPr txBox="1">
              <a:spLocks noChangeArrowheads="1"/>
            </p:cNvSpPr>
            <p:nvPr/>
          </p:nvSpPr>
          <p:spPr bwMode="auto">
            <a:xfrm>
              <a:off x="593" y="2644"/>
              <a:ext cx="6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reagente</a:t>
              </a:r>
            </a:p>
          </p:txBody>
        </p:sp>
        <p:grpSp>
          <p:nvGrpSpPr>
            <p:cNvPr id="15403" name="Group 39"/>
            <p:cNvGrpSpPr>
              <a:grpSpLocks/>
            </p:cNvGrpSpPr>
            <p:nvPr/>
          </p:nvGrpSpPr>
          <p:grpSpPr bwMode="auto">
            <a:xfrm>
              <a:off x="697" y="2356"/>
              <a:ext cx="312" cy="312"/>
              <a:chOff x="3552" y="3312"/>
              <a:chExt cx="288" cy="288"/>
            </a:xfrm>
          </p:grpSpPr>
          <p:sp>
            <p:nvSpPr>
              <p:cNvPr id="15404" name="Oval 40"/>
              <p:cNvSpPr>
                <a:spLocks noChangeArrowheads="1"/>
              </p:cNvSpPr>
              <p:nvPr/>
            </p:nvSpPr>
            <p:spPr bwMode="auto">
              <a:xfrm>
                <a:off x="3696" y="33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5" name="Oval 41"/>
              <p:cNvSpPr>
                <a:spLocks noChangeArrowheads="1"/>
              </p:cNvSpPr>
              <p:nvPr/>
            </p:nvSpPr>
            <p:spPr bwMode="auto">
              <a:xfrm>
                <a:off x="3744" y="34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6" name="Oval 42"/>
              <p:cNvSpPr>
                <a:spLocks noChangeArrowheads="1"/>
              </p:cNvSpPr>
              <p:nvPr/>
            </p:nvSpPr>
            <p:spPr bwMode="auto">
              <a:xfrm>
                <a:off x="3552" y="33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7" name="Oval 43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8" name="Oval 44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9" name="Oval 45"/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10" name="Oval 46"/>
              <p:cNvSpPr>
                <a:spLocks noChangeArrowheads="1"/>
              </p:cNvSpPr>
              <p:nvPr/>
            </p:nvSpPr>
            <p:spPr bwMode="auto">
              <a:xfrm>
                <a:off x="3648" y="33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11" name="Oval 47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392364" y="2159001"/>
            <a:ext cx="1030287" cy="638175"/>
            <a:chOff x="593" y="1360"/>
            <a:chExt cx="703" cy="402"/>
          </a:xfrm>
        </p:grpSpPr>
        <p:grpSp>
          <p:nvGrpSpPr>
            <p:cNvPr id="15390" name="Group 67"/>
            <p:cNvGrpSpPr>
              <a:grpSpLocks/>
            </p:cNvGrpSpPr>
            <p:nvPr/>
          </p:nvGrpSpPr>
          <p:grpSpPr bwMode="auto">
            <a:xfrm>
              <a:off x="697" y="1360"/>
              <a:ext cx="520" cy="208"/>
              <a:chOff x="697" y="1360"/>
              <a:chExt cx="520" cy="208"/>
            </a:xfrm>
          </p:grpSpPr>
          <p:grpSp>
            <p:nvGrpSpPr>
              <p:cNvPr id="15392" name="Group 64"/>
              <p:cNvGrpSpPr>
                <a:grpSpLocks/>
              </p:cNvGrpSpPr>
              <p:nvPr/>
            </p:nvGrpSpPr>
            <p:grpSpPr bwMode="auto">
              <a:xfrm>
                <a:off x="697" y="1360"/>
                <a:ext cx="208" cy="208"/>
                <a:chOff x="697" y="1360"/>
                <a:chExt cx="208" cy="208"/>
              </a:xfrm>
            </p:grpSpPr>
            <p:sp>
              <p:nvSpPr>
                <p:cNvPr id="15398" name="Oval 3"/>
                <p:cNvSpPr>
                  <a:spLocks noChangeArrowheads="1"/>
                </p:cNvSpPr>
                <p:nvPr/>
              </p:nvSpPr>
              <p:spPr bwMode="auto">
                <a:xfrm>
                  <a:off x="697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9" name="Oval 4"/>
                <p:cNvSpPr>
                  <a:spLocks noChangeArrowheads="1"/>
                </p:cNvSpPr>
                <p:nvPr/>
              </p:nvSpPr>
              <p:spPr bwMode="auto">
                <a:xfrm>
                  <a:off x="749" y="1464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00" name="Oval 5"/>
                <p:cNvSpPr>
                  <a:spLocks noChangeArrowheads="1"/>
                </p:cNvSpPr>
                <p:nvPr/>
              </p:nvSpPr>
              <p:spPr bwMode="auto">
                <a:xfrm>
                  <a:off x="749" y="13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01" name="Oval 6"/>
                <p:cNvSpPr>
                  <a:spLocks noChangeArrowheads="1"/>
                </p:cNvSpPr>
                <p:nvPr/>
              </p:nvSpPr>
              <p:spPr bwMode="auto">
                <a:xfrm>
                  <a:off x="801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grpSp>
            <p:nvGrpSpPr>
              <p:cNvPr id="15393" name="Group 65"/>
              <p:cNvGrpSpPr>
                <a:grpSpLocks/>
              </p:cNvGrpSpPr>
              <p:nvPr/>
            </p:nvGrpSpPr>
            <p:grpSpPr bwMode="auto">
              <a:xfrm>
                <a:off x="1009" y="1360"/>
                <a:ext cx="208" cy="208"/>
                <a:chOff x="1009" y="1360"/>
                <a:chExt cx="208" cy="208"/>
              </a:xfrm>
            </p:grpSpPr>
            <p:sp>
              <p:nvSpPr>
                <p:cNvPr id="15394" name="Oval 7"/>
                <p:cNvSpPr>
                  <a:spLocks noChangeArrowheads="1"/>
                </p:cNvSpPr>
                <p:nvPr/>
              </p:nvSpPr>
              <p:spPr bwMode="auto">
                <a:xfrm>
                  <a:off x="1009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5" name="Oval 8"/>
                <p:cNvSpPr>
                  <a:spLocks noChangeArrowheads="1"/>
                </p:cNvSpPr>
                <p:nvPr/>
              </p:nvSpPr>
              <p:spPr bwMode="auto">
                <a:xfrm>
                  <a:off x="1061" y="1464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6" name="Oval 9"/>
                <p:cNvSpPr>
                  <a:spLocks noChangeArrowheads="1"/>
                </p:cNvSpPr>
                <p:nvPr/>
              </p:nvSpPr>
              <p:spPr bwMode="auto">
                <a:xfrm>
                  <a:off x="1061" y="13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7" name="Oval 10"/>
                <p:cNvSpPr>
                  <a:spLocks noChangeArrowheads="1"/>
                </p:cNvSpPr>
                <p:nvPr/>
              </p:nvSpPr>
              <p:spPr bwMode="auto">
                <a:xfrm>
                  <a:off x="1113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593" y="1568"/>
              <a:ext cx="7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reagentes</a:t>
              </a:r>
            </a:p>
          </p:txBody>
        </p:sp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888642" y="1416051"/>
            <a:ext cx="10921285" cy="2176515"/>
            <a:chOff x="375" y="892"/>
            <a:chExt cx="5768" cy="1182"/>
          </a:xfrm>
        </p:grpSpPr>
        <p:sp>
          <p:nvSpPr>
            <p:cNvPr id="15381" name="Line 19"/>
            <p:cNvSpPr>
              <a:spLocks noChangeShapeType="1"/>
            </p:cNvSpPr>
            <p:nvPr/>
          </p:nvSpPr>
          <p:spPr bwMode="auto">
            <a:xfrm>
              <a:off x="593" y="1620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 flipV="1">
              <a:off x="1269" y="1204"/>
              <a:ext cx="208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1"/>
            <p:cNvSpPr>
              <a:spLocks noChangeShapeType="1"/>
            </p:cNvSpPr>
            <p:nvPr/>
          </p:nvSpPr>
          <p:spPr bwMode="auto">
            <a:xfrm>
              <a:off x="1477" y="12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Text Box 59"/>
            <p:cNvSpPr txBox="1">
              <a:spLocks noChangeArrowheads="1"/>
            </p:cNvSpPr>
            <p:nvPr/>
          </p:nvSpPr>
          <p:spPr bwMode="auto">
            <a:xfrm>
              <a:off x="2143" y="1724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t</a:t>
              </a:r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>
              <a:off x="593" y="892"/>
              <a:ext cx="0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>
              <a:off x="541" y="1776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 Box 24"/>
            <p:cNvSpPr txBox="1">
              <a:spLocks noChangeArrowheads="1"/>
            </p:cNvSpPr>
            <p:nvPr/>
          </p:nvSpPr>
          <p:spPr bwMode="auto">
            <a:xfrm rot="-5400000">
              <a:off x="139" y="1257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600" b="1"/>
                <a:t>ENERGIA</a:t>
              </a:r>
            </a:p>
          </p:txBody>
        </p:sp>
        <p:sp>
          <p:nvSpPr>
            <p:cNvPr id="15388" name="Text Box 57"/>
            <p:cNvSpPr txBox="1">
              <a:spLocks noChangeArrowheads="1"/>
            </p:cNvSpPr>
            <p:nvPr/>
          </p:nvSpPr>
          <p:spPr bwMode="auto">
            <a:xfrm>
              <a:off x="957" y="1880"/>
              <a:ext cx="1038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 dirty="0" smtClean="0">
                  <a:solidFill>
                    <a:srgbClr val="CC3300"/>
                  </a:solidFill>
                </a:rPr>
                <a:t>ENDOTÉRMICA</a:t>
              </a:r>
              <a:endParaRPr lang="pt-BR" altLang="pt-BR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15389" name="Text Box 61"/>
            <p:cNvSpPr txBox="1">
              <a:spLocks noChangeArrowheads="1"/>
            </p:cNvSpPr>
            <p:nvPr/>
          </p:nvSpPr>
          <p:spPr bwMode="auto">
            <a:xfrm>
              <a:off x="2356" y="945"/>
              <a:ext cx="3787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 dirty="0">
                  <a:solidFill>
                    <a:srgbClr val="00B050"/>
                  </a:solidFill>
                  <a:latin typeface="Verdana" panose="020B0604030504040204" pitchFamily="34" charset="0"/>
                </a:rPr>
                <a:t>Ex.: Fotossíntese</a:t>
              </a:r>
            </a:p>
            <a:p>
              <a:pPr eaLnBrk="1" hangingPunct="1"/>
              <a:endPara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6CO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</a:rPr>
                <a:t>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 + 12H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</a:rPr>
                <a:t>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O + </a:t>
              </a:r>
              <a:r>
                <a:rPr lang="pt-BR" altLang="pt-BR" sz="20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LUZ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 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 C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H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12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O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 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+ 6O</a:t>
              </a:r>
              <a:r>
                <a:rPr lang="pt-BR" altLang="pt-BR" sz="2000" b="1" baseline="-25000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2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 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+ 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6H</a:t>
              </a:r>
              <a:r>
                <a:rPr lang="pt-BR" altLang="pt-BR" sz="2000" b="1" baseline="-25000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2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O</a:t>
              </a:r>
              <a:endPara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889587" y="3771899"/>
            <a:ext cx="11035895" cy="2525870"/>
            <a:chOff x="385" y="2376"/>
            <a:chExt cx="6109" cy="1180"/>
          </a:xfrm>
        </p:grpSpPr>
        <p:sp>
          <p:nvSpPr>
            <p:cNvPr id="15371" name="Line 48"/>
            <p:cNvSpPr>
              <a:spLocks noChangeShapeType="1"/>
            </p:cNvSpPr>
            <p:nvPr/>
          </p:nvSpPr>
          <p:spPr bwMode="auto">
            <a:xfrm>
              <a:off x="593" y="2692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49"/>
            <p:cNvSpPr>
              <a:spLocks noChangeShapeType="1"/>
            </p:cNvSpPr>
            <p:nvPr/>
          </p:nvSpPr>
          <p:spPr bwMode="auto">
            <a:xfrm>
              <a:off x="1477" y="31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50"/>
            <p:cNvSpPr>
              <a:spLocks noChangeShapeType="1"/>
            </p:cNvSpPr>
            <p:nvPr/>
          </p:nvSpPr>
          <p:spPr bwMode="auto">
            <a:xfrm>
              <a:off x="593" y="2376"/>
              <a:ext cx="0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1"/>
            <p:cNvSpPr>
              <a:spLocks noChangeShapeType="1"/>
            </p:cNvSpPr>
            <p:nvPr/>
          </p:nvSpPr>
          <p:spPr bwMode="auto">
            <a:xfrm>
              <a:off x="541" y="3260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62"/>
            <p:cNvSpPr>
              <a:spLocks noChangeShapeType="1"/>
            </p:cNvSpPr>
            <p:nvPr/>
          </p:nvSpPr>
          <p:spPr bwMode="auto">
            <a:xfrm>
              <a:off x="1269" y="2692"/>
              <a:ext cx="2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6" name="Group 79"/>
            <p:cNvGrpSpPr>
              <a:grpSpLocks/>
            </p:cNvGrpSpPr>
            <p:nvPr/>
          </p:nvGrpSpPr>
          <p:grpSpPr bwMode="auto">
            <a:xfrm>
              <a:off x="385" y="2509"/>
              <a:ext cx="6109" cy="1047"/>
              <a:chOff x="385" y="2509"/>
              <a:chExt cx="6109" cy="1047"/>
            </a:xfrm>
          </p:grpSpPr>
          <p:sp>
            <p:nvSpPr>
              <p:cNvPr id="15377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151" y="2743"/>
                <a:ext cx="69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 b="1"/>
                  <a:t>ENERGIA</a:t>
                </a:r>
              </a:p>
            </p:txBody>
          </p:sp>
          <p:sp>
            <p:nvSpPr>
              <p:cNvPr id="15378" name="Text Box 58"/>
              <p:cNvSpPr txBox="1">
                <a:spLocks noChangeArrowheads="1"/>
              </p:cNvSpPr>
              <p:nvPr/>
            </p:nvSpPr>
            <p:spPr bwMode="auto">
              <a:xfrm>
                <a:off x="967" y="3364"/>
                <a:ext cx="935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400" b="1" dirty="0">
                    <a:solidFill>
                      <a:srgbClr val="CC3300"/>
                    </a:solidFill>
                  </a:rPr>
                  <a:t>EXOTÉRMICA</a:t>
                </a:r>
              </a:p>
            </p:txBody>
          </p:sp>
          <p:sp>
            <p:nvSpPr>
              <p:cNvPr id="15379" name="Text Box 60"/>
              <p:cNvSpPr txBox="1">
                <a:spLocks noChangeArrowheads="1"/>
              </p:cNvSpPr>
              <p:nvPr/>
            </p:nvSpPr>
            <p:spPr bwMode="auto">
              <a:xfrm>
                <a:off x="2143" y="3208"/>
                <a:ext cx="1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400" b="1"/>
                  <a:t>t</a:t>
                </a:r>
              </a:p>
            </p:txBody>
          </p:sp>
          <p:sp>
            <p:nvSpPr>
              <p:cNvPr id="15380" name="Text Box 63"/>
              <p:cNvSpPr txBox="1">
                <a:spLocks noChangeArrowheads="1"/>
              </p:cNvSpPr>
              <p:nvPr/>
            </p:nvSpPr>
            <p:spPr bwMode="auto">
              <a:xfrm>
                <a:off x="2988" y="2760"/>
                <a:ext cx="3506" cy="6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 b="1" dirty="0">
                    <a:solidFill>
                      <a:srgbClr val="00B050"/>
                    </a:solidFill>
                    <a:latin typeface="Verdana" panose="020B0604030504040204" pitchFamily="34" charset="0"/>
                  </a:rPr>
                  <a:t>Ex.: Respiração celular</a:t>
                </a:r>
              </a:p>
              <a:p>
                <a:pPr eaLnBrk="1" hangingPunct="1"/>
                <a:endPara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  <a:p>
                <a:pPr eaLnBrk="1" hangingPunct="1"/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C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H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12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O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 + 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O</a:t>
                </a:r>
                <a:r>
                  <a:rPr lang="pt-BR" altLang="pt-BR" sz="2000" b="1" baseline="-25000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2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+ 6CO</a:t>
                </a:r>
                <a:r>
                  <a:rPr lang="pt-BR" altLang="pt-BR" sz="2000" b="1" baseline="-25000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2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+ 6H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2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O + </a:t>
                </a:r>
                <a:r>
                  <a:rPr lang="pt-BR" altLang="pt-BR" sz="2000" b="1" dirty="0">
                    <a:solidFill>
                      <a:srgbClr val="FF000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Energia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0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m 7" descr="efeitoesfu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49250"/>
            <a:ext cx="11856545" cy="54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8" y="158017"/>
            <a:ext cx="689818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EFEITO ESTUFA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5"/>
          <p:cNvSpPr txBox="1">
            <a:spLocks noChangeArrowheads="1"/>
          </p:cNvSpPr>
          <p:nvPr/>
        </p:nvSpPr>
        <p:spPr bwMode="auto">
          <a:xfrm>
            <a:off x="407988" y="353947"/>
            <a:ext cx="61928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“MUDANÇAS CLIMÁTICAS”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pic>
        <p:nvPicPr>
          <p:cNvPr id="430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9967"/>
            <a:ext cx="5451899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56" y="1269967"/>
            <a:ext cx="410152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3"/>
          <p:cNvSpPr txBox="1">
            <a:spLocks noChangeArrowheads="1"/>
          </p:cNvSpPr>
          <p:nvPr/>
        </p:nvSpPr>
        <p:spPr bwMode="auto">
          <a:xfrm>
            <a:off x="407988" y="5069490"/>
            <a:ext cx="2435225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RICARDO FELÍCIO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USP</a:t>
            </a:r>
          </a:p>
        </p:txBody>
      </p:sp>
      <p:sp>
        <p:nvSpPr>
          <p:cNvPr id="43014" name="CaixaDeTexto 6"/>
          <p:cNvSpPr txBox="1">
            <a:spLocks noChangeArrowheads="1"/>
          </p:cNvSpPr>
          <p:nvPr/>
        </p:nvSpPr>
        <p:spPr bwMode="auto">
          <a:xfrm>
            <a:off x="6459156" y="5084762"/>
            <a:ext cx="3003550" cy="646113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LUIZ CARLOS MOLION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UFAL</a:t>
            </a:r>
          </a:p>
        </p:txBody>
      </p:sp>
    </p:spTree>
    <p:extLst>
      <p:ext uri="{BB962C8B-B14F-4D97-AF65-F5344CB8AC3E}">
        <p14:creationId xmlns:p14="http://schemas.microsoft.com/office/powerpoint/2010/main" val="1762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dirty="0">
                <a:solidFill>
                  <a:schemeClr val="tx1"/>
                </a:solidFill>
              </a:rPr>
              <a:t>"Na natureza nada se cria, nada se perde, tudo se transforma". </a:t>
            </a:r>
            <a:br>
              <a:rPr lang="pt-BR" sz="66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(Lavoisier, químico francês, 1743-1794)</a:t>
            </a:r>
          </a:p>
        </p:txBody>
      </p:sp>
    </p:spTree>
    <p:extLst>
      <p:ext uri="{BB962C8B-B14F-4D97-AF65-F5344CB8AC3E}">
        <p14:creationId xmlns:p14="http://schemas.microsoft.com/office/powerpoint/2010/main" val="25495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5538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50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1764406"/>
            <a:ext cx="10854722" cy="448399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600" dirty="0"/>
              <a:t>Ciclo em escala global, de elementos ou substâncias químicas que necessariamente contam com a participação de seres vivos.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dirty="0"/>
              <a:t>Principais ciclos: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600" dirty="0"/>
              <a:t>Água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600" dirty="0"/>
              <a:t>Carbono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600" dirty="0"/>
              <a:t>Oxigênio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600" dirty="0"/>
              <a:t>Nitrogênio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079868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Ciclos Biogeoquímicos</a:t>
            </a:r>
          </a:p>
        </p:txBody>
      </p:sp>
    </p:spTree>
    <p:extLst>
      <p:ext uri="{BB962C8B-B14F-4D97-AF65-F5344CB8AC3E}">
        <p14:creationId xmlns:p14="http://schemas.microsoft.com/office/powerpoint/2010/main" val="40046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1212" name="Rectangle 14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6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3258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531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7354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7355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7356" name="Rectangle 15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</a:p>
        </p:txBody>
      </p:sp>
      <p:sp>
        <p:nvSpPr>
          <p:cNvPr id="57361" name="Rectangle 20"/>
          <p:cNvSpPr>
            <a:spLocks noChangeArrowheads="1"/>
          </p:cNvSpPr>
          <p:nvPr/>
        </p:nvSpPr>
        <p:spPr bwMode="auto">
          <a:xfrm>
            <a:off x="6400801" y="3073400"/>
            <a:ext cx="205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pelas raízes</a:t>
            </a:r>
          </a:p>
        </p:txBody>
      </p:sp>
      <p:sp>
        <p:nvSpPr>
          <p:cNvPr id="57362" name="Rectangle 21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736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5539"/>
            <a:ext cx="67818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8763000" y="3581400"/>
            <a:ext cx="158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desnitrificantes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6629400" y="1524000"/>
            <a:ext cx="182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DESNITRIFICAÇÃO</a:t>
            </a: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3" name="Rectangle 13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9405" name="Rectangle 15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9406" name="Rectangle 16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</a:p>
        </p:txBody>
      </p:sp>
      <p:sp>
        <p:nvSpPr>
          <p:cNvPr id="59408" name="Rectangle 18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9409" name="Rectangle 19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9410" name="Rectangle 20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9411" name="Rectangle 21"/>
          <p:cNvSpPr>
            <a:spLocks noChangeArrowheads="1"/>
          </p:cNvSpPr>
          <p:nvPr/>
        </p:nvSpPr>
        <p:spPr bwMode="auto">
          <a:xfrm>
            <a:off x="6400801" y="3073400"/>
            <a:ext cx="205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pelas raízes</a:t>
            </a:r>
          </a:p>
        </p:txBody>
      </p:sp>
      <p:sp>
        <p:nvSpPr>
          <p:cNvPr id="59412" name="Rectangle 22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94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hizob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897438"/>
            <a:ext cx="21907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143250" y="1"/>
            <a:ext cx="554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Tahoma" panose="020B0604030504040204" pitchFamily="34" charset="0"/>
              </a:rPr>
              <a:t>NÓDULOS DE BACTÉRIAS EM LEGUMINOSAS</a:t>
            </a:r>
          </a:p>
        </p:txBody>
      </p:sp>
      <p:pic>
        <p:nvPicPr>
          <p:cNvPr id="61444" name="Picture 4" descr="rh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038476"/>
            <a:ext cx="464343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rhizobium-nodul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81076"/>
            <a:ext cx="45005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rhizob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052513"/>
            <a:ext cx="44275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247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2589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4519" name="Rectangle 9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452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Figur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2589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7848600" y="1446214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Rhizobium no interior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da célula da raiz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6570" name="Rectangle 12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657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ag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53" y="3147861"/>
            <a:ext cx="2303644" cy="26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gag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3124518"/>
            <a:ext cx="2322491" cy="26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uagu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59" y="3229669"/>
            <a:ext cx="2231667" cy="25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aag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3264594"/>
            <a:ext cx="2140800" cy="24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2"/>
          <p:cNvSpPr>
            <a:spLocks noChangeArrowheads="1" noChangeShapeType="1" noTextEdit="1"/>
          </p:cNvSpPr>
          <p:nvPr/>
        </p:nvSpPr>
        <p:spPr bwMode="auto">
          <a:xfrm>
            <a:off x="3155324" y="1213463"/>
            <a:ext cx="6246254" cy="1499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CICLO DA</a:t>
            </a: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2962141" y="2716229"/>
            <a:ext cx="193183" cy="2549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6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4001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57663"/>
            <a:ext cx="32639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Figur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1"/>
            <a:ext cx="32639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 descr="Figura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1001"/>
            <a:ext cx="32496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8616" name="Rectangle 11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8617" name="Rectangle 12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7848600" y="1446214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Rhizobium no interior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da célula da raiz</a:t>
            </a:r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7467601" y="5432426"/>
            <a:ext cx="213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Nódulo formado por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células com bactérias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892300" y="908051"/>
          <a:ext cx="8351838" cy="477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773"/>
                <a:gridCol w="1655968"/>
                <a:gridCol w="1454969"/>
                <a:gridCol w="1496974"/>
                <a:gridCol w="1844154"/>
              </a:tblGrid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2007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2019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65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ECOLOGIA - 1º./3º.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FISIOLOGIA HUMANA – 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CITOLOGIA - 1º.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TAXONOMIA + SAÚDE - 2º.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941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GENÉTICA - 3º. </a:t>
                      </a:r>
                      <a:r>
                        <a:rPr lang="pt-BR" sz="1200" dirty="0">
                          <a:effectLst/>
                        </a:rPr>
                        <a:t>(MOLECULAR OU MENDELIANA)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EVOLUÇÃO -3º.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sp>
        <p:nvSpPr>
          <p:cNvPr id="71732" name="Rectangle 1"/>
          <p:cNvSpPr>
            <a:spLocks noChangeArrowheads="1"/>
          </p:cNvSpPr>
          <p:nvPr/>
        </p:nvSpPr>
        <p:spPr bwMode="auto">
          <a:xfrm>
            <a:off x="1919289" y="188914"/>
            <a:ext cx="5616575" cy="554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sz="3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</a:t>
            </a:r>
            <a:r>
              <a:rPr lang="pt-BR" altLang="pt-BR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altLang="pt-BR" sz="3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BIOLOGIA – QUESTÕES</a:t>
            </a:r>
            <a:endParaRPr lang="pt-BR" altLang="pt-BR" sz="3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6456364" y="5732464"/>
            <a:ext cx="3240087" cy="5857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- 2022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 rot="10800000">
            <a:off x="3143672" y="5788395"/>
            <a:ext cx="504056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4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Imagem 1"/>
          <p:cNvSpPr>
            <a:spLocks noChangeAspect="1"/>
          </p:cNvSpPr>
          <p:nvPr/>
        </p:nvSpPr>
        <p:spPr bwMode="auto">
          <a:xfrm>
            <a:off x="1847850" y="1025526"/>
            <a:ext cx="8332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1847850" y="260350"/>
            <a:ext cx="3240088" cy="585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Chuva Ácida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75780" name="Imagem 1"/>
          <p:cNvSpPr>
            <a:spLocks noChangeAspect="1"/>
          </p:cNvSpPr>
          <p:nvPr/>
        </p:nvSpPr>
        <p:spPr bwMode="auto">
          <a:xfrm>
            <a:off x="1847850" y="1025525"/>
            <a:ext cx="833278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81" name="Imagem 1"/>
          <p:cNvSpPr>
            <a:spLocks noChangeAspect="1"/>
          </p:cNvSpPr>
          <p:nvPr/>
        </p:nvSpPr>
        <p:spPr bwMode="auto">
          <a:xfrm>
            <a:off x="1776413" y="1025525"/>
            <a:ext cx="8496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998539"/>
            <a:ext cx="848042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143250" y="5876926"/>
            <a:ext cx="215900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78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87852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15"/>
          <p:cNvSpPr txBox="1">
            <a:spLocks noChangeArrowheads="1"/>
          </p:cNvSpPr>
          <p:nvPr/>
        </p:nvSpPr>
        <p:spPr bwMode="auto">
          <a:xfrm>
            <a:off x="6743700" y="595153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667508" y="6063113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7987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52401"/>
            <a:ext cx="87137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19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088"/>
            <a:ext cx="8745537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0800000">
            <a:off x="2351584" y="5332040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8264"/>
            <a:ext cx="8734425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10800000">
            <a:off x="4727848" y="4941168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974" name="Text Box 15"/>
          <p:cNvSpPr txBox="1">
            <a:spLocks noChangeArrowheads="1"/>
          </p:cNvSpPr>
          <p:nvPr/>
        </p:nvSpPr>
        <p:spPr bwMode="auto">
          <a:xfrm>
            <a:off x="7032625" y="558958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0"/>
            <a:ext cx="89169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15"/>
          <p:cNvSpPr txBox="1">
            <a:spLocks noChangeArrowheads="1"/>
          </p:cNvSpPr>
          <p:nvPr/>
        </p:nvSpPr>
        <p:spPr bwMode="auto">
          <a:xfrm>
            <a:off x="6743700" y="5808663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 rot="10800000">
            <a:off x="2423592" y="6334131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La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206062"/>
            <a:ext cx="11565228" cy="63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5"/>
          <p:cNvSpPr txBox="1">
            <a:spLocks noChangeArrowheads="1"/>
          </p:cNvSpPr>
          <p:nvPr/>
        </p:nvSpPr>
        <p:spPr bwMode="auto">
          <a:xfrm>
            <a:off x="7032625" y="5946775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880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1126"/>
            <a:ext cx="885666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8076083" y="4293096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5"/>
          <p:cNvSpPr txBox="1">
            <a:spLocks noChangeArrowheads="1"/>
          </p:cNvSpPr>
          <p:nvPr/>
        </p:nvSpPr>
        <p:spPr bwMode="auto">
          <a:xfrm>
            <a:off x="7032625" y="5946775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- 2022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9011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5888"/>
            <a:ext cx="71278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5447928" y="5550806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5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216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42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6263" name="Rectangle 10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626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8308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98310" name="Rectangle 1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8311" name="Rectangle 1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8312" name="Rectangle 12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983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0356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0357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0359" name="Rectangle 11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0360" name="Rectangle 12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0361" name="Rectangle 13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2404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2405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2406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2407" name="Rectangle 11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241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4452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4454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4455" name="Rectangle 11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4457" name="Rectangle 14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4458" name="Rectangle 15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4459" name="Rectangle 16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44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6502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6504" name="Rectangle 13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6505" name="Rectangle 14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6506" name="Rectangle 15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6507" name="Rectangle 16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650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rafico_ciclo_hodrolo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575032"/>
            <a:ext cx="10676585" cy="60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8548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8549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8550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8551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8552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8553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08554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08555" name="Rectangle 103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8556" name="Rectangle 104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8557" name="Rectangle 104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855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10596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0597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0598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0599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0600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0601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0602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0603" name="Rectangle 103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0604" name="Rectangle 104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0605" name="Rectangle 104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2644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2645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2646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2647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2648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2649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2650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2651" name="Rectangle 1039"/>
          <p:cNvSpPr>
            <a:spLocks noChangeArrowheads="1"/>
          </p:cNvSpPr>
          <p:nvPr/>
        </p:nvSpPr>
        <p:spPr bwMode="auto">
          <a:xfrm>
            <a:off x="4343400" y="3276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2652" name="Rectangle 1040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2653" name="Rectangle 1041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2654" name="Rectangle 1042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2655" name="Rectangle 1043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2656" name="Rectangle 104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2657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4693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4694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4695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4696" name="Rectangle 12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4697" name="Rectangle 14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4698" name="Rectangle 15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4699" name="Rectangle 16"/>
          <p:cNvSpPr>
            <a:spLocks noChangeArrowheads="1"/>
          </p:cNvSpPr>
          <p:nvPr/>
        </p:nvSpPr>
        <p:spPr bwMode="auto">
          <a:xfrm>
            <a:off x="4343400" y="3276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4700" name="Rectangle 17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4701" name="Rectangle 18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4702" name="Rectangle 1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4703" name="Rectangle 2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4" name="Rectangle 2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5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1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343400" y="3276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7924800" y="5105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do solo</a:t>
            </a:r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6746" name="Rectangle 14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6747" name="Rectangle 1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6748" name="Rectangle 16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16749" name="Rectangle 17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6750" name="Rectangle 1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graphicFrame>
        <p:nvGraphicFramePr>
          <p:cNvPr id="116751" name="Object 2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Rectangle 22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6753" name="Rectangle 23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6754" name="Rectangle 24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6755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dirty="0">
                <a:solidFill>
                  <a:schemeClr val="tx1"/>
                </a:solidFill>
              </a:rPr>
              <a:t>"Na natureza nada se cria, nada se perde, tudo se transforma". </a:t>
            </a:r>
            <a:br>
              <a:rPr lang="pt-BR" sz="66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(Lavoisier, químico francês, 1743-1794)</a:t>
            </a:r>
          </a:p>
        </p:txBody>
      </p:sp>
    </p:spTree>
    <p:extLst>
      <p:ext uri="{BB962C8B-B14F-4D97-AF65-F5344CB8AC3E}">
        <p14:creationId xmlns:p14="http://schemas.microsoft.com/office/powerpoint/2010/main" val="3984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438275"/>
            <a:ext cx="1179704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424113" y="1628775"/>
            <a:ext cx="165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Atmosfera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733800" y="2438400"/>
            <a:ext cx="128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662113" y="5251763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05400" y="49530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7403004" y="4968875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6934200" y="4191000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8305800" y="4495800"/>
            <a:ext cx="9144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Plantas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5993304" y="4779359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185929" y="4072441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23837" y="453757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438275"/>
            <a:ext cx="11590984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0" y="2895601"/>
            <a:ext cx="16764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76183" y="3491070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PEQUENO CICLO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390383" y="4314826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583566" y="5197475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937975" y="5048518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5907110" y="4860925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2390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6934200" y="4191000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453757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 autoUpdateAnimBg="0"/>
      <p:bldP spid="4915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Figur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1438275"/>
            <a:ext cx="11462196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28194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Movimento das nuvens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04871" y="4356100"/>
            <a:ext cx="13716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Evaporação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588394" y="5156647"/>
            <a:ext cx="762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Mar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924557" y="4966505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Praia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6006384" y="469265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Rio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7239000" y="5029200"/>
            <a:ext cx="6858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Lago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101625" y="4146551"/>
            <a:ext cx="1143000" cy="33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Animais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1850264" y="3565526"/>
            <a:ext cx="14478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PEQUENO CICLO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810000" y="2895601"/>
            <a:ext cx="1676400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Nuvens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1973" y="453718"/>
            <a:ext cx="556736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>
                <a:latin typeface="Arial Black" panose="020B0A04020102020204" pitchFamily="34" charset="0"/>
              </a:rPr>
              <a:t>CICLO DA ÁGUA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1199</Words>
  <Application>Microsoft Office PowerPoint</Application>
  <PresentationFormat>Widescreen</PresentationFormat>
  <Paragraphs>497</Paragraphs>
  <Slides>65</Slides>
  <Notes>50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7" baseType="lpstr">
      <vt:lpstr>Arial</vt:lpstr>
      <vt:lpstr>Arial Black</vt:lpstr>
      <vt:lpstr>Calibri</vt:lpstr>
      <vt:lpstr>Candara</vt:lpstr>
      <vt:lpstr>Century Gothic</vt:lpstr>
      <vt:lpstr>Tahoma</vt:lpstr>
      <vt:lpstr>Times New Roman</vt:lpstr>
      <vt:lpstr>Verdana</vt:lpstr>
      <vt:lpstr>Wingdings</vt:lpstr>
      <vt:lpstr>Wingdings 3</vt:lpstr>
      <vt:lpstr>Íon</vt:lpstr>
      <vt:lpstr>Equation</vt:lpstr>
      <vt:lpstr>CICLOS BIOGEOQUÍMICOS  Prof. Lourenço www.detonei.com</vt:lpstr>
      <vt:lpstr>Apresentação do PowerPoint</vt:lpstr>
      <vt:lpstr>Ciclos Biogeoquímicos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"Na natureza nada se cria, nada se perde, tudo se transforma".   (Lavoisier, químico francês, 1743-1794)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"Na natureza nada se cria, nada se perde, tudo se transforma".   (Lavoisier, químico francês, 1743-1794)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CICLOS BIOGEOQUÍMICOS  Prof. Lourenço www.detonei.com</dc:title>
  <dc:creator>Conta da Microsoft</dc:creator>
  <cp:lastModifiedBy>Conta da Microsoft</cp:lastModifiedBy>
  <cp:revision>41</cp:revision>
  <dcterms:created xsi:type="dcterms:W3CDTF">2024-04-02T18:59:09Z</dcterms:created>
  <dcterms:modified xsi:type="dcterms:W3CDTF">2024-04-05T19:48:18Z</dcterms:modified>
</cp:coreProperties>
</file>