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55" r:id="rId2"/>
    <p:sldId id="632" r:id="rId3"/>
    <p:sldId id="458" r:id="rId4"/>
    <p:sldId id="578" r:id="rId5"/>
    <p:sldId id="579" r:id="rId6"/>
    <p:sldId id="557" r:id="rId7"/>
    <p:sldId id="631" r:id="rId8"/>
    <p:sldId id="613" r:id="rId9"/>
    <p:sldId id="635" r:id="rId10"/>
    <p:sldId id="615" r:id="rId11"/>
    <p:sldId id="639" r:id="rId12"/>
    <p:sldId id="616" r:id="rId13"/>
    <p:sldId id="617" r:id="rId14"/>
    <p:sldId id="618" r:id="rId15"/>
    <p:sldId id="619" r:id="rId16"/>
    <p:sldId id="620" r:id="rId17"/>
    <p:sldId id="643" r:id="rId18"/>
    <p:sldId id="640" r:id="rId19"/>
    <p:sldId id="621" r:id="rId20"/>
    <p:sldId id="645" r:id="rId21"/>
    <p:sldId id="623" r:id="rId22"/>
    <p:sldId id="646" r:id="rId23"/>
    <p:sldId id="624" r:id="rId24"/>
    <p:sldId id="625" r:id="rId25"/>
    <p:sldId id="647" r:id="rId26"/>
    <p:sldId id="626" r:id="rId27"/>
    <p:sldId id="627" r:id="rId28"/>
    <p:sldId id="628" r:id="rId29"/>
    <p:sldId id="629" r:id="rId30"/>
    <p:sldId id="633" r:id="rId31"/>
    <p:sldId id="644" r:id="rId32"/>
    <p:sldId id="597" r:id="rId33"/>
    <p:sldId id="598" r:id="rId34"/>
    <p:sldId id="566" r:id="rId35"/>
    <p:sldId id="518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329B-D698-496E-8B16-79F0589A03E0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206E0-6F97-437C-B58C-B55D5E3FA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40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06E0-6F97-437C-B58C-B55D5E3FACD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48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579E-FD5A-4C76-AE72-20AEB5704736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1864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85379-C64A-419C-A1FB-B300DABB69E1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7690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D191-9DF9-4806-8C36-2EB082993BB6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14285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940FC-23ED-41A1-A35B-F981034CB677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93086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22113-78F7-4C79-A4CC-7C52C6ECDC39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8465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7368D-E444-4AE9-9ECE-F3397EB70259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32947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136-8293-4314-8198-2C09C375DE07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19602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89680-1294-4699-835C-303BE30E9A36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9474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206E0-6F97-437C-B58C-B55D5E3FACD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65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1E090-BA9C-4C48-B045-34FBB6834622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5890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E0B18-3D11-4800-A752-8F43523D3E0A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9737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6F57B-E695-4B13-B355-8E49CFB857B1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7662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1EB48-0CB1-49C9-84B6-202A8CC10BAF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1876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6AF0C-D86C-49C0-8D82-D82497458A17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6813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6BE2D-E9A5-4DE1-B08C-770F57D0C95A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47893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A1319-8BB0-4144-91CA-F5C783BDF9FC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7768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9848-EE97-4ED3-B8BA-4FDB79DBF7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7A17-9DDC-486F-9AB4-2464089299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495E1-B084-4167-9D56-B9ED1E7749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16FF-5D65-4678-8FEC-482F9E2FDD36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Apresent\1%20Ano\detonavideo.wmv" TargetMode="External"/><Relationship Id="rId1" Type="http://schemas.microsoft.com/office/2007/relationships/media" Target="file:///D:\Apresent\1%20Ano\detonavideo.wmv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bauru.unesp.br/curso_cipa/4_doencas_do_trabalho/5_aids34.jpg&amp;imgrefurl=http://www.bauru.unesp.br/curso_cipa/4_doencas_do_trabalho/5_aids1.htm&amp;h=85&amp;w=117&amp;sz=3&amp;hl=pt-BR&amp;start=15&amp;tbnid=cPYj9nZ7ItwEpM:&amp;tbnh=64&amp;tbnw=88&amp;prev=/images?q=transfus%C3%A3o&amp;gbv=2&amp;ndsp=20&amp;svnum=10&amp;hl=pt-BR&amp;sa=N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onei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etona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4762500" cy="647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Grupos sanguíneos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4213" y="306863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 err="1">
                <a:latin typeface="Times New Roman" pitchFamily="18" charset="0"/>
              </a:rPr>
              <a:t>Landsteiner</a:t>
            </a:r>
            <a:r>
              <a:rPr lang="pt-BR" sz="2400" b="1" dirty="0">
                <a:latin typeface="Times New Roman" pitchFamily="18" charset="0"/>
              </a:rPr>
              <a:t>, </a:t>
            </a:r>
            <a:r>
              <a:rPr lang="pt-BR" sz="2400" b="1" dirty="0" smtClean="0">
                <a:latin typeface="Times New Roman" pitchFamily="18" charset="0"/>
              </a:rPr>
              <a:t>1902</a:t>
            </a:r>
            <a:endParaRPr lang="pt-BR" sz="2400" b="1" dirty="0">
              <a:latin typeface="Times New Roman" pitchFamily="18" charset="0"/>
            </a:endParaRPr>
          </a:p>
        </p:txBody>
      </p:sp>
      <p:pic>
        <p:nvPicPr>
          <p:cNvPr id="6148" name="Picture 4" descr="aglutin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33988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2362200" y="4495800"/>
            <a:ext cx="28194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aglutinação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ABO"/>
          <p:cNvPicPr>
            <a:picLocks noChangeAspect="1" noChangeArrowheads="1"/>
          </p:cNvPicPr>
          <p:nvPr/>
        </p:nvPicPr>
        <p:blipFill>
          <a:blip r:embed="rId2" cstate="print"/>
          <a:srcRect l="7559" t="1181" r="4724" b="7086"/>
          <a:stretch>
            <a:fillRect/>
          </a:stretch>
        </p:blipFill>
        <p:spPr bwMode="auto">
          <a:xfrm>
            <a:off x="214282" y="1142984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14282" y="214290"/>
            <a:ext cx="84963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dirty="0"/>
              <a:t>SISTEMA </a:t>
            </a:r>
            <a:r>
              <a:rPr lang="pt-BR" sz="4000" dirty="0" smtClean="0"/>
              <a:t>SANGUÍNEO </a:t>
            </a:r>
            <a:r>
              <a:rPr lang="pt-BR" sz="4000" dirty="0"/>
              <a:t>ABO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00364" y="157161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(polissacarídeos</a:t>
            </a:r>
            <a:r>
              <a:rPr lang="pt-BR" sz="2000" dirty="0" smtClean="0">
                <a:solidFill>
                  <a:schemeClr val="bg1"/>
                </a:solidFill>
              </a:rPr>
              <a:t>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ABObloodsyste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908720"/>
            <a:ext cx="8208911" cy="518457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glutinaçã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636838"/>
            <a:ext cx="34988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651500" y="1628775"/>
            <a:ext cx="9144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787900" y="5589588"/>
            <a:ext cx="381654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ambria" panose="02040503050406030204" pitchFamily="18" charset="0"/>
              </a:rPr>
              <a:t>sem </a:t>
            </a:r>
            <a:r>
              <a:rPr lang="pt-BR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ambria" panose="02040503050406030204" pitchFamily="18" charset="0"/>
              </a:rPr>
              <a:t> aglutinação</a:t>
            </a:r>
            <a:endParaRPr lang="pt-BR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724525" y="4508500"/>
            <a:ext cx="914400" cy="838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8199" name="Picture 7" descr="aggr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557338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42910" y="214290"/>
            <a:ext cx="7772400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Aglutinação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glutinaçã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33400"/>
            <a:ext cx="34988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1752600" y="20574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latin typeface="Times New Roman" pitchFamily="18" charset="0"/>
              </a:rPr>
              <a:t>amostra</a:t>
            </a:r>
          </a:p>
        </p:txBody>
      </p:sp>
      <p:sp>
        <p:nvSpPr>
          <p:cNvPr id="9221" name="WordArt 5" descr="Vertical estreita"/>
          <p:cNvSpPr>
            <a:spLocks noChangeArrowheads="1" noChangeShapeType="1" noTextEdit="1"/>
          </p:cNvSpPr>
          <p:nvPr/>
        </p:nvSpPr>
        <p:spPr bwMode="auto">
          <a:xfrm>
            <a:off x="1828800" y="4267200"/>
            <a:ext cx="6162675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Qual é o tipo </a:t>
            </a:r>
            <a:r>
              <a:rPr lang="pt-B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sanguíneo</a:t>
            </a:r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4572000" y="5638800"/>
            <a:ext cx="228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glutinaçã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5051251" cy="504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6372225" y="1214423"/>
            <a:ext cx="2376488" cy="45243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FFFFFF"/>
                </a:solidFill>
              </a:rPr>
              <a:t>Sangue B</a:t>
            </a:r>
          </a:p>
          <a:p>
            <a:pPr algn="ctr">
              <a:spcBef>
                <a:spcPct val="50000"/>
              </a:spcBef>
            </a:pPr>
            <a:endParaRPr lang="pt-BR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endParaRPr lang="pt-BR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endParaRPr lang="pt-BR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FFFFFF"/>
                </a:solidFill>
              </a:rPr>
              <a:t>Sangue AB</a:t>
            </a:r>
          </a:p>
          <a:p>
            <a:pPr algn="ctr">
              <a:spcBef>
                <a:spcPct val="50000"/>
              </a:spcBef>
            </a:pPr>
            <a:endParaRPr lang="pt-BR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endParaRPr lang="pt-BR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endParaRPr lang="pt-BR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endParaRPr lang="pt-BR" b="1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FFFFFF"/>
                </a:solidFill>
              </a:rPr>
              <a:t>Sangue O</a:t>
            </a:r>
          </a:p>
          <a:p>
            <a:pPr algn="ctr">
              <a:spcBef>
                <a:spcPct val="50000"/>
              </a:spcBef>
            </a:pPr>
            <a:endParaRPr lang="pt-BR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smtClean="0">
                <a:solidFill>
                  <a:srgbClr val="FF0000"/>
                </a:solidFill>
              </a:rPr>
              <a:t>Transfusões</a:t>
            </a:r>
            <a:r>
              <a:rPr lang="en-US" smtClean="0"/>
              <a:t> </a:t>
            </a:r>
            <a:endParaRPr lang="pt-BR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29175"/>
          </a:xfrm>
        </p:spPr>
        <p:txBody>
          <a:bodyPr/>
          <a:lstStyle/>
          <a:p>
            <a:pPr eaLnBrk="1" hangingPunct="1"/>
            <a:r>
              <a:rPr lang="en-US" dirty="0" err="1" smtClean="0"/>
              <a:t>Doador</a:t>
            </a:r>
            <a:r>
              <a:rPr lang="en-US" dirty="0" smtClean="0"/>
              <a:t> </a:t>
            </a:r>
            <a:r>
              <a:rPr lang="en-US" dirty="0" smtClean="0"/>
              <a:t>universal: O</a:t>
            </a:r>
          </a:p>
          <a:p>
            <a:pPr eaLnBrk="1" hangingPunct="1"/>
            <a:r>
              <a:rPr lang="en-US" dirty="0" smtClean="0"/>
              <a:t>Receptor </a:t>
            </a:r>
            <a:r>
              <a:rPr lang="en-US" dirty="0" smtClean="0"/>
              <a:t>universal: AB</a:t>
            </a:r>
            <a:endParaRPr lang="pt-BR" dirty="0" smtClean="0"/>
          </a:p>
        </p:txBody>
      </p:sp>
      <p:pic>
        <p:nvPicPr>
          <p:cNvPr id="11268" name="Imagem 4" descr="cruz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14625"/>
            <a:ext cx="7929562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TRANS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84313"/>
            <a:ext cx="7853391" cy="48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11188" y="549275"/>
            <a:ext cx="781846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dirty="0"/>
              <a:t>MAPA DE TRANSFUSÕES </a:t>
            </a:r>
            <a:r>
              <a:rPr lang="pt-BR" sz="3600" dirty="0" smtClean="0"/>
              <a:t>SANGUÍNEAS</a:t>
            </a:r>
            <a:endParaRPr lang="pt-BR" sz="3600" dirty="0"/>
          </a:p>
        </p:txBody>
      </p:sp>
      <p:pic>
        <p:nvPicPr>
          <p:cNvPr id="67595" name="Picture 11" descr="5_aids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628775"/>
            <a:ext cx="230346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sang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57338"/>
            <a:ext cx="7858180" cy="48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42910" y="428604"/>
            <a:ext cx="7935914" cy="8318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pt-BR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TIPAGEM </a:t>
            </a:r>
            <a:r>
              <a:rPr lang="pt-BR" sz="4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SANGUÍNEA - ABO</a:t>
            </a:r>
            <a:endParaRPr lang="pt-BR" sz="4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362200" y="857232"/>
            <a:ext cx="4638692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Genes envolvidos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85918" y="3214686"/>
            <a:ext cx="52578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8000" b="1" dirty="0">
                <a:solidFill>
                  <a:srgbClr val="CC3300"/>
                </a:solidFill>
                <a:latin typeface="Rockwell" pitchFamily="18" charset="0"/>
              </a:rPr>
              <a:t>I</a:t>
            </a:r>
            <a:r>
              <a:rPr lang="pt-BR" sz="8000" b="1" baseline="30000" dirty="0">
                <a:solidFill>
                  <a:srgbClr val="CC3300"/>
                </a:solidFill>
                <a:latin typeface="Rockwell" pitchFamily="18" charset="0"/>
              </a:rPr>
              <a:t>A</a:t>
            </a:r>
            <a:r>
              <a:rPr lang="pt-BR" sz="8000" b="1" dirty="0">
                <a:solidFill>
                  <a:srgbClr val="CC3300"/>
                </a:solidFill>
                <a:latin typeface="Rockwell" pitchFamily="18" charset="0"/>
              </a:rPr>
              <a:t> = I</a:t>
            </a:r>
            <a:r>
              <a:rPr lang="pt-BR" sz="8000" b="1" baseline="30000" dirty="0">
                <a:solidFill>
                  <a:srgbClr val="CC3300"/>
                </a:solidFill>
                <a:latin typeface="Rockwell" pitchFamily="18" charset="0"/>
              </a:rPr>
              <a:t>B</a:t>
            </a:r>
            <a:r>
              <a:rPr lang="pt-BR" sz="8000" b="1" dirty="0">
                <a:solidFill>
                  <a:srgbClr val="CC3300"/>
                </a:solidFill>
                <a:latin typeface="Rockwell" pitchFamily="18" charset="0"/>
              </a:rPr>
              <a:t> &gt;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0496" y="428604"/>
            <a:ext cx="4643470" cy="21431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8000" dirty="0" smtClean="0"/>
              <a:t>Genética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8501122" cy="307183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5500" dirty="0" err="1" smtClean="0">
                <a:solidFill>
                  <a:schemeClr val="bg1"/>
                </a:solidFill>
              </a:rPr>
              <a:t>Polialelia</a:t>
            </a:r>
            <a:r>
              <a:rPr lang="pt-BR" sz="4800" dirty="0" smtClean="0">
                <a:solidFill>
                  <a:schemeClr val="bg1"/>
                </a:solidFill>
              </a:rPr>
              <a:t> (Alelos Múltiplos)</a:t>
            </a:r>
          </a:p>
          <a:p>
            <a:pPr algn="r"/>
            <a:r>
              <a:rPr lang="pt-BR" sz="3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Cap. 7 – pág. 152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Prof. Lourenço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www.detonei.com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foto-coe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3500462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72413"/>
              </p:ext>
            </p:extLst>
          </p:nvPr>
        </p:nvGraphicFramePr>
        <p:xfrm>
          <a:off x="571472" y="714356"/>
          <a:ext cx="8001056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400" dirty="0" smtClean="0"/>
                        <a:t>FENÓTIPOS</a:t>
                      </a:r>
                      <a:endParaRPr lang="pt-B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400" dirty="0" smtClean="0"/>
                        <a:t>GENÓTIPOS</a:t>
                      </a:r>
                      <a:endParaRPr lang="pt-BR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6000" b="1" dirty="0" smtClean="0"/>
                        <a:t>A</a:t>
                      </a:r>
                      <a:endParaRPr lang="pt-BR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t-BR" sz="6000" b="1" baseline="30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pt-BR" sz="60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t-BR" sz="6000" b="1" baseline="30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pt-BR" sz="6000" b="1" dirty="0" smtClean="0"/>
                        <a:t>, </a:t>
                      </a:r>
                      <a:r>
                        <a:rPr lang="pt-BR" sz="6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t-BR" sz="6000" b="1" baseline="300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pt-BR" sz="6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pt-BR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6000" b="1" dirty="0" smtClean="0"/>
                        <a:t>B</a:t>
                      </a:r>
                      <a:endParaRPr lang="pt-BR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t-BR" sz="6000" b="1" baseline="30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sz="60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t-BR" sz="6000" b="1" baseline="30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sz="6000" b="1" dirty="0" smtClean="0"/>
                        <a:t>, </a:t>
                      </a:r>
                      <a:r>
                        <a:rPr lang="pt-BR" sz="6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t-BR" sz="6000" b="1" baseline="30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sz="6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pt-BR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6000" b="1" dirty="0" smtClean="0"/>
                        <a:t>AB</a:t>
                      </a:r>
                      <a:endParaRPr lang="pt-BR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t-BR" sz="6000" b="1" baseline="30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pt-BR" sz="60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t-BR" sz="6000" b="1" baseline="30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pt-BR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6000" b="1" dirty="0" smtClean="0"/>
                        <a:t>O</a:t>
                      </a:r>
                      <a:endParaRPr lang="pt-BR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0" b="1" dirty="0" smtClean="0">
                          <a:solidFill>
                            <a:srgbClr val="FF0000"/>
                          </a:solidFill>
                        </a:rPr>
                        <a:t>ii</a:t>
                      </a:r>
                      <a:endParaRPr lang="pt-BR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r>
              <a:rPr lang="pt-BR" dirty="0" smtClean="0"/>
              <a:t>Fator Rh -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pág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165</a:t>
            </a:r>
            <a:endParaRPr lang="pt-B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019425" y="1262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4340" name="Picture 6" descr="fator R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28775"/>
            <a:ext cx="4429156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071538" y="5143512"/>
            <a:ext cx="1219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FFFF"/>
                </a:solidFill>
                <a:latin typeface="Times New Roman" pitchFamily="18" charset="0"/>
              </a:rPr>
              <a:t>85%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7143768" y="5072074"/>
            <a:ext cx="1219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rgbClr val="FFFFFF"/>
                </a:solidFill>
                <a:latin typeface="Times New Roman" pitchFamily="18" charset="0"/>
              </a:rPr>
              <a:t>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93038" cy="1143000"/>
          </a:xfrm>
        </p:spPr>
        <p:txBody>
          <a:bodyPr/>
          <a:lstStyle/>
          <a:p>
            <a:r>
              <a:rPr lang="pt-BR" smtClean="0"/>
              <a:t>FATOR RH</a:t>
            </a:r>
          </a:p>
        </p:txBody>
      </p:sp>
      <p:pic>
        <p:nvPicPr>
          <p:cNvPr id="97283" name="Picture 7" descr="fatorRh"/>
          <p:cNvPicPr>
            <a:picLocks noChangeAspect="1" noChangeArrowheads="1"/>
          </p:cNvPicPr>
          <p:nvPr/>
        </p:nvPicPr>
        <p:blipFill>
          <a:blip r:embed="rId2" cstate="print"/>
          <a:srcRect b="83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emól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57200"/>
            <a:ext cx="3165475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hemólise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505200" y="6019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positivo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H="1" flipV="1">
            <a:off x="2286000" y="3962400"/>
            <a:ext cx="16002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3340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negativo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Rh</a:t>
            </a:r>
            <a:endParaRPr lang="pt-BR" dirty="0" smtClean="0"/>
          </a:p>
        </p:txBody>
      </p:sp>
      <p:graphicFrame>
        <p:nvGraphicFramePr>
          <p:cNvPr id="32803" name="Group 35"/>
          <p:cNvGraphicFramePr>
            <a:graphicFrameLocks noGrp="1"/>
          </p:cNvGraphicFramePr>
          <p:nvPr>
            <p:ph idx="1"/>
          </p:nvPr>
        </p:nvGraphicFramePr>
        <p:xfrm>
          <a:off x="928662" y="1916113"/>
          <a:ext cx="7643867" cy="3782950"/>
        </p:xfrm>
        <a:graphic>
          <a:graphicData uri="http://schemas.openxmlformats.org/drawingml/2006/table">
            <a:tbl>
              <a:tblPr/>
              <a:tblGrid>
                <a:gridCol w="1911792"/>
                <a:gridCol w="1910141"/>
                <a:gridCol w="1911793"/>
                <a:gridCol w="1910141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Fator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Fenótipo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Anticorpo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Genótipo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presente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positivo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ausente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RR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DD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Dd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ausente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negativo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Anti-D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dd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68672" name="Group 64"/>
          <p:cNvGraphicFramePr>
            <a:graphicFrameLocks noGrp="1"/>
          </p:cNvGraphicFramePr>
          <p:nvPr/>
        </p:nvGraphicFramePr>
        <p:xfrm>
          <a:off x="428596" y="1571612"/>
          <a:ext cx="4537075" cy="33813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70125"/>
                <a:gridCol w="2266950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Genótipos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Fenótipos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RR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Rh+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Rr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Rh+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rr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Rh-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00372" name="Rectangle 55"/>
          <p:cNvSpPr>
            <a:spLocks noChangeArrowheads="1"/>
          </p:cNvSpPr>
          <p:nvPr/>
        </p:nvSpPr>
        <p:spPr bwMode="auto">
          <a:xfrm>
            <a:off x="4448175" y="3629025"/>
            <a:ext cx="24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t-BR" sz="1400"/>
          </a:p>
          <a:p>
            <a:pPr algn="ctr" eaLnBrk="0" hangingPunct="0"/>
            <a:r>
              <a:rPr lang="pt-BR" sz="1800">
                <a:latin typeface="Arial" pitchFamily="34" charset="0"/>
              </a:rPr>
              <a:t> </a:t>
            </a:r>
          </a:p>
        </p:txBody>
      </p:sp>
      <p:pic>
        <p:nvPicPr>
          <p:cNvPr id="68670" name="Picture 62" descr="Scimmia-Rhesus-237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714776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277813"/>
            <a:ext cx="8501122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165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pt-BR" b="1" dirty="0" smtClean="0"/>
              <a:t>Transfusões</a:t>
            </a:r>
            <a:r>
              <a:rPr lang="pt-BR" dirty="0" smtClean="0"/>
              <a:t> </a:t>
            </a:r>
          </a:p>
        </p:txBody>
      </p:sp>
      <p:pic>
        <p:nvPicPr>
          <p:cNvPr id="17411" name="Picture 4" descr="transfusão no R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571612"/>
            <a:ext cx="8215370" cy="45720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pt-BR" b="1" dirty="0" smtClean="0"/>
              <a:t>DHRN ou </a:t>
            </a:r>
            <a:r>
              <a:rPr lang="pt-BR" b="1" dirty="0" err="1" smtClean="0"/>
              <a:t>eritroblastose</a:t>
            </a:r>
            <a:r>
              <a:rPr lang="pt-BR" b="1" dirty="0" smtClean="0"/>
              <a:t> fetal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00034" y="1785926"/>
            <a:ext cx="8215369" cy="45243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FF"/>
                </a:solidFill>
              </a:rPr>
              <a:t>Anemia provocada pela destruição de hemácias positivas do filho pelos anticorpos </a:t>
            </a:r>
            <a:r>
              <a:rPr lang="pt-BR" sz="3600" b="1" dirty="0" smtClean="0">
                <a:solidFill>
                  <a:srgbClr val="FFFFFF"/>
                </a:solidFill>
              </a:rPr>
              <a:t>anti-Rh, </a:t>
            </a:r>
            <a:r>
              <a:rPr lang="pt-BR" sz="3600" b="1" dirty="0">
                <a:solidFill>
                  <a:srgbClr val="FFFFFF"/>
                </a:solidFill>
              </a:rPr>
              <a:t>produzidos pela mãe.</a:t>
            </a:r>
          </a:p>
          <a:p>
            <a:endParaRPr lang="pt-BR" sz="3600" b="1" dirty="0">
              <a:solidFill>
                <a:srgbClr val="FFFFFF"/>
              </a:solidFill>
            </a:endParaRPr>
          </a:p>
          <a:p>
            <a:r>
              <a:rPr lang="pt-BR" sz="3600" b="1" dirty="0">
                <a:solidFill>
                  <a:srgbClr val="FFFF00"/>
                </a:solidFill>
              </a:rPr>
              <a:t>Condição:</a:t>
            </a:r>
          </a:p>
          <a:p>
            <a:r>
              <a:rPr lang="pt-BR" sz="3600" b="1" dirty="0">
                <a:solidFill>
                  <a:srgbClr val="FFFFFF"/>
                </a:solidFill>
              </a:rPr>
              <a:t>Mãe	</a:t>
            </a:r>
            <a:r>
              <a:rPr lang="pt-BR" sz="3600" b="1" dirty="0" smtClean="0">
                <a:solidFill>
                  <a:srgbClr val="FFFFFF"/>
                </a:solidFill>
              </a:rPr>
              <a:t>       </a:t>
            </a:r>
            <a:r>
              <a:rPr lang="pt-BR" sz="3600" b="1" dirty="0" smtClean="0"/>
              <a:t>negativo</a:t>
            </a:r>
            <a:endParaRPr lang="pt-BR" sz="3600" b="1" dirty="0"/>
          </a:p>
          <a:p>
            <a:r>
              <a:rPr lang="pt-BR" sz="3600" b="1" dirty="0">
                <a:solidFill>
                  <a:srgbClr val="FFFFFF"/>
                </a:solidFill>
              </a:rPr>
              <a:t>Pai    </a:t>
            </a:r>
            <a:r>
              <a:rPr lang="pt-BR" sz="3600" b="1" dirty="0" smtClean="0">
                <a:solidFill>
                  <a:srgbClr val="FFFFFF"/>
                </a:solidFill>
              </a:rPr>
              <a:t>      positivo  </a:t>
            </a:r>
            <a:endParaRPr lang="pt-BR" sz="3600" b="1" dirty="0">
              <a:solidFill>
                <a:srgbClr val="FFFFFF"/>
              </a:solidFill>
            </a:endParaRPr>
          </a:p>
          <a:p>
            <a:r>
              <a:rPr lang="pt-BR" sz="3600" b="1" dirty="0">
                <a:solidFill>
                  <a:srgbClr val="FFFFFF"/>
                </a:solidFill>
              </a:rPr>
              <a:t>Filho </a:t>
            </a:r>
            <a:r>
              <a:rPr lang="pt-BR" sz="3600" b="1" dirty="0" smtClean="0">
                <a:solidFill>
                  <a:srgbClr val="FFFFFF"/>
                </a:solidFill>
              </a:rPr>
              <a:t>      </a:t>
            </a:r>
            <a:r>
              <a:rPr lang="pt-BR" sz="3600" b="1" dirty="0" smtClean="0"/>
              <a:t>positivo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hrn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8472" y="214290"/>
            <a:ext cx="8298370" cy="635798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pt-BR" dirty="0" smtClean="0"/>
              <a:t>O que fazer?</a:t>
            </a:r>
          </a:p>
        </p:txBody>
      </p:sp>
      <p:pic>
        <p:nvPicPr>
          <p:cNvPr id="20483" name="Picture 7" descr="fototerapi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1628774"/>
            <a:ext cx="8143931" cy="4014803"/>
          </a:xfrm>
          <a:noFill/>
        </p:spPr>
      </p:pic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071538" y="5734050"/>
            <a:ext cx="685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/>
              <a:t>Transfusão </a:t>
            </a:r>
            <a:r>
              <a:rPr lang="pt-BR" sz="2800" b="1" dirty="0" err="1"/>
              <a:t>exsanguíneo</a:t>
            </a:r>
            <a:r>
              <a:rPr lang="pt-BR" sz="2800" b="1" dirty="0"/>
              <a:t> e fototerapia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0055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ALELOS MÚLTIPLOS</a:t>
            </a:r>
            <a:endParaRPr lang="pt-BR" sz="2400" b="1" dirty="0" smtClean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700808"/>
            <a:ext cx="8572560" cy="47285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 eaLnBrk="1" hangingPunct="1">
              <a:lnSpc>
                <a:spcPct val="90000"/>
              </a:lnSpc>
              <a:buNone/>
            </a:pPr>
            <a:r>
              <a:rPr lang="pt-BR" sz="4000" b="1" dirty="0" smtClean="0">
                <a:latin typeface="+mj-lt"/>
              </a:rPr>
              <a:t>Presença de três ou mais alelos para determinada característica.</a:t>
            </a:r>
          </a:p>
          <a:p>
            <a:pPr indent="0" eaLnBrk="1" hangingPunct="1">
              <a:lnSpc>
                <a:spcPct val="90000"/>
              </a:lnSpc>
              <a:buNone/>
            </a:pPr>
            <a:endParaRPr lang="pt-BR" sz="4000" b="1" dirty="0" smtClean="0">
              <a:latin typeface="+mj-lt"/>
            </a:endParaRPr>
          </a:p>
          <a:p>
            <a:pPr indent="0" eaLnBrk="1" hangingPunct="1">
              <a:lnSpc>
                <a:spcPct val="90000"/>
              </a:lnSpc>
              <a:buNone/>
            </a:pPr>
            <a:r>
              <a:rPr lang="pt-BR" sz="4000" b="1" dirty="0" smtClean="0">
                <a:latin typeface="+mj-lt"/>
              </a:rPr>
              <a:t>Exemplos:</a:t>
            </a:r>
          </a:p>
          <a:p>
            <a:pPr indent="0">
              <a:lnSpc>
                <a:spcPct val="90000"/>
              </a:lnSpc>
            </a:pPr>
            <a:r>
              <a:rPr lang="pt-BR" sz="4000" b="1" dirty="0" smtClean="0">
                <a:latin typeface="+mj-lt"/>
              </a:rPr>
              <a:t> Cor de pelagem em coelhos</a:t>
            </a:r>
          </a:p>
          <a:p>
            <a:pPr indent="0">
              <a:lnSpc>
                <a:spcPct val="90000"/>
              </a:lnSpc>
            </a:pPr>
            <a:r>
              <a:rPr lang="pt-BR" sz="4000" b="1" dirty="0" smtClean="0">
                <a:latin typeface="+mj-lt"/>
              </a:rPr>
              <a:t> Sistema sanguíneo ABO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ERITRI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76250"/>
            <a:ext cx="6996113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53721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1800"/>
              <a:t>Procedimento após o parto: administração de injeção intravenosa com anticorpos anti-Rhque provocarão a destruição das hemácias fetais presentes na circulação sangüínea materna.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92163" name="Picture 4" descr="ricevente_universa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9144000" cy="2890837"/>
          </a:xfrm>
          <a:solidFill>
            <a:schemeClr val="tx2"/>
          </a:solidFill>
        </p:spPr>
      </p:pic>
      <p:pic>
        <p:nvPicPr>
          <p:cNvPr id="92164" name="Picture 5" descr="donatore_univers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0800"/>
            <a:ext cx="9144000" cy="2520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7667625" cy="83661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err="1" smtClean="0"/>
              <a:t>Frequência</a:t>
            </a:r>
            <a:r>
              <a:rPr lang="pt-BR" dirty="0" smtClean="0"/>
              <a:t> do Sistema ABO</a:t>
            </a:r>
          </a:p>
        </p:txBody>
      </p:sp>
      <p:graphicFrame>
        <p:nvGraphicFramePr>
          <p:cNvPr id="84088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00147"/>
              </p:ext>
            </p:extLst>
          </p:nvPr>
        </p:nvGraphicFramePr>
        <p:xfrm>
          <a:off x="500033" y="1125538"/>
          <a:ext cx="7643866" cy="5212080"/>
        </p:xfrm>
        <a:graphic>
          <a:graphicData uri="http://schemas.openxmlformats.org/drawingml/2006/table">
            <a:tbl>
              <a:tblPr/>
              <a:tblGrid>
                <a:gridCol w="3821933"/>
                <a:gridCol w="3821933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TIPOS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FREQUÊNCIA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AB +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2 %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 +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35 %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B +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9 %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O +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40 %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AB -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1 %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 -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6 %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B -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1 %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O -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7 %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67" name="Rectangle 116"/>
          <p:cNvSpPr>
            <a:spLocks noChangeArrowheads="1"/>
          </p:cNvSpPr>
          <p:nvPr/>
        </p:nvSpPr>
        <p:spPr bwMode="auto">
          <a:xfrm>
            <a:off x="0" y="4664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18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990600"/>
          </a:xfrm>
        </p:spPr>
        <p:txBody>
          <a:bodyPr>
            <a:normAutofit fontScale="90000"/>
          </a:bodyPr>
          <a:lstStyle/>
          <a:p>
            <a:r>
              <a:rPr lang="pt-BR" sz="3800" dirty="0" smtClean="0"/>
              <a:t>Distribuição do Fator Rh e ABO  no mundo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t="16352" r="39771" b="52201"/>
          <a:stretch/>
        </p:blipFill>
        <p:spPr>
          <a:xfrm>
            <a:off x="888520" y="908719"/>
            <a:ext cx="7427896" cy="55446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 mais...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4000" b="1" dirty="0" smtClean="0">
                <a:solidFill>
                  <a:srgbClr val="FF0000"/>
                </a:solidFill>
              </a:rPr>
              <a:t>Páginas 162 a 164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6000" b="1" dirty="0" smtClean="0">
                <a:solidFill>
                  <a:srgbClr val="00B0F0"/>
                </a:solidFill>
              </a:rPr>
              <a:t>Exercícios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2" name="WordArt 4" descr="Vertical estreita"/>
          <p:cNvSpPr>
            <a:spLocks noChangeArrowheads="1" noChangeShapeType="1" noTextEdit="1"/>
          </p:cNvSpPr>
          <p:nvPr/>
        </p:nvSpPr>
        <p:spPr bwMode="auto">
          <a:xfrm>
            <a:off x="1692275" y="1628775"/>
            <a:ext cx="5688013" cy="37877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Divirtam-se</a:t>
            </a:r>
            <a:endParaRPr lang="pt-B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>Prof. Lourenço</a:t>
            </a:r>
            <a:br>
              <a:rPr lang="pt-BR" sz="8800" dirty="0" smtClean="0"/>
            </a:br>
            <a:r>
              <a:rPr lang="pt-BR" sz="6600" dirty="0" smtClean="0">
                <a:hlinkClick r:id="rId2"/>
              </a:rPr>
              <a:t>www.detonei.com</a:t>
            </a: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err="1" smtClean="0"/>
              <a:t>Finish</a:t>
            </a:r>
            <a:r>
              <a:rPr lang="pt-BR" sz="8800" dirty="0" smtClean="0"/>
              <a:t>!!!</a:t>
            </a:r>
            <a:br>
              <a:rPr lang="pt-BR" sz="8800" dirty="0" smtClean="0"/>
            </a:br>
            <a:endParaRPr lang="pt-B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2268538" y="1125538"/>
            <a:ext cx="4967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899592" y="4143380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8000" b="1" dirty="0" smtClean="0"/>
              <a:t>c</a:t>
            </a:r>
            <a:r>
              <a:rPr lang="pt-BR" sz="8000" b="1" baseline="50000" dirty="0" smtClean="0"/>
              <a:t>+</a:t>
            </a:r>
            <a:r>
              <a:rPr lang="pt-BR" sz="8000" b="1" dirty="0" smtClean="0"/>
              <a:t>  </a:t>
            </a:r>
            <a:r>
              <a:rPr lang="pt-BR" sz="8000" b="1" dirty="0" smtClean="0">
                <a:solidFill>
                  <a:srgbClr val="FFFF00"/>
                </a:solidFill>
              </a:rPr>
              <a:t>&gt;</a:t>
            </a:r>
            <a:r>
              <a:rPr lang="pt-BR" sz="8000" b="1" dirty="0" smtClean="0"/>
              <a:t>  </a:t>
            </a:r>
            <a:r>
              <a:rPr lang="pt-BR" sz="8000" b="1" dirty="0" err="1" smtClean="0"/>
              <a:t>c</a:t>
            </a:r>
            <a:r>
              <a:rPr lang="pt-BR" sz="8000" b="1" baseline="30000" dirty="0" err="1" smtClean="0"/>
              <a:t>ch</a:t>
            </a:r>
            <a:r>
              <a:rPr lang="pt-BR" sz="8000" b="1" baseline="30000" dirty="0" smtClean="0"/>
              <a:t> </a:t>
            </a:r>
            <a:r>
              <a:rPr lang="pt-BR" sz="8000" b="1" dirty="0">
                <a:solidFill>
                  <a:srgbClr val="FFFF00"/>
                </a:solidFill>
              </a:rPr>
              <a:t>&gt;</a:t>
            </a:r>
            <a:r>
              <a:rPr lang="pt-BR" sz="8000" b="1" dirty="0"/>
              <a:t> </a:t>
            </a:r>
            <a:r>
              <a:rPr lang="pt-BR" sz="8000" b="1" dirty="0" err="1"/>
              <a:t>c</a:t>
            </a:r>
            <a:r>
              <a:rPr lang="pt-BR" sz="8000" b="1" baseline="30000" dirty="0" err="1"/>
              <a:t>h</a:t>
            </a:r>
            <a:r>
              <a:rPr lang="pt-BR" sz="8000" b="1" baseline="30000" dirty="0"/>
              <a:t> </a:t>
            </a:r>
            <a:r>
              <a:rPr lang="pt-BR" sz="8000" b="1" baseline="30000" dirty="0" smtClean="0"/>
              <a:t> </a:t>
            </a:r>
            <a:r>
              <a:rPr lang="pt-BR" sz="8000" b="1" dirty="0" smtClean="0">
                <a:solidFill>
                  <a:srgbClr val="FFFF00"/>
                </a:solidFill>
              </a:rPr>
              <a:t>&gt;</a:t>
            </a:r>
            <a:r>
              <a:rPr lang="pt-BR" sz="8000" b="1" dirty="0" smtClean="0"/>
              <a:t> </a:t>
            </a:r>
            <a:r>
              <a:rPr lang="pt-BR" sz="8000" b="1" dirty="0"/>
              <a:t>c</a:t>
            </a:r>
          </a:p>
        </p:txBody>
      </p:sp>
      <p:pic>
        <p:nvPicPr>
          <p:cNvPr id="66596" name="Picture 36" descr="C_AGU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1657493" cy="16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8" name="Picture 38" descr="C_CH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1619258" cy="161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00" name="Picture 40" descr="C_HI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880"/>
            <a:ext cx="1459843" cy="157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03" name="Picture 43" descr="C_ALBI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348880"/>
            <a:ext cx="1578791" cy="15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500034" y="285728"/>
            <a:ext cx="7358114" cy="1311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/>
              <a:t>A relação de DOMINÂNCIA entre esses 4 alelos é: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1560" y="18448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Aguti</a:t>
            </a:r>
            <a:r>
              <a:rPr lang="pt-BR" sz="2400" dirty="0" smtClean="0"/>
              <a:t> (selvagem)        Chinchila       Himalaia         Albino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8215370" cy="1143000"/>
          </a:xfrm>
          <a:solidFill>
            <a:schemeClr val="accent2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Relação de Genótipos de Fenótipos</a:t>
            </a:r>
            <a:endParaRPr lang="pt-BR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8529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b="1" dirty="0" smtClean="0"/>
              <a:t>GENÓTIPO </a:t>
            </a:r>
            <a:r>
              <a:rPr lang="pt-BR" dirty="0" smtClean="0"/>
              <a:t>                 </a:t>
            </a:r>
            <a:r>
              <a:rPr lang="en-US" b="1" dirty="0" smtClean="0"/>
              <a:t>FENÓTIPO 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c</a:t>
            </a:r>
            <a:r>
              <a:rPr lang="en-US" baseline="50000" dirty="0" err="1" smtClean="0"/>
              <a:t>+</a:t>
            </a:r>
            <a:r>
              <a:rPr lang="en-US" dirty="0" err="1" smtClean="0"/>
              <a:t>c</a:t>
            </a:r>
            <a:r>
              <a:rPr lang="en-US" baseline="5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50000" dirty="0" err="1" smtClean="0"/>
              <a:t>+</a:t>
            </a:r>
            <a:r>
              <a:rPr lang="en-US" dirty="0" err="1" smtClean="0"/>
              <a:t>c</a:t>
            </a:r>
            <a:r>
              <a:rPr lang="en-US" baseline="30000" dirty="0" err="1" smtClean="0"/>
              <a:t>ch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50000" dirty="0" err="1" smtClean="0"/>
              <a:t>+</a:t>
            </a:r>
            <a:r>
              <a:rPr lang="en-US" dirty="0" err="1" smtClean="0"/>
              <a:t>c</a:t>
            </a:r>
            <a:r>
              <a:rPr lang="en-US" baseline="30000" dirty="0" err="1" smtClean="0"/>
              <a:t>h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50000" dirty="0" err="1" smtClean="0"/>
              <a:t>+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pt-BR" dirty="0" smtClean="0"/>
              <a:t>        </a:t>
            </a:r>
            <a:r>
              <a:rPr lang="en-US" sz="2800" dirty="0" err="1" smtClean="0"/>
              <a:t>aguti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selvagem</a:t>
            </a: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pt-BR" sz="2800" dirty="0" smtClean="0"/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c</a:t>
            </a:r>
            <a:r>
              <a:rPr lang="en-US" baseline="30000" dirty="0" err="1" smtClean="0"/>
              <a:t>ch</a:t>
            </a:r>
            <a:r>
              <a:rPr lang="en-US" dirty="0" err="1" smtClean="0"/>
              <a:t>c</a:t>
            </a:r>
            <a:r>
              <a:rPr lang="en-US" baseline="30000" dirty="0" err="1" smtClean="0"/>
              <a:t>ch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30000" dirty="0" err="1" smtClean="0"/>
              <a:t>ch</a:t>
            </a:r>
            <a:r>
              <a:rPr lang="en-US" dirty="0" err="1" smtClean="0"/>
              <a:t>c</a:t>
            </a:r>
            <a:r>
              <a:rPr lang="en-US" baseline="30000" dirty="0" err="1" smtClean="0"/>
              <a:t>h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30000" dirty="0" err="1" smtClean="0"/>
              <a:t>ch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pt-BR" dirty="0" smtClean="0"/>
              <a:t>        </a:t>
            </a:r>
            <a:r>
              <a:rPr lang="en-US" dirty="0" err="1" smtClean="0"/>
              <a:t>chinchila</a:t>
            </a:r>
            <a:r>
              <a:rPr lang="en-US" dirty="0" smtClean="0"/>
              <a:t> </a:t>
            </a:r>
            <a:endParaRPr lang="pt-BR" dirty="0" smtClean="0"/>
          </a:p>
          <a:p>
            <a:pPr>
              <a:buFont typeface="Wingdings" pitchFamily="2" charset="2"/>
              <a:buNone/>
            </a:pPr>
            <a:r>
              <a:rPr lang="pt-BR" dirty="0" smtClean="0"/>
              <a:t>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c</a:t>
            </a:r>
            <a:r>
              <a:rPr lang="en-US" baseline="30000" dirty="0" err="1" smtClean="0"/>
              <a:t>h</a:t>
            </a:r>
            <a:r>
              <a:rPr lang="en-US" dirty="0" err="1" smtClean="0"/>
              <a:t>c</a:t>
            </a:r>
            <a:r>
              <a:rPr lang="en-US" baseline="30000" dirty="0" err="1" smtClean="0"/>
              <a:t>h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30000" dirty="0" err="1" smtClean="0"/>
              <a:t>h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pt-BR" dirty="0" smtClean="0"/>
              <a:t>                      </a:t>
            </a:r>
            <a:r>
              <a:rPr lang="en-US" dirty="0" err="1" smtClean="0"/>
              <a:t>himalaia</a:t>
            </a:r>
            <a:r>
              <a:rPr lang="en-US" dirty="0" smtClean="0"/>
              <a:t> </a:t>
            </a:r>
            <a:endParaRPr lang="pt-BR" dirty="0" smtClean="0"/>
          </a:p>
          <a:p>
            <a:pPr>
              <a:buFont typeface="Wingdings" pitchFamily="2" charset="2"/>
              <a:buNone/>
            </a:pPr>
            <a:r>
              <a:rPr lang="pt-BR" dirty="0" smtClean="0"/>
              <a:t>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cc </a:t>
            </a:r>
            <a:r>
              <a:rPr lang="pt-BR" dirty="0" smtClean="0"/>
              <a:t>                                 </a:t>
            </a:r>
            <a:r>
              <a:rPr lang="en-US" dirty="0" smtClean="0"/>
              <a:t>albino</a:t>
            </a:r>
            <a:endParaRPr lang="pt-BR" dirty="0" smtClean="0"/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3786182" y="1643050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539750" y="3068638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468313" y="4221163"/>
            <a:ext cx="8135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468313" y="5445125"/>
            <a:ext cx="799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28596" y="357166"/>
            <a:ext cx="8215370" cy="594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u="sng" dirty="0" smtClean="0"/>
              <a:t>EXERCÍCIO RESOLVIDO</a:t>
            </a:r>
            <a:r>
              <a:rPr lang="pt-BR" sz="2800" u="sng" dirty="0" smtClean="0"/>
              <a:t> </a:t>
            </a:r>
          </a:p>
          <a:p>
            <a:r>
              <a:rPr lang="pt-BR" sz="2800" dirty="0" smtClean="0"/>
              <a:t>O cruzamento de coelhos </a:t>
            </a:r>
            <a:r>
              <a:rPr lang="pt-BR" sz="2800" dirty="0" err="1" smtClean="0"/>
              <a:t>himalaias</a:t>
            </a:r>
            <a:r>
              <a:rPr lang="pt-BR" sz="2800" dirty="0" smtClean="0"/>
              <a:t>, filhos de mães albinas, com coelhos chinchilas, filhos de mães albinas, produzirá descendência constituída por:</a:t>
            </a:r>
          </a:p>
          <a:p>
            <a:endParaRPr lang="pt-BR" sz="2800" dirty="0" smtClean="0"/>
          </a:p>
          <a:p>
            <a:r>
              <a:rPr lang="pt-BR" sz="2800" dirty="0" err="1" smtClean="0"/>
              <a:t>Himalaias</a:t>
            </a:r>
            <a:r>
              <a:rPr lang="pt-BR" sz="2800" dirty="0" smtClean="0"/>
              <a:t> X Chinchilas</a:t>
            </a:r>
          </a:p>
          <a:p>
            <a:r>
              <a:rPr lang="pt-BR" sz="2800" dirty="0" smtClean="0"/>
              <a:t>    </a:t>
            </a:r>
            <a:r>
              <a:rPr lang="pt-BR" sz="4000" dirty="0" err="1" smtClean="0">
                <a:solidFill>
                  <a:srgbClr val="FF0000"/>
                </a:solidFill>
              </a:rPr>
              <a:t>c</a:t>
            </a:r>
            <a:r>
              <a:rPr lang="pt-BR" sz="4000" baseline="30000" dirty="0" err="1" smtClean="0">
                <a:solidFill>
                  <a:srgbClr val="FF0000"/>
                </a:solidFill>
              </a:rPr>
              <a:t>h</a:t>
            </a:r>
            <a:r>
              <a:rPr lang="pt-BR" sz="4000" dirty="0" err="1" smtClean="0">
                <a:solidFill>
                  <a:srgbClr val="FF0000"/>
                </a:solidFill>
              </a:rPr>
              <a:t>c</a:t>
            </a:r>
            <a:r>
              <a:rPr lang="pt-BR" sz="4000" dirty="0" smtClean="0">
                <a:solidFill>
                  <a:srgbClr val="FF0000"/>
                </a:solidFill>
              </a:rPr>
              <a:t>         </a:t>
            </a:r>
            <a:r>
              <a:rPr lang="pt-BR" sz="4000" dirty="0" err="1" smtClean="0">
                <a:solidFill>
                  <a:srgbClr val="FF0000"/>
                </a:solidFill>
              </a:rPr>
              <a:t>c</a:t>
            </a:r>
            <a:r>
              <a:rPr lang="pt-BR" sz="4000" baseline="30000" dirty="0" err="1" smtClean="0">
                <a:solidFill>
                  <a:srgbClr val="FF0000"/>
                </a:solidFill>
              </a:rPr>
              <a:t>ch</a:t>
            </a:r>
            <a:r>
              <a:rPr lang="pt-BR" sz="4000" dirty="0" err="1" smtClean="0">
                <a:solidFill>
                  <a:srgbClr val="FF0000"/>
                </a:solidFill>
              </a:rPr>
              <a:t>c</a:t>
            </a:r>
            <a:endParaRPr lang="pt-BR" sz="4000" dirty="0" smtClean="0">
              <a:solidFill>
                <a:srgbClr val="FF0000"/>
              </a:solidFill>
            </a:endParaRPr>
          </a:p>
          <a:p>
            <a:pPr algn="ctr"/>
            <a:endParaRPr lang="pt-BR" sz="4000" u="sng" dirty="0" smtClean="0"/>
          </a:p>
          <a:p>
            <a:pPr algn="ctr"/>
            <a:endParaRPr lang="pt-BR" sz="4000" u="sng" dirty="0" smtClean="0"/>
          </a:p>
          <a:p>
            <a:pPr algn="ctr"/>
            <a:endParaRPr lang="pt-BR" sz="4000" u="sng" dirty="0" smtClean="0"/>
          </a:p>
          <a:p>
            <a:pPr algn="ctr"/>
            <a:endParaRPr lang="pt-BR" sz="4000" u="sng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29058" y="2786058"/>
          <a:ext cx="4286280" cy="192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</a:tblGrid>
              <a:tr h="64294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4000496" y="2857496"/>
            <a:ext cx="1214446" cy="5000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0055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ALELOS MÚLTIPLOS</a:t>
            </a:r>
            <a:endParaRPr lang="pt-BR" sz="2400" b="1" dirty="0" smtClean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2071678"/>
            <a:ext cx="8572560" cy="279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 algn="ctr" eaLnBrk="1" hangingPunct="1">
              <a:lnSpc>
                <a:spcPct val="90000"/>
              </a:lnSpc>
              <a:buNone/>
            </a:pPr>
            <a:r>
              <a:rPr lang="pt-BR" sz="8000" b="1" dirty="0" smtClean="0">
                <a:latin typeface="+mj-lt"/>
              </a:rPr>
              <a:t>Sistema sanguíneo ABO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endParaRPr lang="pt-BR" dirty="0" smtClean="0"/>
          </a:p>
        </p:txBody>
      </p:sp>
      <p:pic>
        <p:nvPicPr>
          <p:cNvPr id="4099" name="Picture 4" descr="blood-type-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857364"/>
            <a:ext cx="41618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SANGUE</a:t>
            </a:r>
          </a:p>
        </p:txBody>
      </p:sp>
      <p:pic>
        <p:nvPicPr>
          <p:cNvPr id="79876" name="Picture 4" descr="11_20sangu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143116"/>
            <a:ext cx="7715304" cy="4071966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1177</TotalTime>
  <Words>387</Words>
  <Application>Microsoft Office PowerPoint</Application>
  <PresentationFormat>Apresentação na tela (4:3)</PresentationFormat>
  <Paragraphs>162</Paragraphs>
  <Slides>35</Slides>
  <Notes>17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Genética</vt:lpstr>
      <vt:lpstr>ALELOS MÚLTIPLOS</vt:lpstr>
      <vt:lpstr>Apresentação do PowerPoint</vt:lpstr>
      <vt:lpstr>Relação de Genótipos de Fenótipos</vt:lpstr>
      <vt:lpstr>Apresentação do PowerPoint</vt:lpstr>
      <vt:lpstr>ALELOS MÚLTIPLOS</vt:lpstr>
      <vt:lpstr>Sistemas sanguíneos</vt:lpstr>
      <vt:lpstr>SANGUE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Transfusões </vt:lpstr>
      <vt:lpstr>Apresentação do PowerPoint</vt:lpstr>
      <vt:lpstr>Apresentação do PowerPoint</vt:lpstr>
      <vt:lpstr>Apresentação do PowerPoint</vt:lpstr>
      <vt:lpstr>Apresentação do PowerPoint</vt:lpstr>
      <vt:lpstr>Fator Rh - pág. 165</vt:lpstr>
      <vt:lpstr>FATOR RH</vt:lpstr>
      <vt:lpstr>Apresentação do PowerPoint</vt:lpstr>
      <vt:lpstr>Sistema Rh</vt:lpstr>
      <vt:lpstr>Apresentação do PowerPoint</vt:lpstr>
      <vt:lpstr>Transfusões </vt:lpstr>
      <vt:lpstr>DHRN ou eritroblastose fetal</vt:lpstr>
      <vt:lpstr>Apresentação do PowerPoint</vt:lpstr>
      <vt:lpstr>O que fazer?</vt:lpstr>
      <vt:lpstr>Apresentação do PowerPoint</vt:lpstr>
      <vt:lpstr>Apresentação do PowerPoint</vt:lpstr>
      <vt:lpstr>Frequência do Sistema ABO</vt:lpstr>
      <vt:lpstr>Distribuição do Fator Rh e ABO  no mundo</vt:lpstr>
      <vt:lpstr>E mais...</vt:lpstr>
      <vt:lpstr> Prof. Lourenço www.detonei.com Finish!!!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PRIMEILA LEI DE MENDEL</dc:title>
  <dc:creator>WinXP</dc:creator>
  <cp:lastModifiedBy>Win10</cp:lastModifiedBy>
  <cp:revision>391</cp:revision>
  <dcterms:created xsi:type="dcterms:W3CDTF">2008-04-14T20:45:15Z</dcterms:created>
  <dcterms:modified xsi:type="dcterms:W3CDTF">2019-08-28T14:12:27Z</dcterms:modified>
</cp:coreProperties>
</file>